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6" r:id="rId5"/>
    <p:sldId id="285" r:id="rId6"/>
    <p:sldId id="286" r:id="rId7"/>
    <p:sldId id="287" r:id="rId8"/>
    <p:sldId id="288" r:id="rId9"/>
    <p:sldId id="290" r:id="rId10"/>
    <p:sldId id="289" r:id="rId11"/>
    <p:sldId id="28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Presentation" id="{B972C155-D5BF-46A7-B591-A42909CFC1FA}">
          <p14:sldIdLst>
            <p14:sldId id="276"/>
            <p14:sldId id="285"/>
            <p14:sldId id="286"/>
            <p14:sldId id="287"/>
            <p14:sldId id="288"/>
            <p14:sldId id="290"/>
            <p14:sldId id="289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FBBEC-C2ED-4CFF-8DCA-028B67B9CA60}" v="1996" dt="2025-09-20T08:23:45.25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15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ak0-my.sharepoint.com/personal/rye_fak_se/Documents/Riksst&#228;mman%202025/Underlag%20boksluten%202023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Blad1!$B$3:$F$3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Blad1!$B$4:$F$4</c:f>
              <c:numCache>
                <c:formatCode>#,##0</c:formatCode>
                <c:ptCount val="5"/>
                <c:pt idx="0">
                  <c:v>10492.2</c:v>
                </c:pt>
                <c:pt idx="1">
                  <c:v>13119.3</c:v>
                </c:pt>
                <c:pt idx="2">
                  <c:v>15418.9</c:v>
                </c:pt>
                <c:pt idx="3" formatCode="General">
                  <c:v>15704</c:v>
                </c:pt>
                <c:pt idx="4" formatCode="General">
                  <c:v>15631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F-466A-A010-C60F64C24446}"/>
            </c:ext>
          </c:extLst>
        </c:ser>
        <c:ser>
          <c:idx val="2"/>
          <c:order val="1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Blad1!$B$3:$F$3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Blad1!$B$5:$F$5</c:f>
              <c:numCache>
                <c:formatCode>#,##0</c:formatCode>
                <c:ptCount val="5"/>
                <c:pt idx="0">
                  <c:v>258.79999999999927</c:v>
                </c:pt>
                <c:pt idx="1">
                  <c:v>1729.8000000000011</c:v>
                </c:pt>
                <c:pt idx="2">
                  <c:v>340.70000000000073</c:v>
                </c:pt>
                <c:pt idx="3" formatCode="General">
                  <c:v>358</c:v>
                </c:pt>
                <c:pt idx="4" formatCode="General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F-466A-A010-C60F64C2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6580600"/>
        <c:axId val="496580928"/>
        <c:extLst/>
      </c:barChart>
      <c:catAx>
        <c:axId val="49658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580928"/>
        <c:crosses val="autoZero"/>
        <c:auto val="1"/>
        <c:lblAlgn val="ctr"/>
        <c:lblOffset val="100"/>
        <c:noMultiLvlLbl val="0"/>
      </c:catAx>
      <c:valAx>
        <c:axId val="496580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58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4">
            <a:lumMod val="40000"/>
            <a:lumOff val="60000"/>
            <a:shade val="30000"/>
            <a:satMod val="115000"/>
          </a:schemeClr>
        </a:gs>
        <a:gs pos="50000">
          <a:schemeClr val="accent4">
            <a:lumMod val="40000"/>
            <a:lumOff val="60000"/>
            <a:shade val="67500"/>
            <a:satMod val="115000"/>
          </a:schemeClr>
        </a:gs>
        <a:gs pos="100000">
          <a:schemeClr val="accent4">
            <a:lumMod val="40000"/>
            <a:lumOff val="60000"/>
            <a:shade val="100000"/>
            <a:satMod val="115000"/>
          </a:schemeClr>
        </a:gs>
      </a:gsLst>
      <a:lin ang="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Blad1!$B$23:$F$23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Blad1!$B$24:$F$24</c:f>
              <c:numCache>
                <c:formatCode>General</c:formatCode>
                <c:ptCount val="5"/>
                <c:pt idx="0">
                  <c:v>105.8</c:v>
                </c:pt>
                <c:pt idx="1">
                  <c:v>133.69999999999999</c:v>
                </c:pt>
                <c:pt idx="2">
                  <c:v>87.8</c:v>
                </c:pt>
                <c:pt idx="3">
                  <c:v>-26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F-476D-AA73-682A2C322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496580600"/>
        <c:axId val="4965809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Blad1!$B$23:$F$23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Blad1!$B$23:$D$23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81F-476D-AA73-682A2C322415}"/>
                  </c:ext>
                </c:extLst>
              </c15:ser>
            </c15:filteredBarSeries>
          </c:ext>
        </c:extLst>
      </c:barChart>
      <c:catAx>
        <c:axId val="49658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580928"/>
        <c:crosses val="autoZero"/>
        <c:auto val="1"/>
        <c:lblAlgn val="ctr"/>
        <c:lblOffset val="100"/>
        <c:noMultiLvlLbl val="0"/>
      </c:catAx>
      <c:valAx>
        <c:axId val="4965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58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4">
            <a:lumMod val="40000"/>
            <a:lumOff val="60000"/>
            <a:shade val="30000"/>
            <a:satMod val="115000"/>
          </a:schemeClr>
        </a:gs>
        <a:gs pos="50000">
          <a:schemeClr val="accent4">
            <a:lumMod val="40000"/>
            <a:lumOff val="60000"/>
            <a:shade val="67500"/>
            <a:satMod val="115000"/>
          </a:schemeClr>
        </a:gs>
        <a:gs pos="100000">
          <a:schemeClr val="accent4">
            <a:lumMod val="40000"/>
            <a:lumOff val="60000"/>
            <a:shade val="100000"/>
            <a:satMod val="115000"/>
          </a:schemeClr>
        </a:gs>
      </a:gsLst>
      <a:lin ang="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0.01549</cdr:x>
      <cdr:y>0.89109</cdr:y>
    </cdr:from>
    <cdr:to>
      <cdr:x>0.05335</cdr:x>
      <cdr:y>0.96493</cdr:y>
    </cdr:to>
    <cdr:sp macro="" textlink="">
      <cdr:nvSpPr>
        <cdr:cNvPr id="3" name="textruta 14">
          <a:extLst xmlns:a="http://schemas.openxmlformats.org/drawingml/2006/main">
            <a:ext uri="{FF2B5EF4-FFF2-40B4-BE49-F238E27FC236}">
              <a16:creationId xmlns:a16="http://schemas.microsoft.com/office/drawing/2014/main" id="{F1598171-93E3-1234-0C71-B691164EF8AD}"/>
            </a:ext>
          </a:extLst>
        </cdr:cNvPr>
        <cdr:cNvSpPr txBox="1"/>
      </cdr:nvSpPr>
      <cdr:spPr>
        <a:xfrm xmlns:a="http://schemas.openxmlformats.org/drawingml/2006/main">
          <a:off x="93760" y="2971546"/>
          <a:ext cx="2292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1600" dirty="0">
              <a:solidFill>
                <a:srgbClr val="FFC000"/>
              </a:solidFill>
            </a:rPr>
            <a:t>tkr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D5F58BB-E347-9075-B267-27E131605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A6D8D7-F41E-6B78-2ADE-96D9BC10B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D525-49C8-419D-9524-F1EEA012B1DC}" type="datetimeFigureOut">
              <a:rPr lang="sv-SE" smtClean="0"/>
              <a:t>2025-09-20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C532DE-CF69-E9DB-AD36-933021785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6BB101-3D8D-E0E0-B91A-429700656C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1B2A-731C-4297-A3CD-64B0D0DB0F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6965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4DF0-436A-45CA-ACCB-276934C69E09}" type="datetimeFigureOut">
              <a:rPr lang="sv-SE" smtClean="0"/>
              <a:t>2025-09-20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2B4C-CE53-465A-9240-21F0EC220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11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4A436721-15AC-BC41-1077-8B3FFAF3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42899" r="556"/>
          <a:stretch/>
        </p:blipFill>
        <p:spPr>
          <a:xfrm>
            <a:off x="0" y="0"/>
            <a:ext cx="12192000" cy="39600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38" y="296863"/>
            <a:ext cx="10531475" cy="15826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1989139"/>
            <a:ext cx="10550524" cy="8861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4636-13CD-4138-9660-AEFDA6AF6336}" type="datetime1">
              <a:rPr lang="sv-SE" smtClean="0"/>
              <a:t>2025-09-20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00DEC85-01BF-16BE-F395-3D2DF3C4C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0606" y="3557232"/>
            <a:ext cx="1970789" cy="23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7E14-50AA-4061-85D2-4326B05D2AAF}" type="datetime1">
              <a:rPr lang="sv-SE" smtClean="0"/>
              <a:t>2025-09-20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B0B7A37-BBF8-72E3-5C98-94104BDDB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77286" r="556" b="1"/>
          <a:stretch/>
        </p:blipFill>
        <p:spPr>
          <a:xfrm rot="10800000">
            <a:off x="0" y="5282780"/>
            <a:ext cx="12192000" cy="15752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989138"/>
            <a:ext cx="10544175" cy="2573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4665664"/>
            <a:ext cx="10544175" cy="9703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9510-B0F8-44A8-A829-D005896E227A}" type="datetime1">
              <a:rPr lang="sv-SE" smtClean="0"/>
              <a:t>2025-09-20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98D3E12A-33A3-DA74-616D-9C05FF83BA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7193" y="0"/>
            <a:ext cx="4864807" cy="6858000"/>
          </a:xfrm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76000" tIns="108000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sv-SE" dirty="0"/>
              <a:t>Klicka på ikonen i mitten för att lägga till en bild.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881187"/>
            <a:ext cx="6054725" cy="81340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En rads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831123"/>
            <a:ext cx="6054725" cy="33347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BF09F5F-4338-F7C5-19B6-7355BE07F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51" y="447737"/>
            <a:ext cx="11864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4400E0D-4A68-AF8A-4B5C-A9314FF26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77286" r="556" b="1"/>
          <a:stretch/>
        </p:blipFill>
        <p:spPr>
          <a:xfrm rot="10800000">
            <a:off x="0" y="5282780"/>
            <a:ext cx="12192000" cy="15752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510-54B7-45A0-A12C-668745F9004D}" type="datetime1">
              <a:rPr lang="sv-SE" smtClean="0"/>
              <a:t>2025-09-20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96863"/>
            <a:ext cx="8029574" cy="1584325"/>
          </a:xfrm>
        </p:spPr>
        <p:txBody>
          <a:bodyPr bIns="72000"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E006-2066-4FF5-A5EE-513D059A77D4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AC3C40D-4FE8-CE18-79B7-DBD8588D2B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1989137"/>
            <a:ext cx="6172200" cy="41687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538EFF4-82C1-A631-B65F-2D76ABDED0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6" y="1989138"/>
            <a:ext cx="3968750" cy="41767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7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84987747-1D23-E0F0-BFBD-F2588D8E40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8772" y="1700212"/>
            <a:ext cx="4465364" cy="4465637"/>
          </a:xfrm>
          <a:custGeom>
            <a:avLst/>
            <a:gdLst>
              <a:gd name="connsiteX0" fmla="*/ 1816066 w 4266457"/>
              <a:gd name="connsiteY0" fmla="*/ 0 h 4266718"/>
              <a:gd name="connsiteX1" fmla="*/ 2446458 w 4266457"/>
              <a:gd name="connsiteY1" fmla="*/ 0 h 4266718"/>
              <a:gd name="connsiteX2" fmla="*/ 2449080 w 4266457"/>
              <a:gd name="connsiteY2" fmla="*/ 2622 h 4266718"/>
              <a:gd name="connsiteX3" fmla="*/ 2851645 w 4266457"/>
              <a:gd name="connsiteY3" fmla="*/ 398633 h 4266718"/>
              <a:gd name="connsiteX4" fmla="*/ 2851776 w 4266457"/>
              <a:gd name="connsiteY4" fmla="*/ 398764 h 4266718"/>
              <a:gd name="connsiteX5" fmla="*/ 2855185 w 4266457"/>
              <a:gd name="connsiteY5" fmla="*/ 398764 h 4266718"/>
              <a:gd name="connsiteX6" fmla="*/ 3417281 w 4266457"/>
              <a:gd name="connsiteY6" fmla="*/ 400599 h 4266718"/>
              <a:gd name="connsiteX7" fmla="*/ 3863105 w 4266457"/>
              <a:gd name="connsiteY7" fmla="*/ 846291 h 4266718"/>
              <a:gd name="connsiteX8" fmla="*/ 3863105 w 4266457"/>
              <a:gd name="connsiteY8" fmla="*/ 849962 h 4266718"/>
              <a:gd name="connsiteX9" fmla="*/ 3867824 w 4266457"/>
              <a:gd name="connsiteY9" fmla="*/ 1414680 h 4266718"/>
              <a:gd name="connsiteX10" fmla="*/ 3867824 w 4266457"/>
              <a:gd name="connsiteY10" fmla="*/ 1415598 h 4266718"/>
              <a:gd name="connsiteX11" fmla="*/ 4266457 w 4266457"/>
              <a:gd name="connsiteY11" fmla="*/ 1816065 h 4266718"/>
              <a:gd name="connsiteX12" fmla="*/ 4266457 w 4266457"/>
              <a:gd name="connsiteY12" fmla="*/ 2446458 h 4266718"/>
              <a:gd name="connsiteX13" fmla="*/ 4263835 w 4266457"/>
              <a:gd name="connsiteY13" fmla="*/ 2449080 h 4266718"/>
              <a:gd name="connsiteX14" fmla="*/ 3867824 w 4266457"/>
              <a:gd name="connsiteY14" fmla="*/ 2849416 h 4266718"/>
              <a:gd name="connsiteX15" fmla="*/ 3867824 w 4266457"/>
              <a:gd name="connsiteY15" fmla="*/ 2851907 h 4266718"/>
              <a:gd name="connsiteX16" fmla="*/ 3867824 w 4266457"/>
              <a:gd name="connsiteY16" fmla="*/ 2855446 h 4266718"/>
              <a:gd name="connsiteX17" fmla="*/ 3865989 w 4266457"/>
              <a:gd name="connsiteY17" fmla="*/ 3417543 h 4266718"/>
              <a:gd name="connsiteX18" fmla="*/ 3420297 w 4266457"/>
              <a:gd name="connsiteY18" fmla="*/ 3863367 h 4266718"/>
              <a:gd name="connsiteX19" fmla="*/ 3416626 w 4266457"/>
              <a:gd name="connsiteY19" fmla="*/ 3863367 h 4266718"/>
              <a:gd name="connsiteX20" fmla="*/ 2851776 w 4266457"/>
              <a:gd name="connsiteY20" fmla="*/ 3868086 h 4266718"/>
              <a:gd name="connsiteX21" fmla="*/ 2849286 w 4266457"/>
              <a:gd name="connsiteY21" fmla="*/ 3870576 h 4266718"/>
              <a:gd name="connsiteX22" fmla="*/ 2450522 w 4266457"/>
              <a:gd name="connsiteY22" fmla="*/ 4266718 h 4266718"/>
              <a:gd name="connsiteX23" fmla="*/ 1820129 w 4266457"/>
              <a:gd name="connsiteY23" fmla="*/ 4266718 h 4266718"/>
              <a:gd name="connsiteX24" fmla="*/ 1817508 w 4266457"/>
              <a:gd name="connsiteY24" fmla="*/ 4264097 h 4266718"/>
              <a:gd name="connsiteX25" fmla="*/ 1414680 w 4266457"/>
              <a:gd name="connsiteY25" fmla="*/ 3867955 h 4266718"/>
              <a:gd name="connsiteX26" fmla="*/ 1411141 w 4266457"/>
              <a:gd name="connsiteY26" fmla="*/ 3867955 h 4266718"/>
              <a:gd name="connsiteX27" fmla="*/ 849044 w 4266457"/>
              <a:gd name="connsiteY27" fmla="*/ 3866119 h 4266718"/>
              <a:gd name="connsiteX28" fmla="*/ 403352 w 4266457"/>
              <a:gd name="connsiteY28" fmla="*/ 3420427 h 4266718"/>
              <a:gd name="connsiteX29" fmla="*/ 403352 w 4266457"/>
              <a:gd name="connsiteY29" fmla="*/ 3416757 h 4266718"/>
              <a:gd name="connsiteX30" fmla="*/ 398633 w 4266457"/>
              <a:gd name="connsiteY30" fmla="*/ 2852038 h 4266718"/>
              <a:gd name="connsiteX31" fmla="*/ 396142 w 4266457"/>
              <a:gd name="connsiteY31" fmla="*/ 2849416 h 4266718"/>
              <a:gd name="connsiteX32" fmla="*/ 0 w 4266457"/>
              <a:gd name="connsiteY32" fmla="*/ 2450653 h 4266718"/>
              <a:gd name="connsiteX33" fmla="*/ 0 w 4266457"/>
              <a:gd name="connsiteY33" fmla="*/ 1820260 h 4266718"/>
              <a:gd name="connsiteX34" fmla="*/ 2622 w 4266457"/>
              <a:gd name="connsiteY34" fmla="*/ 1817639 h 4266718"/>
              <a:gd name="connsiteX35" fmla="*/ 399026 w 4266457"/>
              <a:gd name="connsiteY35" fmla="*/ 1414680 h 4266718"/>
              <a:gd name="connsiteX36" fmla="*/ 399026 w 4266457"/>
              <a:gd name="connsiteY36" fmla="*/ 1411272 h 4266718"/>
              <a:gd name="connsiteX37" fmla="*/ 400861 w 4266457"/>
              <a:gd name="connsiteY37" fmla="*/ 849175 h 4266718"/>
              <a:gd name="connsiteX38" fmla="*/ 846554 w 4266457"/>
              <a:gd name="connsiteY38" fmla="*/ 403352 h 4266718"/>
              <a:gd name="connsiteX39" fmla="*/ 850224 w 4266457"/>
              <a:gd name="connsiteY39" fmla="*/ 403352 h 4266718"/>
              <a:gd name="connsiteX40" fmla="*/ 1414943 w 4266457"/>
              <a:gd name="connsiteY40" fmla="*/ 398501 h 4266718"/>
              <a:gd name="connsiteX41" fmla="*/ 1415074 w 4266457"/>
              <a:gd name="connsiteY41" fmla="*/ 398501 h 4266718"/>
              <a:gd name="connsiteX42" fmla="*/ 1417433 w 4266457"/>
              <a:gd name="connsiteY42" fmla="*/ 396142 h 4266718"/>
              <a:gd name="connsiteX43" fmla="*/ 1417302 w 4266457"/>
              <a:gd name="connsiteY43" fmla="*/ 396142 h 426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66457" h="4266718">
                <a:moveTo>
                  <a:pt x="1816066" y="0"/>
                </a:moveTo>
                <a:lnTo>
                  <a:pt x="2446458" y="0"/>
                </a:lnTo>
                <a:lnTo>
                  <a:pt x="2449080" y="2622"/>
                </a:lnTo>
                <a:lnTo>
                  <a:pt x="2851645" y="398633"/>
                </a:lnTo>
                <a:cubicBezTo>
                  <a:pt x="2851645" y="398633"/>
                  <a:pt x="2851776" y="398764"/>
                  <a:pt x="2851776" y="398764"/>
                </a:cubicBezTo>
                <a:lnTo>
                  <a:pt x="2855185" y="398764"/>
                </a:lnTo>
                <a:lnTo>
                  <a:pt x="3417281" y="400599"/>
                </a:lnTo>
                <a:cubicBezTo>
                  <a:pt x="3417281" y="400599"/>
                  <a:pt x="3863105" y="846291"/>
                  <a:pt x="3863105" y="846291"/>
                </a:cubicBezTo>
                <a:lnTo>
                  <a:pt x="3863105" y="849962"/>
                </a:lnTo>
                <a:lnTo>
                  <a:pt x="3867824" y="1414680"/>
                </a:lnTo>
                <a:lnTo>
                  <a:pt x="3867824" y="1415598"/>
                </a:lnTo>
                <a:lnTo>
                  <a:pt x="4266457" y="1816065"/>
                </a:lnTo>
                <a:lnTo>
                  <a:pt x="4266457" y="2446458"/>
                </a:lnTo>
                <a:lnTo>
                  <a:pt x="4263835" y="2449080"/>
                </a:lnTo>
                <a:lnTo>
                  <a:pt x="3867824" y="2849416"/>
                </a:lnTo>
                <a:lnTo>
                  <a:pt x="3867824" y="2851907"/>
                </a:lnTo>
                <a:lnTo>
                  <a:pt x="3867824" y="2855446"/>
                </a:lnTo>
                <a:lnTo>
                  <a:pt x="3865989" y="3417543"/>
                </a:lnTo>
                <a:cubicBezTo>
                  <a:pt x="3865989" y="3417543"/>
                  <a:pt x="3420297" y="3863367"/>
                  <a:pt x="3420297" y="3863367"/>
                </a:cubicBezTo>
                <a:lnTo>
                  <a:pt x="3416626" y="3863367"/>
                </a:lnTo>
                <a:cubicBezTo>
                  <a:pt x="3416626" y="3863367"/>
                  <a:pt x="2851776" y="3868086"/>
                  <a:pt x="2851776" y="3868086"/>
                </a:cubicBezTo>
                <a:lnTo>
                  <a:pt x="2849286" y="3870576"/>
                </a:lnTo>
                <a:lnTo>
                  <a:pt x="2450522" y="4266718"/>
                </a:lnTo>
                <a:lnTo>
                  <a:pt x="1820129" y="4266718"/>
                </a:lnTo>
                <a:lnTo>
                  <a:pt x="1817508" y="4264097"/>
                </a:lnTo>
                <a:cubicBezTo>
                  <a:pt x="1817508" y="4264097"/>
                  <a:pt x="1414680" y="3867955"/>
                  <a:pt x="1414680" y="3867955"/>
                </a:cubicBezTo>
                <a:lnTo>
                  <a:pt x="1411141" y="3867955"/>
                </a:lnTo>
                <a:lnTo>
                  <a:pt x="849044" y="3866119"/>
                </a:lnTo>
                <a:cubicBezTo>
                  <a:pt x="849044" y="3866119"/>
                  <a:pt x="403352" y="3420427"/>
                  <a:pt x="403352" y="3420427"/>
                </a:cubicBezTo>
                <a:lnTo>
                  <a:pt x="403352" y="3416757"/>
                </a:lnTo>
                <a:cubicBezTo>
                  <a:pt x="403352" y="3416757"/>
                  <a:pt x="398633" y="2852038"/>
                  <a:pt x="398633" y="2852038"/>
                </a:cubicBezTo>
                <a:lnTo>
                  <a:pt x="396142" y="2849416"/>
                </a:lnTo>
                <a:lnTo>
                  <a:pt x="0" y="2450653"/>
                </a:lnTo>
                <a:lnTo>
                  <a:pt x="0" y="1820260"/>
                </a:lnTo>
                <a:lnTo>
                  <a:pt x="2622" y="1817639"/>
                </a:lnTo>
                <a:cubicBezTo>
                  <a:pt x="2622" y="1817639"/>
                  <a:pt x="399026" y="1414680"/>
                  <a:pt x="399026" y="1414680"/>
                </a:cubicBezTo>
                <a:lnTo>
                  <a:pt x="399026" y="1411272"/>
                </a:lnTo>
                <a:lnTo>
                  <a:pt x="400861" y="849175"/>
                </a:lnTo>
                <a:cubicBezTo>
                  <a:pt x="400861" y="849175"/>
                  <a:pt x="846554" y="403352"/>
                  <a:pt x="846554" y="403352"/>
                </a:cubicBezTo>
                <a:lnTo>
                  <a:pt x="850224" y="403352"/>
                </a:lnTo>
                <a:cubicBezTo>
                  <a:pt x="850224" y="403352"/>
                  <a:pt x="1414943" y="398501"/>
                  <a:pt x="1414943" y="398501"/>
                </a:cubicBezTo>
                <a:lnTo>
                  <a:pt x="1415074" y="398501"/>
                </a:lnTo>
                <a:lnTo>
                  <a:pt x="1417433" y="396142"/>
                </a:lnTo>
                <a:lnTo>
                  <a:pt x="1417302" y="39614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432000" tIns="1260000" rIns="432000" bIns="1260000" anchor="ctr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Lägg till text </a:t>
            </a:r>
            <a:br>
              <a:rPr lang="sv-SE" dirty="0"/>
            </a:br>
            <a:r>
              <a:rPr lang="sv-SE" dirty="0"/>
              <a:t>eller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C73312-EF8E-4539-BC88-E7993EDB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81188"/>
            <a:ext cx="5139955" cy="81340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1F3D-62AF-4E6C-A866-39161D39ADC6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91E71E00-17D4-3D1E-7C75-E61CDCEDE2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5" y="2831122"/>
            <a:ext cx="5139954" cy="333472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16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96863"/>
            <a:ext cx="8007093" cy="15677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989139"/>
            <a:ext cx="10550525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4F4896B-3FCC-4F4B-AD0A-3C041D70C38E}" type="datetime1">
              <a:rPr lang="sv-SE" smtClean="0"/>
              <a:t>2025-09-20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3434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2850" y="6356350"/>
            <a:ext cx="252095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1155141-E383-61FD-4A01-BA018ABFEC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76451" y="447737"/>
            <a:ext cx="11864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2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3" orient="horz" pos="1071" userDrawn="1">
          <p15:clr>
            <a:srgbClr val="5ACBF0"/>
          </p15:clr>
        </p15:guide>
        <p15:guide id="4" orient="horz" pos="3884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1185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pos="506" userDrawn="1">
          <p15:clr>
            <a:srgbClr val="F26B43"/>
          </p15:clr>
        </p15:guide>
        <p15:guide id="9" pos="55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1F34A-3EF9-4A0C-B6A6-37917FD30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Årsboksluten 2023 och 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1D3079-FDEB-4B02-9D8A-942057ABD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Resultat- och balansräkningar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3ED1EC-C1A7-4ECC-CEA9-3A764A74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6D1F-FD84-451D-8E6A-9A83871B931B}" type="datetime1">
              <a:rPr lang="sv-SE" smtClean="0"/>
              <a:t>2025-09-20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4A6DB0-77E9-0241-CCFE-191F7397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01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DDB4906-9492-C9C0-7FC9-35952F99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29" y="1949407"/>
            <a:ext cx="7401158" cy="846990"/>
          </a:xfrm>
        </p:spPr>
        <p:txBody>
          <a:bodyPr/>
          <a:lstStyle/>
          <a:p>
            <a:r>
              <a:rPr lang="sv-SE" sz="3200" dirty="0"/>
              <a:t>Resultaträkningar 2023 och 2024</a:t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87CD32-B225-122B-03A0-525DD67DC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672" y="2588054"/>
            <a:ext cx="6656522" cy="3768295"/>
          </a:xfrm>
        </p:spPr>
        <p:txBody>
          <a:bodyPr/>
          <a:lstStyle/>
          <a:p>
            <a:r>
              <a:rPr lang="sv-SE" dirty="0"/>
              <a:t>Ekonomin redovisas för uppdragsmedel, organisationsstöd och egna medel.</a:t>
            </a:r>
          </a:p>
          <a:p>
            <a:r>
              <a:rPr lang="sv-SE" dirty="0"/>
              <a:t>Perioden 2019 till 2022 stärktes FAKs ekonomi med en ökning av anslagen från 5 till 16 miljoner. Anslagen 2023 och 2024 låg på samma nivå som 2022.</a:t>
            </a:r>
          </a:p>
          <a:p>
            <a:r>
              <a:rPr lang="sv-SE" dirty="0"/>
              <a:t>2023 års uppdragsanslag utnyttjades fullt ut, år 2024 ställdes en kurs in varför 187 tkr inte kunde utnyttjas.</a:t>
            </a:r>
          </a:p>
          <a:p>
            <a:r>
              <a:rPr lang="sv-SE" dirty="0"/>
              <a:t>2023 påbörjades digitaliseringen av kursadministrationen och IT-kostnaderna blev höga. Det blev en förlust på 26 tkr och de ekonomiska reserverna påverkades.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1E3209C-3CD7-99B2-EFB3-0E6D0E02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EF39BB-CD1D-77EC-7AC8-93A5CD2A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/>
          </a:p>
        </p:txBody>
      </p:sp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A361144F-3826-ABFD-E7D8-DBCEB1C25E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57" b="1357"/>
          <a:stretch/>
        </p:blipFill>
        <p:spPr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rgbClr val="FFDD00"/>
          </a:solidFill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849D6F5-2B5F-D5F3-E7B5-FC5815A1829D}"/>
              </a:ext>
            </a:extLst>
          </p:cNvPr>
          <p:cNvSpPr txBox="1"/>
          <p:nvPr/>
        </p:nvSpPr>
        <p:spPr>
          <a:xfrm flipH="1">
            <a:off x="8106338" y="5570064"/>
            <a:ext cx="39739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Materielvård Blekinge,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7276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E3BCDE8-F9A3-FCCB-49AE-D6A872CD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17065"/>
            <a:ext cx="7493437" cy="813409"/>
          </a:xfrm>
        </p:spPr>
        <p:txBody>
          <a:bodyPr/>
          <a:lstStyle/>
          <a:p>
            <a:r>
              <a:rPr lang="sv-SE" sz="3600" dirty="0"/>
              <a:t>Omsättning stats- och egna medel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4D31CD-026F-7135-EBF1-D4B39A22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2025-09-20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0E8B1F-9C18-04BE-8613-D400789D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5876423"/>
              </p:ext>
            </p:extLst>
          </p:nvPr>
        </p:nvGraphicFramePr>
        <p:xfrm>
          <a:off x="803275" y="2779870"/>
          <a:ext cx="6054725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2C301C10-2D0F-8A98-C423-F8AFD8E98B70}"/>
              </a:ext>
            </a:extLst>
          </p:cNvPr>
          <p:cNvSpPr txBox="1"/>
          <p:nvPr/>
        </p:nvSpPr>
        <p:spPr>
          <a:xfrm flipH="1">
            <a:off x="8218025" y="6077725"/>
            <a:ext cx="3973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Materielvård Jönköping </a:t>
            </a:r>
          </a:p>
        </p:txBody>
      </p:sp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C0F169F0-46A6-132B-315F-8B4285F40E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555" b="2555"/>
          <a:stretch/>
        </p:blipFill>
        <p:spPr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rgbClr val="FFDD00"/>
          </a:solidFill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85B339DE-D83A-EC70-821E-8B9FC9E33E49}"/>
              </a:ext>
            </a:extLst>
          </p:cNvPr>
          <p:cNvSpPr txBox="1"/>
          <p:nvPr/>
        </p:nvSpPr>
        <p:spPr>
          <a:xfrm flipH="1">
            <a:off x="8106338" y="5411368"/>
            <a:ext cx="3973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Materielvård Jönköping, oktober 2023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1598171-93E3-1234-0C71-B691164EF8AD}"/>
              </a:ext>
            </a:extLst>
          </p:cNvPr>
          <p:cNvSpPr txBox="1"/>
          <p:nvPr/>
        </p:nvSpPr>
        <p:spPr>
          <a:xfrm>
            <a:off x="883716" y="5831504"/>
            <a:ext cx="2292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>
                <a:solidFill>
                  <a:srgbClr val="FFC000"/>
                </a:solidFill>
              </a:rPr>
              <a:t>tkr</a:t>
            </a:r>
          </a:p>
        </p:txBody>
      </p:sp>
    </p:spTree>
    <p:extLst>
      <p:ext uri="{BB962C8B-B14F-4D97-AF65-F5344CB8AC3E}">
        <p14:creationId xmlns:p14="http://schemas.microsoft.com/office/powerpoint/2010/main" val="145966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5CB8794-CAFA-31B2-0D74-C2FAF107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78" y="923512"/>
            <a:ext cx="5139955" cy="813409"/>
          </a:xfrm>
        </p:spPr>
        <p:txBody>
          <a:bodyPr anchor="b">
            <a:normAutofit/>
          </a:bodyPr>
          <a:lstStyle/>
          <a:p>
            <a:r>
              <a:rPr lang="sv-SE" dirty="0"/>
              <a:t>Övriga intäkter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1384ED-95D6-746A-C599-027246CB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296107D-5927-44F6-B35C-FF54EC74F426}" type="datetime1">
              <a:rPr lang="sv-SE" smtClean="0"/>
              <a:pPr>
                <a:spcAft>
                  <a:spcPts val="600"/>
                </a:spcAft>
              </a:pPr>
              <a:t>2025-09-20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EC172B-2CF4-4F85-9CCD-C843E90DA2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8628" y="2078627"/>
            <a:ext cx="5663747" cy="41717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Medlemsavgifterna har minskat från 48 tkr 2023 till 40 tkr 2024. Central hantering av medlemsavgifter påbörjades under hösten 2022, likaså </a:t>
            </a:r>
            <a:r>
              <a:rPr lang="sv-SE" dirty="0" err="1"/>
              <a:t>familjemedlemsskap</a:t>
            </a:r>
            <a:r>
              <a:rPr lang="sv-SE" dirty="0"/>
              <a:t> och reducerad avgift för äldre.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Stöd </a:t>
            </a:r>
            <a:r>
              <a:rPr lang="sv-SE"/>
              <a:t>till samhället </a:t>
            </a:r>
            <a:r>
              <a:rPr lang="sv-SE" dirty="0"/>
              <a:t>2023 </a:t>
            </a:r>
          </a:p>
          <a:p>
            <a:pPr lvl="1"/>
            <a:r>
              <a:rPr lang="sv-SE" dirty="0"/>
              <a:t>2023 gjordes den stora insatsen kring svinpesten i Fagersta, Västmanland, all ekonomi hanterades dock av FAK Jönköping.</a:t>
            </a:r>
          </a:p>
          <a:p>
            <a:pPr lvl="1"/>
            <a:r>
              <a:rPr lang="sv-SE" dirty="0"/>
              <a:t>FAK Blekinge gav stöd till saneringen efter oljeutsläppen från färjan Marco Polo.</a:t>
            </a:r>
          </a:p>
          <a:p>
            <a:pPr lvl="1"/>
            <a:r>
              <a:rPr lang="sv-SE" dirty="0"/>
              <a:t>Många insatser gjordes i samband med översvämningar </a:t>
            </a:r>
            <a:r>
              <a:rPr lang="sv-SE" dirty="0" err="1"/>
              <a:t>bl</a:t>
            </a:r>
            <a:r>
              <a:rPr lang="sv-SE" dirty="0"/>
              <a:t> a vid Gisshultssjön, Småländska höglandet.</a:t>
            </a:r>
            <a:br>
              <a:rPr lang="sv-SE" dirty="0"/>
            </a:br>
            <a:endParaRPr lang="sv-SE" dirty="0"/>
          </a:p>
          <a:p>
            <a:r>
              <a:rPr lang="sv-SE" dirty="0"/>
              <a:t>Kursuppdrag omsatte 410 tkr</a:t>
            </a:r>
          </a:p>
          <a:p>
            <a:pPr lvl="1"/>
            <a:r>
              <a:rPr lang="sv-SE" dirty="0"/>
              <a:t>2 kurser Repetition Elverk för Trafikverket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D10E99C-B8E4-6D23-1C0E-1C395166CB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0933" y="581806"/>
            <a:ext cx="4432890" cy="5774543"/>
          </a:xfrm>
          <a:custGeom>
            <a:avLst/>
            <a:gdLst>
              <a:gd name="connsiteX0" fmla="*/ 1816066 w 4266457"/>
              <a:gd name="connsiteY0" fmla="*/ 0 h 4266718"/>
              <a:gd name="connsiteX1" fmla="*/ 2446458 w 4266457"/>
              <a:gd name="connsiteY1" fmla="*/ 0 h 4266718"/>
              <a:gd name="connsiteX2" fmla="*/ 2449080 w 4266457"/>
              <a:gd name="connsiteY2" fmla="*/ 2622 h 4266718"/>
              <a:gd name="connsiteX3" fmla="*/ 2851645 w 4266457"/>
              <a:gd name="connsiteY3" fmla="*/ 398633 h 4266718"/>
              <a:gd name="connsiteX4" fmla="*/ 2851776 w 4266457"/>
              <a:gd name="connsiteY4" fmla="*/ 398764 h 4266718"/>
              <a:gd name="connsiteX5" fmla="*/ 2855185 w 4266457"/>
              <a:gd name="connsiteY5" fmla="*/ 398764 h 4266718"/>
              <a:gd name="connsiteX6" fmla="*/ 3417281 w 4266457"/>
              <a:gd name="connsiteY6" fmla="*/ 400599 h 4266718"/>
              <a:gd name="connsiteX7" fmla="*/ 3863105 w 4266457"/>
              <a:gd name="connsiteY7" fmla="*/ 846291 h 4266718"/>
              <a:gd name="connsiteX8" fmla="*/ 3863105 w 4266457"/>
              <a:gd name="connsiteY8" fmla="*/ 849962 h 4266718"/>
              <a:gd name="connsiteX9" fmla="*/ 3867824 w 4266457"/>
              <a:gd name="connsiteY9" fmla="*/ 1414680 h 4266718"/>
              <a:gd name="connsiteX10" fmla="*/ 3867824 w 4266457"/>
              <a:gd name="connsiteY10" fmla="*/ 1415598 h 4266718"/>
              <a:gd name="connsiteX11" fmla="*/ 4266457 w 4266457"/>
              <a:gd name="connsiteY11" fmla="*/ 1816065 h 4266718"/>
              <a:gd name="connsiteX12" fmla="*/ 4266457 w 4266457"/>
              <a:gd name="connsiteY12" fmla="*/ 2446458 h 4266718"/>
              <a:gd name="connsiteX13" fmla="*/ 4263835 w 4266457"/>
              <a:gd name="connsiteY13" fmla="*/ 2449080 h 4266718"/>
              <a:gd name="connsiteX14" fmla="*/ 3867824 w 4266457"/>
              <a:gd name="connsiteY14" fmla="*/ 2849416 h 4266718"/>
              <a:gd name="connsiteX15" fmla="*/ 3867824 w 4266457"/>
              <a:gd name="connsiteY15" fmla="*/ 2851907 h 4266718"/>
              <a:gd name="connsiteX16" fmla="*/ 3867824 w 4266457"/>
              <a:gd name="connsiteY16" fmla="*/ 2855446 h 4266718"/>
              <a:gd name="connsiteX17" fmla="*/ 3865989 w 4266457"/>
              <a:gd name="connsiteY17" fmla="*/ 3417543 h 4266718"/>
              <a:gd name="connsiteX18" fmla="*/ 3420297 w 4266457"/>
              <a:gd name="connsiteY18" fmla="*/ 3863367 h 4266718"/>
              <a:gd name="connsiteX19" fmla="*/ 3416626 w 4266457"/>
              <a:gd name="connsiteY19" fmla="*/ 3863367 h 4266718"/>
              <a:gd name="connsiteX20" fmla="*/ 2851776 w 4266457"/>
              <a:gd name="connsiteY20" fmla="*/ 3868086 h 4266718"/>
              <a:gd name="connsiteX21" fmla="*/ 2849286 w 4266457"/>
              <a:gd name="connsiteY21" fmla="*/ 3870576 h 4266718"/>
              <a:gd name="connsiteX22" fmla="*/ 2450522 w 4266457"/>
              <a:gd name="connsiteY22" fmla="*/ 4266718 h 4266718"/>
              <a:gd name="connsiteX23" fmla="*/ 1820129 w 4266457"/>
              <a:gd name="connsiteY23" fmla="*/ 4266718 h 4266718"/>
              <a:gd name="connsiteX24" fmla="*/ 1817508 w 4266457"/>
              <a:gd name="connsiteY24" fmla="*/ 4264097 h 4266718"/>
              <a:gd name="connsiteX25" fmla="*/ 1414680 w 4266457"/>
              <a:gd name="connsiteY25" fmla="*/ 3867955 h 4266718"/>
              <a:gd name="connsiteX26" fmla="*/ 1411141 w 4266457"/>
              <a:gd name="connsiteY26" fmla="*/ 3867955 h 4266718"/>
              <a:gd name="connsiteX27" fmla="*/ 849044 w 4266457"/>
              <a:gd name="connsiteY27" fmla="*/ 3866119 h 4266718"/>
              <a:gd name="connsiteX28" fmla="*/ 403352 w 4266457"/>
              <a:gd name="connsiteY28" fmla="*/ 3420427 h 4266718"/>
              <a:gd name="connsiteX29" fmla="*/ 403352 w 4266457"/>
              <a:gd name="connsiteY29" fmla="*/ 3416757 h 4266718"/>
              <a:gd name="connsiteX30" fmla="*/ 398633 w 4266457"/>
              <a:gd name="connsiteY30" fmla="*/ 2852038 h 4266718"/>
              <a:gd name="connsiteX31" fmla="*/ 396142 w 4266457"/>
              <a:gd name="connsiteY31" fmla="*/ 2849416 h 4266718"/>
              <a:gd name="connsiteX32" fmla="*/ 0 w 4266457"/>
              <a:gd name="connsiteY32" fmla="*/ 2450653 h 4266718"/>
              <a:gd name="connsiteX33" fmla="*/ 0 w 4266457"/>
              <a:gd name="connsiteY33" fmla="*/ 1820260 h 4266718"/>
              <a:gd name="connsiteX34" fmla="*/ 2622 w 4266457"/>
              <a:gd name="connsiteY34" fmla="*/ 1817639 h 4266718"/>
              <a:gd name="connsiteX35" fmla="*/ 399026 w 4266457"/>
              <a:gd name="connsiteY35" fmla="*/ 1414680 h 4266718"/>
              <a:gd name="connsiteX36" fmla="*/ 399026 w 4266457"/>
              <a:gd name="connsiteY36" fmla="*/ 1411272 h 4266718"/>
              <a:gd name="connsiteX37" fmla="*/ 400861 w 4266457"/>
              <a:gd name="connsiteY37" fmla="*/ 849175 h 4266718"/>
              <a:gd name="connsiteX38" fmla="*/ 846554 w 4266457"/>
              <a:gd name="connsiteY38" fmla="*/ 403352 h 4266718"/>
              <a:gd name="connsiteX39" fmla="*/ 850224 w 4266457"/>
              <a:gd name="connsiteY39" fmla="*/ 403352 h 4266718"/>
              <a:gd name="connsiteX40" fmla="*/ 1414943 w 4266457"/>
              <a:gd name="connsiteY40" fmla="*/ 398501 h 4266718"/>
              <a:gd name="connsiteX41" fmla="*/ 1415074 w 4266457"/>
              <a:gd name="connsiteY41" fmla="*/ 398501 h 4266718"/>
              <a:gd name="connsiteX42" fmla="*/ 1417433 w 4266457"/>
              <a:gd name="connsiteY42" fmla="*/ 396142 h 4266718"/>
              <a:gd name="connsiteX43" fmla="*/ 1417302 w 4266457"/>
              <a:gd name="connsiteY43" fmla="*/ 396142 h 426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66457" h="4266718">
                <a:moveTo>
                  <a:pt x="1816066" y="0"/>
                </a:moveTo>
                <a:lnTo>
                  <a:pt x="2446458" y="0"/>
                </a:lnTo>
                <a:lnTo>
                  <a:pt x="2449080" y="2622"/>
                </a:lnTo>
                <a:lnTo>
                  <a:pt x="2851645" y="398633"/>
                </a:lnTo>
                <a:cubicBezTo>
                  <a:pt x="2851645" y="398633"/>
                  <a:pt x="2851776" y="398764"/>
                  <a:pt x="2851776" y="398764"/>
                </a:cubicBezTo>
                <a:lnTo>
                  <a:pt x="2855185" y="398764"/>
                </a:lnTo>
                <a:lnTo>
                  <a:pt x="3417281" y="400599"/>
                </a:lnTo>
                <a:cubicBezTo>
                  <a:pt x="3417281" y="400599"/>
                  <a:pt x="3863105" y="846291"/>
                  <a:pt x="3863105" y="846291"/>
                </a:cubicBezTo>
                <a:lnTo>
                  <a:pt x="3863105" y="849962"/>
                </a:lnTo>
                <a:lnTo>
                  <a:pt x="3867824" y="1414680"/>
                </a:lnTo>
                <a:lnTo>
                  <a:pt x="3867824" y="1415598"/>
                </a:lnTo>
                <a:lnTo>
                  <a:pt x="4266457" y="1816065"/>
                </a:lnTo>
                <a:lnTo>
                  <a:pt x="4266457" y="2446458"/>
                </a:lnTo>
                <a:lnTo>
                  <a:pt x="4263835" y="2449080"/>
                </a:lnTo>
                <a:lnTo>
                  <a:pt x="3867824" y="2849416"/>
                </a:lnTo>
                <a:lnTo>
                  <a:pt x="3867824" y="2851907"/>
                </a:lnTo>
                <a:lnTo>
                  <a:pt x="3867824" y="2855446"/>
                </a:lnTo>
                <a:lnTo>
                  <a:pt x="3865989" y="3417543"/>
                </a:lnTo>
                <a:cubicBezTo>
                  <a:pt x="3865989" y="3417543"/>
                  <a:pt x="3420297" y="3863367"/>
                  <a:pt x="3420297" y="3863367"/>
                </a:cubicBezTo>
                <a:lnTo>
                  <a:pt x="3416626" y="3863367"/>
                </a:lnTo>
                <a:cubicBezTo>
                  <a:pt x="3416626" y="3863367"/>
                  <a:pt x="2851776" y="3868086"/>
                  <a:pt x="2851776" y="3868086"/>
                </a:cubicBezTo>
                <a:lnTo>
                  <a:pt x="2849286" y="3870576"/>
                </a:lnTo>
                <a:lnTo>
                  <a:pt x="2450522" y="4266718"/>
                </a:lnTo>
                <a:lnTo>
                  <a:pt x="1820129" y="4266718"/>
                </a:lnTo>
                <a:lnTo>
                  <a:pt x="1817508" y="4264097"/>
                </a:lnTo>
                <a:cubicBezTo>
                  <a:pt x="1817508" y="4264097"/>
                  <a:pt x="1414680" y="3867955"/>
                  <a:pt x="1414680" y="3867955"/>
                </a:cubicBezTo>
                <a:lnTo>
                  <a:pt x="1411141" y="3867955"/>
                </a:lnTo>
                <a:lnTo>
                  <a:pt x="849044" y="3866119"/>
                </a:lnTo>
                <a:cubicBezTo>
                  <a:pt x="849044" y="3866119"/>
                  <a:pt x="403352" y="3420427"/>
                  <a:pt x="403352" y="3420427"/>
                </a:cubicBezTo>
                <a:lnTo>
                  <a:pt x="403352" y="3416757"/>
                </a:lnTo>
                <a:cubicBezTo>
                  <a:pt x="403352" y="3416757"/>
                  <a:pt x="398633" y="2852038"/>
                  <a:pt x="398633" y="2852038"/>
                </a:cubicBezTo>
                <a:lnTo>
                  <a:pt x="396142" y="2849416"/>
                </a:lnTo>
                <a:lnTo>
                  <a:pt x="0" y="2450653"/>
                </a:lnTo>
                <a:lnTo>
                  <a:pt x="0" y="1820260"/>
                </a:lnTo>
                <a:lnTo>
                  <a:pt x="2622" y="1817639"/>
                </a:lnTo>
                <a:cubicBezTo>
                  <a:pt x="2622" y="1817639"/>
                  <a:pt x="399026" y="1414680"/>
                  <a:pt x="399026" y="1414680"/>
                </a:cubicBezTo>
                <a:lnTo>
                  <a:pt x="399026" y="1411272"/>
                </a:lnTo>
                <a:lnTo>
                  <a:pt x="400861" y="849175"/>
                </a:lnTo>
                <a:cubicBezTo>
                  <a:pt x="400861" y="849175"/>
                  <a:pt x="846554" y="403352"/>
                  <a:pt x="846554" y="403352"/>
                </a:cubicBezTo>
                <a:lnTo>
                  <a:pt x="850224" y="403352"/>
                </a:lnTo>
                <a:cubicBezTo>
                  <a:pt x="850224" y="403352"/>
                  <a:pt x="1414943" y="398501"/>
                  <a:pt x="1414943" y="398501"/>
                </a:cubicBezTo>
                <a:lnTo>
                  <a:pt x="1415074" y="398501"/>
                </a:lnTo>
                <a:lnTo>
                  <a:pt x="1417433" y="396142"/>
                </a:lnTo>
                <a:lnTo>
                  <a:pt x="1417302" y="396142"/>
                </a:lnTo>
                <a:close/>
              </a:path>
            </a:pathLst>
          </a:custGeom>
          <a:solidFill>
            <a:srgbClr val="75A8DB"/>
          </a:solidFill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0BB6D07-1E03-F545-782F-60AE74EF38A0}"/>
              </a:ext>
            </a:extLst>
          </p:cNvPr>
          <p:cNvSpPr txBox="1"/>
          <p:nvPr/>
        </p:nvSpPr>
        <p:spPr>
          <a:xfrm flipH="1">
            <a:off x="6845863" y="5012854"/>
            <a:ext cx="39739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Insats översvämning Gisshultssjön oktober 2023</a:t>
            </a:r>
          </a:p>
        </p:txBody>
      </p:sp>
    </p:spTree>
    <p:extLst>
      <p:ext uri="{BB962C8B-B14F-4D97-AF65-F5344CB8AC3E}">
        <p14:creationId xmlns:p14="http://schemas.microsoft.com/office/powerpoint/2010/main" val="31388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B9A9FD-D419-D569-000C-7C38C51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Resultat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BAC2CD-CF08-E5CD-78D8-2664C61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4E3EC-D66D-652D-FD90-91B8BCE4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965CC8-02B5-F6C5-0C10-645A8A25E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777741"/>
              </p:ext>
            </p:extLst>
          </p:nvPr>
        </p:nvGraphicFramePr>
        <p:xfrm>
          <a:off x="803274" y="2818825"/>
          <a:ext cx="6054725" cy="333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C3519609-A3C1-952D-AC32-818DE23ECD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245" b="5245"/>
          <a:stretch/>
        </p:blipFill>
        <p:spPr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rgbClr val="FFDD00"/>
          </a:solidFill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F0DD743-2950-AA5B-8F9B-FA212E10BD95}"/>
              </a:ext>
            </a:extLst>
          </p:cNvPr>
          <p:cNvSpPr txBox="1"/>
          <p:nvPr/>
        </p:nvSpPr>
        <p:spPr>
          <a:xfrm flipH="1">
            <a:off x="7905508" y="6231120"/>
            <a:ext cx="3973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Materielvård Jönköping, januari 2024</a:t>
            </a:r>
          </a:p>
        </p:txBody>
      </p:sp>
    </p:spTree>
    <p:extLst>
      <p:ext uri="{BB962C8B-B14F-4D97-AF65-F5344CB8AC3E}">
        <p14:creationId xmlns:p14="http://schemas.microsoft.com/office/powerpoint/2010/main" val="44974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66F70-A35D-B2AD-716C-5C3FA871A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938EC32-C1D7-8440-9390-A1966576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Övrigt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262BB2-45B8-65AB-07B2-57CD28D7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150F6C-E053-32CF-E22A-BAD160D8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8B1639-8D67-D165-7FCB-F4A456B94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Under 2024 genomförde MSB en revision av uppdragsredovisningarna för år 2022 och 2023.</a:t>
            </a:r>
          </a:p>
          <a:p>
            <a:r>
              <a:rPr lang="sv-SE" dirty="0"/>
              <a:t>Revisionen redovisades på kårchefsrådet i februari i år och är avklarad.</a:t>
            </a:r>
          </a:p>
          <a:p>
            <a:r>
              <a:rPr lang="sv-SE" dirty="0"/>
              <a:t>Efter redovisningen av 2024 års uppdragsmedel har MSB återkommit med frågor som har bäring på hur ekonomin för utbildningar ska hanteras i framtiden. Dialogen pågår.</a:t>
            </a:r>
          </a:p>
        </p:txBody>
      </p:sp>
      <p:pic>
        <p:nvPicPr>
          <p:cNvPr id="22" name="Platshållare för bild 21">
            <a:extLst>
              <a:ext uri="{FF2B5EF4-FFF2-40B4-BE49-F238E27FC236}">
                <a16:creationId xmlns:a16="http://schemas.microsoft.com/office/drawing/2014/main" id="{14AE3998-5146-3CE9-3CC4-FA6FA0380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87" b="1787"/>
          <a:stretch/>
        </p:blipFill>
        <p:spPr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rgbClr val="FFDD00"/>
          </a:solidFill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B30BDBD6-52C1-5C0B-F199-9FC878257C0F}"/>
              </a:ext>
            </a:extLst>
          </p:cNvPr>
          <p:cNvSpPr txBox="1"/>
          <p:nvPr/>
        </p:nvSpPr>
        <p:spPr>
          <a:xfrm flipH="1">
            <a:off x="8106338" y="6095266"/>
            <a:ext cx="39739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Kurs ”Hantering skyddsutrustning”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9705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FBA56EE7-8E32-1D40-7738-6D47BBB36C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023" r="8023"/>
          <a:stretch/>
        </p:blipFill>
        <p:spPr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rgbClr val="FFDD00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4B7C57E-90EA-70E0-6B5C-6802F712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Balansräkning 2024-12-31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F69F15-3CDB-E08B-0CB2-8CF0E900B9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Över 80% av tillgångarna utgörs av kassan (likvida medel) som innehåller 2,8 mkr.</a:t>
            </a:r>
          </a:p>
          <a:p>
            <a:r>
              <a:rPr lang="sv-SE" dirty="0"/>
              <a:t>Eget kapital utgör 2,1 mkr.</a:t>
            </a:r>
          </a:p>
          <a:p>
            <a:r>
              <a:rPr lang="sv-SE" dirty="0"/>
              <a:t>Soliditeten ligger över 60% vilket är högt</a:t>
            </a:r>
            <a:br>
              <a:rPr lang="sv-SE" dirty="0"/>
            </a:br>
            <a:r>
              <a:rPr lang="sv-SE" dirty="0"/>
              <a:t>(mäter betalningsförmågan på lång sikt) 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81E7C5-BE05-AC8F-84BB-CE27DB1A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2025-09-20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7A2ADC-CDB6-5DA6-E858-C36BEE35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2C9349D-D269-CF09-853F-FBC54A890657}"/>
              </a:ext>
            </a:extLst>
          </p:cNvPr>
          <p:cNvSpPr txBox="1"/>
          <p:nvPr/>
        </p:nvSpPr>
        <p:spPr>
          <a:xfrm flipH="1">
            <a:off x="8218025" y="6077725"/>
            <a:ext cx="39739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dirty="0">
                <a:solidFill>
                  <a:srgbClr val="FFC000"/>
                </a:solidFill>
              </a:rPr>
              <a:t>Insats vidutbrott av svinpest i Fagersta, oktober 2023</a:t>
            </a:r>
          </a:p>
        </p:txBody>
      </p:sp>
    </p:spTree>
    <p:extLst>
      <p:ext uri="{BB962C8B-B14F-4D97-AF65-F5344CB8AC3E}">
        <p14:creationId xmlns:p14="http://schemas.microsoft.com/office/powerpoint/2010/main" val="9549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C44D9-C520-B568-C344-632AD8D77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5C1741-C794-7193-FDDA-9C13E0877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C92027-405D-DA97-4CAC-CB433322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739-6980-43B0-92D6-2B2294740177}" type="datetime1">
              <a:rPr lang="sv-SE" smtClean="0"/>
              <a:t>2025-09-20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E74C25-F36B-0B81-27E6-3D26BE97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166470"/>
      </p:ext>
    </p:extLst>
  </p:cSld>
  <p:clrMapOvr>
    <a:masterClrMapping/>
  </p:clrMapOvr>
</p:sld>
</file>

<file path=ppt/theme/theme1.xml><?xml version="1.0" encoding="utf-8"?>
<a:theme xmlns:a="http://schemas.openxmlformats.org/drawingml/2006/main" name="Frivilliga Automobilkåren">
  <a:themeElements>
    <a:clrScheme name="FAK - Färger">
      <a:dk1>
        <a:sysClr val="windowText" lastClr="000000"/>
      </a:dk1>
      <a:lt1>
        <a:sysClr val="window" lastClr="FFFFFF"/>
      </a:lt1>
      <a:dk2>
        <a:srgbClr val="3C3C3C"/>
      </a:dk2>
      <a:lt2>
        <a:srgbClr val="DADAD9"/>
      </a:lt2>
      <a:accent1>
        <a:srgbClr val="FFDD00"/>
      </a:accent1>
      <a:accent2>
        <a:srgbClr val="75A8DB"/>
      </a:accent2>
      <a:accent3>
        <a:srgbClr val="2C4A9A"/>
      </a:accent3>
      <a:accent4>
        <a:srgbClr val="3C3C3C"/>
      </a:accent4>
      <a:accent5>
        <a:srgbClr val="DADAD9"/>
      </a:accent5>
      <a:accent6>
        <a:srgbClr val="E4231C"/>
      </a:accent6>
      <a:hlink>
        <a:srgbClr val="75A8DB"/>
      </a:hlink>
      <a:folHlink>
        <a:srgbClr val="E4231C"/>
      </a:folHlink>
    </a:clrScheme>
    <a:fontScheme name="FAK - Typsnit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K årsbokslut stämman 2023.potx" id="{022D19B5-88F9-4C71-96B9-ED4BFB817D2A}" vid="{C1EC5F0C-2BA9-4CA4-B885-2DBB7B35DEF2}"/>
    </a:ext>
  </a:extLst>
</a:theme>
</file>

<file path=ppt/theme/theme2.xml><?xml version="1.0" encoding="utf-8"?>
<a:theme xmlns:a="http://schemas.openxmlformats.org/drawingml/2006/main" name="Office-tema">
  <a:themeElements>
    <a:clrScheme name="FAK - Färger">
      <a:dk1>
        <a:sysClr val="windowText" lastClr="000000"/>
      </a:dk1>
      <a:lt1>
        <a:sysClr val="window" lastClr="FFFFFF"/>
      </a:lt1>
      <a:dk2>
        <a:srgbClr val="3C3C3C"/>
      </a:dk2>
      <a:lt2>
        <a:srgbClr val="DADAD9"/>
      </a:lt2>
      <a:accent1>
        <a:srgbClr val="FFDD00"/>
      </a:accent1>
      <a:accent2>
        <a:srgbClr val="75A8DB"/>
      </a:accent2>
      <a:accent3>
        <a:srgbClr val="2C4A9A"/>
      </a:accent3>
      <a:accent4>
        <a:srgbClr val="3C3C3C"/>
      </a:accent4>
      <a:accent5>
        <a:srgbClr val="DADAD9"/>
      </a:accent5>
      <a:accent6>
        <a:srgbClr val="E4231C"/>
      </a:accent6>
      <a:hlink>
        <a:srgbClr val="75A8DB"/>
      </a:hlink>
      <a:folHlink>
        <a:srgbClr val="E4231C"/>
      </a:folHlink>
    </a:clrScheme>
    <a:fontScheme name="FAK - Typsnit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AK - Färger">
      <a:dk1>
        <a:sysClr val="windowText" lastClr="000000"/>
      </a:dk1>
      <a:lt1>
        <a:sysClr val="window" lastClr="FFFFFF"/>
      </a:lt1>
      <a:dk2>
        <a:srgbClr val="3C3C3C"/>
      </a:dk2>
      <a:lt2>
        <a:srgbClr val="DADAD9"/>
      </a:lt2>
      <a:accent1>
        <a:srgbClr val="FFDD00"/>
      </a:accent1>
      <a:accent2>
        <a:srgbClr val="75A8DB"/>
      </a:accent2>
      <a:accent3>
        <a:srgbClr val="2C4A9A"/>
      </a:accent3>
      <a:accent4>
        <a:srgbClr val="3C3C3C"/>
      </a:accent4>
      <a:accent5>
        <a:srgbClr val="DADAD9"/>
      </a:accent5>
      <a:accent6>
        <a:srgbClr val="E4231C"/>
      </a:accent6>
      <a:hlink>
        <a:srgbClr val="75A8DB"/>
      </a:hlink>
      <a:folHlink>
        <a:srgbClr val="E4231C"/>
      </a:folHlink>
    </a:clrScheme>
    <a:fontScheme name="FAK - Typsnit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fe689b06a8d41c80baba5cfdcb72fc19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4d28b2d2e4a762139fdc08d737083aca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a409b83-796f-4362-91a2-5a460795ecd3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AF2F49-4BFC-481C-A42A-79FCB746F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  <ds:schemaRef ds:uri="5e88671f-f3e5-4bfe-bce3-b43a49c7c60a"/>
    <ds:schemaRef ds:uri="e54ffb39-d626-48a7-a92f-ca20dcdc99f4"/>
    <ds:schemaRef ds:uri="d7532cd0-e888-47d6-8f58-db0210f25002"/>
    <ds:schemaRef ds:uri="10c3a147-0d64-46aa-a281-dc97358e83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FAK årsbokslut stämman 2023</Template>
  <TotalTime>1222</TotalTime>
  <Words>346</Words>
  <Application>Microsoft Office PowerPoint</Application>
  <PresentationFormat>Bredbild</PresentationFormat>
  <Paragraphs>50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Georgia</vt:lpstr>
      <vt:lpstr>Wingdings</vt:lpstr>
      <vt:lpstr>Frivilliga Automobilkåren</vt:lpstr>
      <vt:lpstr>Årsboksluten 2023 och 2024</vt:lpstr>
      <vt:lpstr>Resultaträkningar 2023 och 2024 </vt:lpstr>
      <vt:lpstr>Omsättning stats- och egna medel</vt:lpstr>
      <vt:lpstr>Övriga intäkter</vt:lpstr>
      <vt:lpstr>Resultat</vt:lpstr>
      <vt:lpstr>Övrigt</vt:lpstr>
      <vt:lpstr>Balansräkning 2024-12-31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Mikael Rye-Danjelsen</dc:creator>
  <cp:lastModifiedBy>Curt-Ove Jakobsson</cp:lastModifiedBy>
  <cp:revision>4</cp:revision>
  <dcterms:created xsi:type="dcterms:W3CDTF">2023-09-17T06:03:03Z</dcterms:created>
  <dcterms:modified xsi:type="dcterms:W3CDTF">2025-09-20T20:34:29Z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