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76" r:id="rId5"/>
    <p:sldId id="7841" r:id="rId6"/>
    <p:sldId id="282" r:id="rId7"/>
    <p:sldId id="4895" r:id="rId8"/>
    <p:sldId id="303" r:id="rId9"/>
    <p:sldId id="288" r:id="rId10"/>
    <p:sldId id="7832" r:id="rId11"/>
    <p:sldId id="7834" r:id="rId12"/>
    <p:sldId id="7837" r:id="rId13"/>
    <p:sldId id="7833" r:id="rId14"/>
    <p:sldId id="7835" r:id="rId15"/>
    <p:sldId id="7836" r:id="rId16"/>
    <p:sldId id="267" r:id="rId1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Exempelsidor" id="{B7755078-7B47-409F-83D8-E85998059676}">
          <p14:sldIdLst>
            <p14:sldId id="276"/>
            <p14:sldId id="7841"/>
            <p14:sldId id="282"/>
            <p14:sldId id="4895"/>
            <p14:sldId id="303"/>
            <p14:sldId id="288"/>
            <p14:sldId id="7832"/>
            <p14:sldId id="7834"/>
            <p14:sldId id="7837"/>
            <p14:sldId id="7833"/>
            <p14:sldId id="7835"/>
            <p14:sldId id="7836"/>
            <p14:sldId id="267"/>
          </p14:sldIdLst>
        </p14:section>
        <p14:section name="Presentation" id="{B972C155-D5BF-46A7-B591-A42909CFC1F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8" d="100"/>
          <a:sy n="88" d="100"/>
        </p:scale>
        <p:origin x="246" y="57"/>
      </p:cViewPr>
      <p:guideLst/>
    </p:cSldViewPr>
  </p:slideViewPr>
  <p:notesTextViewPr>
    <p:cViewPr>
      <p:scale>
        <a:sx n="1" d="1"/>
        <a:sy n="1" d="1"/>
      </p:scale>
      <p:origin x="0" y="0"/>
    </p:cViewPr>
  </p:notesTextViewPr>
  <p:sorterViewPr>
    <p:cViewPr>
      <p:scale>
        <a:sx n="100" d="100"/>
        <a:sy n="100" d="100"/>
      </p:scale>
      <p:origin x="0" y="-9180"/>
    </p:cViewPr>
  </p:sorterViewPr>
  <p:notesViewPr>
    <p:cSldViewPr snapToGrid="0" showGuides="1">
      <p:cViewPr varScale="1">
        <p:scale>
          <a:sx n="69" d="100"/>
          <a:sy n="69" d="100"/>
        </p:scale>
        <p:origin x="215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D5F58BB-E347-9075-B267-27E13160511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4A6D8D7-F41E-6B78-2ADE-96D9BC10B91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CF9D525-49C8-419D-9524-F1EEA012B1DC}" type="datetimeFigureOut">
              <a:rPr lang="sv-SE" smtClean="0"/>
              <a:t>2025-09-22</a:t>
            </a:fld>
            <a:endParaRPr lang="sv-SE"/>
          </a:p>
        </p:txBody>
      </p:sp>
      <p:sp>
        <p:nvSpPr>
          <p:cNvPr id="4" name="Platshållare för sidfot 3">
            <a:extLst>
              <a:ext uri="{FF2B5EF4-FFF2-40B4-BE49-F238E27FC236}">
                <a16:creationId xmlns:a16="http://schemas.microsoft.com/office/drawing/2014/main" id="{9FC532DE-CF69-E9DB-AD36-93302178501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7E6BB101-3D8D-E0E0-B91A-429700656C2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0141B2A-731C-4297-A3CD-64B0D0DB0F1D}" type="slidenum">
              <a:rPr lang="sv-SE" smtClean="0"/>
              <a:t>‹#›</a:t>
            </a:fld>
            <a:endParaRPr lang="sv-SE"/>
          </a:p>
        </p:txBody>
      </p:sp>
    </p:spTree>
    <p:extLst>
      <p:ext uri="{BB962C8B-B14F-4D97-AF65-F5344CB8AC3E}">
        <p14:creationId xmlns:p14="http://schemas.microsoft.com/office/powerpoint/2010/main" val="29006965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DE74DF0-436A-45CA-ACCB-276934C69E09}" type="datetimeFigureOut">
              <a:rPr lang="sv-SE" smtClean="0"/>
              <a:t>2025-09-22</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E712B4C-CE53-465A-9240-21F0EC22094F}" type="slidenum">
              <a:rPr lang="sv-SE" smtClean="0"/>
              <a:t>‹#›</a:t>
            </a:fld>
            <a:endParaRPr lang="sv-SE"/>
          </a:p>
        </p:txBody>
      </p:sp>
    </p:spTree>
    <p:extLst>
      <p:ext uri="{BB962C8B-B14F-4D97-AF65-F5344CB8AC3E}">
        <p14:creationId xmlns:p14="http://schemas.microsoft.com/office/powerpoint/2010/main" val="387711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CDE1-9ED1-F669-B234-A00290A9CA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AB507CC-FA72-6850-86C9-13233416494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8209CA1-0FD2-ACF5-43E1-E3185980E4B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403F765-2D94-7FE7-DF98-B25ED0E3010E}"/>
              </a:ext>
            </a:extLst>
          </p:cNvPr>
          <p:cNvSpPr>
            <a:spLocks noGrp="1"/>
          </p:cNvSpPr>
          <p:nvPr>
            <p:ph type="sldNum" sz="quarter" idx="5"/>
          </p:nvPr>
        </p:nvSpPr>
        <p:spPr/>
        <p:txBody>
          <a:bodyPr/>
          <a:lstStyle/>
          <a:p>
            <a:fld id="{AE712B4C-CE53-465A-9240-21F0EC22094F}" type="slidenum">
              <a:rPr lang="sv-SE" smtClean="0"/>
              <a:t>2</a:t>
            </a:fld>
            <a:endParaRPr lang="sv-SE"/>
          </a:p>
        </p:txBody>
      </p:sp>
    </p:spTree>
    <p:extLst>
      <p:ext uri="{BB962C8B-B14F-4D97-AF65-F5344CB8AC3E}">
        <p14:creationId xmlns:p14="http://schemas.microsoft.com/office/powerpoint/2010/main" val="390217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680E7-A237-C0D7-30B9-657E152D142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CC8E4F-67FB-D526-CFA0-00E4FEA15BE5}"/>
              </a:ext>
            </a:extLst>
          </p:cNvPr>
          <p:cNvSpPr>
            <a:spLocks noGrp="1" noRot="1" noChangeAspect="1"/>
          </p:cNvSpPr>
          <p:nvPr>
            <p:ph type="sldImg"/>
          </p:nvPr>
        </p:nvSpPr>
        <p:spPr>
          <a:xfrm>
            <a:off x="138113" y="398463"/>
            <a:ext cx="3621087" cy="2036762"/>
          </a:xfrm>
        </p:spPr>
      </p:sp>
      <p:sp>
        <p:nvSpPr>
          <p:cNvPr id="3" name="Platshållare för anteckningar 2">
            <a:extLst>
              <a:ext uri="{FF2B5EF4-FFF2-40B4-BE49-F238E27FC236}">
                <a16:creationId xmlns:a16="http://schemas.microsoft.com/office/drawing/2014/main" id="{602A94CA-4BC5-71C9-11E7-B6618FD81560}"/>
              </a:ext>
            </a:extLst>
          </p:cNvPr>
          <p:cNvSpPr>
            <a:spLocks noGrp="1"/>
          </p:cNvSpPr>
          <p:nvPr>
            <p:ph type="body" idx="1"/>
          </p:nvPr>
        </p:nvSpPr>
        <p:spPr>
          <a:xfrm>
            <a:off x="246184" y="2795954"/>
            <a:ext cx="6198577" cy="6022731"/>
          </a:xfrm>
        </p:spPr>
        <p:txBody>
          <a:bodyPr/>
          <a:lstStyle/>
          <a:p>
            <a:r>
              <a:rPr lang="sv-SE" sz="1600" dirty="0">
                <a:latin typeface="Times New Roman" panose="02020603050405020304" pitchFamily="18" charset="0"/>
                <a:cs typeface="Times New Roman" panose="02020603050405020304" pitchFamily="18" charset="0"/>
              </a:rPr>
              <a:t>Så hur ser det då ut i Norra civilområdet?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Det omfattar Norrbottens, Västerbottens, Västernorrlands och Jämtlands län – ett område som täcker mer än halva Sveriges yta. Här har vi stora avstånd, en gles befolkning och ibland sårbar infrastruktur. Men vi har också unika resurser: naturtillgångar, industrier, starka lokalsamhällen – och en lång tradition av försvarsvilja.</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Norra civilområdet är strategiskt viktigt, både för Sverige och för Europas säkerhet. Här finns rymdverksamheten i Kiruna, hamnar som är livsnödvändiga för handeln, järnvägar som binder ihop norr med söder – och ett näringsliv som växer genom den gröna industriomställningen.</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Vi gränsar dessutom till både Finland och Norge, där vi har etablerade samarbeten över gränsen – inom transporter, räddningstjänst och värdlandsstöd. Och vi är en del av Natos norra flank. Det ställer höga krav, inte bara på militären, utan också på oss civila.</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Att bygga det civila försvaret i norra Sverige handlar därför inte bara om att skydda befolkningen i norr. Det handlar om att stärka hela landets – och hela Europas – försvarsförmåga.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400" b="0" i="0" dirty="0">
              <a:solidFill>
                <a:srgbClr val="333333"/>
              </a:solidFill>
              <a:effectLst/>
              <a:latin typeface="+mn-lt"/>
            </a:endParaRPr>
          </a:p>
        </p:txBody>
      </p:sp>
      <p:sp>
        <p:nvSpPr>
          <p:cNvPr id="4" name="Platshållare för bildnummer 3">
            <a:extLst>
              <a:ext uri="{FF2B5EF4-FFF2-40B4-BE49-F238E27FC236}">
                <a16:creationId xmlns:a16="http://schemas.microsoft.com/office/drawing/2014/main" id="{3DBBEE3F-049D-8758-A6E6-2A9A958860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11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3D592-4FA1-7E88-3354-99CF6CA7237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5DB4A06-9AED-0EBA-8A6D-C02AE35ED6E4}"/>
              </a:ext>
            </a:extLst>
          </p:cNvPr>
          <p:cNvSpPr>
            <a:spLocks noGrp="1" noRot="1" noChangeAspect="1"/>
          </p:cNvSpPr>
          <p:nvPr>
            <p:ph type="sldImg"/>
          </p:nvPr>
        </p:nvSpPr>
        <p:spPr>
          <a:xfrm>
            <a:off x="138113" y="398463"/>
            <a:ext cx="2789237" cy="1570037"/>
          </a:xfrm>
        </p:spPr>
      </p:sp>
      <p:sp>
        <p:nvSpPr>
          <p:cNvPr id="3" name="Platshållare för anteckningar 2">
            <a:extLst>
              <a:ext uri="{FF2B5EF4-FFF2-40B4-BE49-F238E27FC236}">
                <a16:creationId xmlns:a16="http://schemas.microsoft.com/office/drawing/2014/main" id="{6BC79C8A-E17B-FD70-B6D4-F2F61DA33077}"/>
              </a:ext>
            </a:extLst>
          </p:cNvPr>
          <p:cNvSpPr>
            <a:spLocks noGrp="1"/>
          </p:cNvSpPr>
          <p:nvPr>
            <p:ph type="body" idx="1"/>
          </p:nvPr>
        </p:nvSpPr>
        <p:spPr>
          <a:xfrm>
            <a:off x="138113" y="1968499"/>
            <a:ext cx="6473702" cy="6806223"/>
          </a:xfrm>
        </p:spPr>
        <p:txBody>
          <a:bodyPr/>
          <a:lstStyle/>
          <a:p>
            <a:r>
              <a:rPr lang="sv-SE" sz="1600" dirty="0">
                <a:latin typeface="Times New Roman" panose="02020603050405020304" pitchFamily="18" charset="0"/>
                <a:cs typeface="Times New Roman" panose="02020603050405020304" pitchFamily="18" charset="0"/>
              </a:rPr>
              <a:t>Några exempel på det utvecklingsarbete som pågår i Norra civilområdet:</a:t>
            </a:r>
          </a:p>
          <a:p>
            <a:endParaRPr lang="sv-SE" sz="1600" dirty="0">
              <a:latin typeface="Times New Roman" panose="02020603050405020304" pitchFamily="18" charset="0"/>
              <a:cs typeface="Times New Roman" panose="02020603050405020304" pitchFamily="18" charset="0"/>
            </a:endParaRPr>
          </a:p>
          <a:p>
            <a:r>
              <a:rPr lang="sv-SE" sz="1600" b="1" dirty="0">
                <a:latin typeface="Times New Roman" panose="02020603050405020304" pitchFamily="18" charset="0"/>
                <a:cs typeface="Times New Roman" panose="02020603050405020304" pitchFamily="18" charset="0"/>
              </a:rPr>
              <a:t>För det första – stärkt samverkan mellan civilt och militärt försvar.</a:t>
            </a:r>
            <a:br>
              <a:rPr lang="sv-SE" sz="1600" dirty="0">
                <a:latin typeface="Times New Roman" panose="02020603050405020304" pitchFamily="18" charset="0"/>
                <a:cs typeface="Times New Roman" panose="02020603050405020304" pitchFamily="18" charset="0"/>
              </a:rPr>
            </a:br>
            <a:r>
              <a:rPr lang="sv-SE" sz="1600" dirty="0">
                <a:latin typeface="Times New Roman" panose="02020603050405020304" pitchFamily="18" charset="0"/>
                <a:cs typeface="Times New Roman" panose="02020603050405020304" pitchFamily="18" charset="0"/>
              </a:rPr>
              <a:t>Vi har fördjupat kontakterna med Försvarsmakten, inte minst med Norra Militärregionen. Det handlar om gemensamma planeringsprocesser, tydligare ansvarsfördelning och bättre informationsutbyte. Tillsammans har vi också genomfört de första transiteringarna av Natoförband – som allierade i Nato – under våren 2024.</a:t>
            </a:r>
          </a:p>
          <a:p>
            <a:endParaRPr lang="sv-SE" sz="1600" dirty="0">
              <a:latin typeface="Times New Roman" panose="02020603050405020304" pitchFamily="18" charset="0"/>
              <a:cs typeface="Times New Roman" panose="02020603050405020304" pitchFamily="18" charset="0"/>
            </a:endParaRPr>
          </a:p>
          <a:p>
            <a:r>
              <a:rPr lang="sv-SE" sz="1600" b="1" dirty="0">
                <a:latin typeface="Times New Roman" panose="02020603050405020304" pitchFamily="18" charset="0"/>
                <a:cs typeface="Times New Roman" panose="02020603050405020304" pitchFamily="18" charset="0"/>
              </a:rPr>
              <a:t>För det andra – utbildning och övning.</a:t>
            </a:r>
            <a:br>
              <a:rPr lang="sv-SE" sz="1600" dirty="0">
                <a:latin typeface="Times New Roman" panose="02020603050405020304" pitchFamily="18" charset="0"/>
                <a:cs typeface="Times New Roman" panose="02020603050405020304" pitchFamily="18" charset="0"/>
              </a:rPr>
            </a:br>
            <a:r>
              <a:rPr lang="sv-SE" sz="1600" dirty="0">
                <a:latin typeface="Times New Roman" panose="02020603050405020304" pitchFamily="18" charset="0"/>
                <a:cs typeface="Times New Roman" panose="02020603050405020304" pitchFamily="18" charset="0"/>
              </a:rPr>
              <a:t>De senaste åren har vi genomfört flera större övningar, både regionalt och lokalt. Vi har övat kris- och krigsledning, stöd till Försvarsmakten och mottagande av stöd från andra länder. Varje övning visar oss styrkor – men också brister. Och båda är lika viktiga att ta med sig.</a:t>
            </a:r>
          </a:p>
          <a:p>
            <a:endParaRPr lang="sv-SE" sz="1600" dirty="0">
              <a:latin typeface="Times New Roman" panose="02020603050405020304" pitchFamily="18" charset="0"/>
              <a:cs typeface="Times New Roman" panose="02020603050405020304" pitchFamily="18" charset="0"/>
            </a:endParaRPr>
          </a:p>
          <a:p>
            <a:r>
              <a:rPr lang="sv-SE" sz="1600" b="1" dirty="0">
                <a:latin typeface="Times New Roman" panose="02020603050405020304" pitchFamily="18" charset="0"/>
                <a:cs typeface="Times New Roman" panose="02020603050405020304" pitchFamily="18" charset="0"/>
              </a:rPr>
              <a:t>För det tredje – försörjningsberedskapen.</a:t>
            </a:r>
          </a:p>
          <a:p>
            <a:r>
              <a:rPr lang="sv-SE" sz="1600" dirty="0">
                <a:latin typeface="Times New Roman" panose="02020603050405020304" pitchFamily="18" charset="0"/>
                <a:cs typeface="Times New Roman" panose="02020603050405020304" pitchFamily="18" charset="0"/>
              </a:rPr>
              <a:t>Vi samarbetar nära med Jordbruksverket och Livsmedelsverket för att stärka livsmedelsförsörjningen. Vi har också inlett en fördjupad dialog med industrin – inte minst med tanke på de enorma satsningar som görs i norra Sverige. Industrins robusthet blir hela Sveriges robusthet.</a:t>
            </a:r>
          </a:p>
          <a:p>
            <a:endParaRPr lang="sv-SE" sz="1600" dirty="0">
              <a:latin typeface="Times New Roman" panose="02020603050405020304" pitchFamily="18" charset="0"/>
              <a:cs typeface="Times New Roman" panose="02020603050405020304" pitchFamily="18" charset="0"/>
            </a:endParaRPr>
          </a:p>
          <a:p>
            <a:r>
              <a:rPr lang="sv-SE" sz="1600" b="1" dirty="0">
                <a:latin typeface="Times New Roman" panose="02020603050405020304" pitchFamily="18" charset="0"/>
                <a:cs typeface="Times New Roman" panose="02020603050405020304" pitchFamily="18" charset="0"/>
              </a:rPr>
              <a:t>Och för det fjärde – de frivilliga försvarsorganisationerna.</a:t>
            </a:r>
            <a:br>
              <a:rPr lang="sv-SE" sz="1600" dirty="0">
                <a:latin typeface="Times New Roman" panose="02020603050405020304" pitchFamily="18" charset="0"/>
                <a:cs typeface="Times New Roman" panose="02020603050405020304" pitchFamily="18" charset="0"/>
              </a:rPr>
            </a:br>
            <a:r>
              <a:rPr lang="sv-SE" sz="1600" dirty="0">
                <a:latin typeface="Times New Roman" panose="02020603050405020304" pitchFamily="18" charset="0"/>
                <a:cs typeface="Times New Roman" panose="02020603050405020304" pitchFamily="18" charset="0"/>
              </a:rPr>
              <a:t>Här kommer ni in. Era insatser är inte ett komplement – de är en grundbult. Ni utbildar, engagerar och sprider kunskap. Ni bidrar med resurser inom allt från transporter och samband till sjukvårdsstöd och informationsinsatser. Ni är – och kommer att vara – en helt avgörande del av det civila försvaret i Norra civilområdet.</a:t>
            </a:r>
          </a:p>
        </p:txBody>
      </p:sp>
      <p:sp>
        <p:nvSpPr>
          <p:cNvPr id="4" name="Platshållare för bildnummer 3">
            <a:extLst>
              <a:ext uri="{FF2B5EF4-FFF2-40B4-BE49-F238E27FC236}">
                <a16:creationId xmlns:a16="http://schemas.microsoft.com/office/drawing/2014/main" id="{F14E930D-8DE1-ABC6-8D1A-E81FB673FF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6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55588" y="317500"/>
            <a:ext cx="5953125" cy="3349625"/>
          </a:xfrm>
        </p:spPr>
      </p:sp>
      <p:sp>
        <p:nvSpPr>
          <p:cNvPr id="3" name="Platshållare för anteckningar 2"/>
          <p:cNvSpPr>
            <a:spLocks noGrp="1"/>
          </p:cNvSpPr>
          <p:nvPr>
            <p:ph type="body" idx="1"/>
          </p:nvPr>
        </p:nvSpPr>
        <p:spPr>
          <a:xfrm>
            <a:off x="255587" y="3868615"/>
            <a:ext cx="6118835" cy="4817193"/>
          </a:xfrm>
        </p:spPr>
        <p:txBody>
          <a:bodyPr/>
          <a:lstStyle/>
          <a:p>
            <a:r>
              <a:rPr lang="sv-SE" sz="1600" dirty="0">
                <a:latin typeface="Times New Roman" panose="02020603050405020304" pitchFamily="18" charset="0"/>
                <a:cs typeface="Times New Roman" panose="02020603050405020304" pitchFamily="18" charset="0"/>
              </a:rPr>
              <a:t>När vi talar om totalförsvaret handlar det i grunden om något enkelt: att Sverige ska kunna stå emot – och överleva – även de allvarligaste hoten. Och det kräver att vi alla bidrar: staten, kommunerna, regionerna, näringslivet – och civilsamhället.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Civilområdena är en ny struktur, men de bygger på en gammal insikt: att vi alltid blir starkare tillsammans.</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Norra civilområdet är stort, utmanande och komplext. Men det är också fyllt av möjligheter. Här finns kunskap, engagemang och en stark vilja att bidra. Och just den kombinationen kommer att göra skillnad när det verkligen gäller.</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Så låt oss fortsätta bygga tillsammans. Låt oss öva, utbilda, samverka och stärka vår förmåga. För ju mer vi gör idag – desto bättre rustade är vi i morgon.</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Tack!</a:t>
            </a:r>
          </a:p>
          <a:p>
            <a:endParaRPr lang="sv-SE" dirty="0"/>
          </a:p>
        </p:txBody>
      </p:sp>
      <p:sp>
        <p:nvSpPr>
          <p:cNvPr id="4" name="Platshållare för bildnummer 3"/>
          <p:cNvSpPr>
            <a:spLocks noGrp="1"/>
          </p:cNvSpPr>
          <p:nvPr>
            <p:ph type="sldNum" sz="quarter" idx="5"/>
          </p:nvPr>
        </p:nvSpPr>
        <p:spPr/>
        <p:txBody>
          <a:bodyPr/>
          <a:lstStyle/>
          <a:p>
            <a:fld id="{284E0CB3-5D35-4228-B766-F7964E27F889}" type="slidenum">
              <a:rPr lang="sv-SE" smtClean="0"/>
              <a:t>13</a:t>
            </a:fld>
            <a:endParaRPr lang="sv-SE"/>
          </a:p>
        </p:txBody>
      </p:sp>
    </p:spTree>
    <p:extLst>
      <p:ext uri="{BB962C8B-B14F-4D97-AF65-F5344CB8AC3E}">
        <p14:creationId xmlns:p14="http://schemas.microsoft.com/office/powerpoint/2010/main" val="125244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33375" y="309563"/>
            <a:ext cx="3748088" cy="2108200"/>
          </a:xfrm>
        </p:spPr>
      </p:sp>
      <p:sp>
        <p:nvSpPr>
          <p:cNvPr id="3" name="Platshållare för anteckningar 2"/>
          <p:cNvSpPr>
            <a:spLocks noGrp="1"/>
          </p:cNvSpPr>
          <p:nvPr>
            <p:ph type="body" idx="1"/>
          </p:nvPr>
        </p:nvSpPr>
        <p:spPr>
          <a:xfrm>
            <a:off x="334109" y="2514601"/>
            <a:ext cx="6154614" cy="4167553"/>
          </a:xfrm>
        </p:spPr>
        <p:txBody>
          <a:bodyPr/>
          <a:lstStyle/>
          <a:p>
            <a:r>
              <a:rPr lang="sv-SE" sz="1600" dirty="0">
                <a:latin typeface="Times New Roman" panose="02020603050405020304" pitchFamily="18" charset="0"/>
                <a:cs typeface="Times New Roman" panose="02020603050405020304" pitchFamily="18" charset="0"/>
              </a:rPr>
              <a:t>Tack för möjligheten att få tala här idag på er riksstämma.</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Först vill jag rikta ett varmt tack för det viktiga arbete ni gör. Frivilliga försvarsorganisationer har alltid varit – och är fortfarande – en central del av vårt totalförsvar. Utan ert engagemang, er uthållighet och ert lokala kunnande skulle vår beredskap vara betydligt svagare.</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Ska vi klara de utmaningar som vi står inför, måste vi göra det tillsammans. Där spelar ni en avgörande roll.</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I tider av kris eller krig behövs alla resurser. Är vi förberedda, utbildade och organiserade – då kan vi också lösa fler uppgifter tillsammans.</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Det ser vi inte minst i Ukraina. Där har civilsamhällets engagemang och motståndskraft visat sig vara en av de viktigaste faktorerna för landets försvarsförmåga.</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91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CBC6-A512-6B73-2C67-157BB76684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A3DB78-6278-D884-69DE-4516D56F07C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920238C-25CA-DF9B-1B35-C0BEC8389172}"/>
              </a:ext>
            </a:extLst>
          </p:cNvPr>
          <p:cNvSpPr>
            <a:spLocks noGrp="1"/>
          </p:cNvSpPr>
          <p:nvPr>
            <p:ph type="body" idx="1"/>
          </p:nvPr>
        </p:nvSpPr>
        <p:spPr>
          <a:xfrm>
            <a:off x="422275" y="4777194"/>
            <a:ext cx="5953125" cy="3908614"/>
          </a:xfrm>
        </p:spPr>
        <p:txBody>
          <a:bodyPr/>
          <a:lstStyle/>
          <a:p>
            <a:r>
              <a:rPr lang="sv-SE" sz="1600" dirty="0">
                <a:latin typeface="Times New Roman" panose="02020603050405020304" pitchFamily="18" charset="0"/>
                <a:cs typeface="Times New Roman" panose="02020603050405020304" pitchFamily="18" charset="0"/>
              </a:rPr>
              <a:t>Med det som utgångspunkt vill jag idag beröra tre frågor:</a:t>
            </a:r>
          </a:p>
          <a:p>
            <a:endParaRPr lang="sv-SE" sz="1600" dirty="0">
              <a:latin typeface="Times New Roman" panose="02020603050405020304" pitchFamily="18" charset="0"/>
              <a:cs typeface="Times New Roman" panose="02020603050405020304" pitchFamily="18" charset="0"/>
            </a:endParaRPr>
          </a:p>
          <a:p>
            <a:pPr lvl="0"/>
            <a:r>
              <a:rPr lang="sv-SE" sz="1600" dirty="0">
                <a:latin typeface="Times New Roman" panose="02020603050405020304" pitchFamily="18" charset="0"/>
                <a:cs typeface="Times New Roman" panose="02020603050405020304" pitchFamily="18" charset="0"/>
              </a:rPr>
              <a:t>Vad är egentligen ett civilområde?</a:t>
            </a:r>
          </a:p>
          <a:p>
            <a:pPr lvl="0"/>
            <a:r>
              <a:rPr lang="sv-SE" sz="1600" dirty="0">
                <a:latin typeface="Times New Roman" panose="02020603050405020304" pitchFamily="18" charset="0"/>
                <a:cs typeface="Times New Roman" panose="02020603050405020304" pitchFamily="18" charset="0"/>
              </a:rPr>
              <a:t>Vilken roll har en civilområdeschef?</a:t>
            </a:r>
          </a:p>
          <a:p>
            <a:pPr lvl="0"/>
            <a:r>
              <a:rPr lang="sv-SE" sz="1600" dirty="0">
                <a:latin typeface="Times New Roman" panose="02020603050405020304" pitchFamily="18" charset="0"/>
                <a:cs typeface="Times New Roman" panose="02020603050405020304" pitchFamily="18" charset="0"/>
              </a:rPr>
              <a:t>Och hur ser utvecklingen ut i det Norra civilområdet, där jag själv verkar?</a:t>
            </a:r>
          </a:p>
          <a:p>
            <a:endParaRPr lang="sv-SE" dirty="0"/>
          </a:p>
        </p:txBody>
      </p:sp>
      <p:sp>
        <p:nvSpPr>
          <p:cNvPr id="4" name="Platshållare för bildnummer 3">
            <a:extLst>
              <a:ext uri="{FF2B5EF4-FFF2-40B4-BE49-F238E27FC236}">
                <a16:creationId xmlns:a16="http://schemas.microsoft.com/office/drawing/2014/main" id="{89B2269B-FA71-4D13-FADB-900ACC5863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52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38113" y="398463"/>
            <a:ext cx="6462712" cy="3635375"/>
          </a:xfrm>
        </p:spPr>
      </p:sp>
      <p:sp>
        <p:nvSpPr>
          <p:cNvPr id="3" name="Platshållare för anteckningar 2"/>
          <p:cNvSpPr>
            <a:spLocks noGrp="1"/>
          </p:cNvSpPr>
          <p:nvPr>
            <p:ph type="body" idx="1"/>
          </p:nvPr>
        </p:nvSpPr>
        <p:spPr>
          <a:xfrm>
            <a:off x="327331" y="4319201"/>
            <a:ext cx="6084276" cy="4103830"/>
          </a:xfrm>
        </p:spPr>
        <p:txBody>
          <a:bodyPr/>
          <a:lstStyle/>
          <a:p>
            <a:r>
              <a:rPr lang="sv-SE" sz="1600" dirty="0">
                <a:latin typeface="Times New Roman" panose="02020603050405020304" pitchFamily="18" charset="0"/>
                <a:cs typeface="Times New Roman" panose="02020603050405020304" pitchFamily="18" charset="0"/>
              </a:rPr>
              <a:t>Den 1 oktober 2022 fick vi en ny struktur för det civila försvaret – en verklig milstolpe i återuppbyggnaden av vårt totalförsvar.</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En del av den nya strukturen är att sex av landets 21 länsstyrelser har fått ett särskilt utökat ansvar. De fungerar som civilområdesansvariga.</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Sverige är alltså indelat i sex civilområden, där varje område omfattar flera län. Syftet är att stärka samordningen och ledningen av det civila försvaret på regional nivå.</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400" b="0" i="0" dirty="0">
              <a:solidFill>
                <a:srgbClr val="333333"/>
              </a:solidFill>
              <a:effectLst/>
              <a:latin typeface="+mn-lt"/>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9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431800"/>
            <a:ext cx="5953125" cy="3349625"/>
          </a:xfrm>
        </p:spPr>
      </p:sp>
      <p:sp>
        <p:nvSpPr>
          <p:cNvPr id="3" name="Platshållare för anteckningar 2"/>
          <p:cNvSpPr>
            <a:spLocks noGrp="1"/>
          </p:cNvSpPr>
          <p:nvPr>
            <p:ph type="body" idx="1"/>
          </p:nvPr>
        </p:nvSpPr>
        <p:spPr>
          <a:xfrm>
            <a:off x="422275" y="3974123"/>
            <a:ext cx="5953125" cy="3508131"/>
          </a:xfrm>
        </p:spPr>
        <p:txBody>
          <a:bodyPr/>
          <a:lstStyle/>
          <a:p>
            <a:r>
              <a:rPr lang="sv-SE" sz="1600" dirty="0">
                <a:latin typeface="Times New Roman" panose="02020603050405020304" pitchFamily="18" charset="0"/>
                <a:cs typeface="Times New Roman" panose="02020603050405020304" pitchFamily="18" charset="0"/>
              </a:rPr>
              <a:t>Förutom den geografiska indelningen, med länsstyrelser som har områdesansvar, har alla myndigheter ett grundläggande beredskapsansvar.</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Av Sveriges alla myndigheter är 67 särskilt utpekade som beredskapsmyndigheter. Därtill finns 12 sektorsansvariga myndigheter – och de 6 länsstyrelser som är civilområdesansvariga.</a:t>
            </a:r>
          </a:p>
          <a:p>
            <a:r>
              <a:rPr lang="sv-SE" sz="1600" dirty="0">
                <a:latin typeface="Times New Roman" panose="02020603050405020304" pitchFamily="18" charset="0"/>
                <a:cs typeface="Times New Roman" panose="02020603050405020304" pitchFamily="18" charset="0"/>
              </a:rPr>
              <a:t> </a:t>
            </a:r>
          </a:p>
          <a:p>
            <a:r>
              <a:rPr lang="sv-SE" sz="1600" dirty="0">
                <a:latin typeface="Times New Roman" panose="02020603050405020304" pitchFamily="18" charset="0"/>
                <a:cs typeface="Times New Roman" panose="02020603050405020304" pitchFamily="18" charset="0"/>
              </a:rPr>
              <a:t>Tillsammans bildar detta ett brett system där många olika aktörer bidrar till helheten.</a:t>
            </a:r>
          </a:p>
          <a:p>
            <a:pPr algn="l"/>
            <a:endParaRPr lang="sv-SE" dirty="0"/>
          </a:p>
        </p:txBody>
      </p:sp>
      <p:sp>
        <p:nvSpPr>
          <p:cNvPr id="4" name="Platshållare för bildnummer 3"/>
          <p:cNvSpPr>
            <a:spLocks noGrp="1"/>
          </p:cNvSpPr>
          <p:nvPr>
            <p:ph type="sldNum" sz="quarter" idx="5"/>
          </p:nvPr>
        </p:nvSpPr>
        <p:spPr/>
        <p:txBody>
          <a:bodyPr/>
          <a:lstStyle/>
          <a:p>
            <a:fld id="{284E0CB3-5D35-4228-B766-F7964E27F889}" type="slidenum">
              <a:rPr lang="sv-SE" smtClean="0"/>
              <a:t>6</a:t>
            </a:fld>
            <a:endParaRPr lang="sv-SE"/>
          </a:p>
        </p:txBody>
      </p:sp>
    </p:spTree>
    <p:extLst>
      <p:ext uri="{BB962C8B-B14F-4D97-AF65-F5344CB8AC3E}">
        <p14:creationId xmlns:p14="http://schemas.microsoft.com/office/powerpoint/2010/main" val="234624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8B0F4-F01E-C194-C28A-951C78FF35F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E9EA810-A082-4CA7-FD85-C63668C521AC}"/>
              </a:ext>
            </a:extLst>
          </p:cNvPr>
          <p:cNvSpPr>
            <a:spLocks noGrp="1" noRot="1" noChangeAspect="1"/>
          </p:cNvSpPr>
          <p:nvPr>
            <p:ph type="sldImg"/>
          </p:nvPr>
        </p:nvSpPr>
        <p:spPr>
          <a:xfrm>
            <a:off x="138113" y="398463"/>
            <a:ext cx="6462712" cy="3635375"/>
          </a:xfrm>
        </p:spPr>
      </p:sp>
      <p:sp>
        <p:nvSpPr>
          <p:cNvPr id="3" name="Platshållare för anteckningar 2">
            <a:extLst>
              <a:ext uri="{FF2B5EF4-FFF2-40B4-BE49-F238E27FC236}">
                <a16:creationId xmlns:a16="http://schemas.microsoft.com/office/drawing/2014/main" id="{D44FB7EA-0490-02B4-4E83-8522C816F267}"/>
              </a:ext>
            </a:extLst>
          </p:cNvPr>
          <p:cNvSpPr>
            <a:spLocks noGrp="1"/>
          </p:cNvSpPr>
          <p:nvPr>
            <p:ph type="body" idx="1"/>
          </p:nvPr>
        </p:nvSpPr>
        <p:spPr>
          <a:xfrm>
            <a:off x="153017" y="4156398"/>
            <a:ext cx="6535249" cy="4011656"/>
          </a:xfrm>
        </p:spPr>
        <p:txBody>
          <a:bodyPr/>
          <a:lstStyle/>
          <a:p>
            <a:pPr lvl="0">
              <a:lnSpc>
                <a:spcPct val="107000"/>
              </a:lnSpc>
              <a:spcAft>
                <a:spcPts val="800"/>
              </a:spcAft>
              <a:defRPr/>
            </a:pPr>
            <a:r>
              <a:rPr lang="sv-SE" sz="1600" dirty="0">
                <a:latin typeface="Times New Roman" panose="02020603050405020304" pitchFamily="18" charset="0"/>
                <a:cs typeface="Times New Roman" panose="02020603050405020304" pitchFamily="18" charset="0"/>
              </a:rPr>
              <a:t>Här ser ni en översikt över de tolv beredskapssektorerna. Varje sektor har en ansvarig myndighet som samordnar planeringen inom sitt område. På det sättet skapas både tydlighet i ansvar och en gemensam inriktning för hela landet.</a:t>
            </a:r>
            <a:endParaRPr lang="sv-SE" sz="1600" b="0" i="0" dirty="0">
              <a:solidFill>
                <a:srgbClr val="333333"/>
              </a:solidFill>
              <a:effectLst/>
              <a:latin typeface="Times New Roman" panose="02020603050405020304" pitchFamily="18"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B580708-7815-F2A5-E55F-4A3BF0DFB6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15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FF026-9329-DAFF-2BBA-6937C7180F2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3A382E7-0882-067E-6D9D-CFC8D8A143D3}"/>
              </a:ext>
            </a:extLst>
          </p:cNvPr>
          <p:cNvSpPr>
            <a:spLocks noGrp="1" noRot="1" noChangeAspect="1"/>
          </p:cNvSpPr>
          <p:nvPr>
            <p:ph type="sldImg"/>
          </p:nvPr>
        </p:nvSpPr>
        <p:spPr>
          <a:xfrm>
            <a:off x="139700" y="398463"/>
            <a:ext cx="4572000" cy="2571750"/>
          </a:xfrm>
        </p:spPr>
      </p:sp>
      <p:sp>
        <p:nvSpPr>
          <p:cNvPr id="3" name="Platshållare för anteckningar 2">
            <a:extLst>
              <a:ext uri="{FF2B5EF4-FFF2-40B4-BE49-F238E27FC236}">
                <a16:creationId xmlns:a16="http://schemas.microsoft.com/office/drawing/2014/main" id="{00E33E72-960C-06E7-CBB2-D51B38CE96DD}"/>
              </a:ext>
            </a:extLst>
          </p:cNvPr>
          <p:cNvSpPr>
            <a:spLocks noGrp="1"/>
          </p:cNvSpPr>
          <p:nvPr>
            <p:ph type="body" idx="1"/>
          </p:nvPr>
        </p:nvSpPr>
        <p:spPr>
          <a:xfrm>
            <a:off x="138113" y="3103685"/>
            <a:ext cx="6207369" cy="5143500"/>
          </a:xfrm>
        </p:spPr>
        <p:txBody>
          <a:bodyPr/>
          <a:lstStyle/>
          <a:p>
            <a:r>
              <a:rPr lang="sv-SE" sz="1600" dirty="0">
                <a:latin typeface="Times New Roman" panose="02020603050405020304" pitchFamily="18" charset="0"/>
                <a:cs typeface="Times New Roman" panose="02020603050405020304" pitchFamily="18" charset="0"/>
              </a:rPr>
              <a:t>Som jag tidigare nämnt har vi, utöver beredskapssektorerna, också en geografisk indelning i civilområden. De civilområdesansvariga länsstyrelserna har ett högre regionalt ansvar. Framför allt handlar det om att samordna arbetet – både inför och under höjd beredskap.</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Låt mig ge några exempel på vad det innebär i praktiken:</a:t>
            </a:r>
          </a:p>
          <a:p>
            <a:endParaRPr lang="sv-S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För det första tar vi ett geografiskt områdesansvar för det civila försvaret.</a:t>
            </a: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För det andra ser vi till att totalförsvaret får en enhetlig inriktning.</a:t>
            </a: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Vi samordnar också planeringen mellan statliga myndigheter och mellan dessa och Försvarsmakten.</a:t>
            </a: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Dessutom lämnar vi underlag till Försvarsmakten och samverkar nära med dem.</a:t>
            </a: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Vi stödjer länsstyrelsernas egen planering och förberedelser.</a:t>
            </a:r>
          </a:p>
          <a:p>
            <a:pPr marL="28575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Och slutligen håller vi samman planeringen av de civila delarna av värdlandsstödet.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Det är alltså ett brett ansvar – som både binder ihop många aktörer och skapar en gemensam riktning.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400" b="0" i="0" dirty="0">
              <a:solidFill>
                <a:srgbClr val="333333"/>
              </a:solidFill>
              <a:effectLst/>
              <a:latin typeface="+mn-lt"/>
            </a:endParaRPr>
          </a:p>
        </p:txBody>
      </p:sp>
      <p:sp>
        <p:nvSpPr>
          <p:cNvPr id="4" name="Platshållare för bildnummer 3">
            <a:extLst>
              <a:ext uri="{FF2B5EF4-FFF2-40B4-BE49-F238E27FC236}">
                <a16:creationId xmlns:a16="http://schemas.microsoft.com/office/drawing/2014/main" id="{96D68B30-EE5B-C79B-9790-737FBA19D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49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91EB2-F689-65E3-D840-71455EA02F9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8B34A3-466B-9FA1-68F3-80841D8412F4}"/>
              </a:ext>
            </a:extLst>
          </p:cNvPr>
          <p:cNvSpPr>
            <a:spLocks noGrp="1" noRot="1" noChangeAspect="1"/>
          </p:cNvSpPr>
          <p:nvPr>
            <p:ph type="sldImg"/>
          </p:nvPr>
        </p:nvSpPr>
        <p:spPr>
          <a:xfrm>
            <a:off x="138113" y="398463"/>
            <a:ext cx="5586412" cy="3141662"/>
          </a:xfrm>
        </p:spPr>
      </p:sp>
      <p:sp>
        <p:nvSpPr>
          <p:cNvPr id="3" name="Platshållare för anteckningar 2">
            <a:extLst>
              <a:ext uri="{FF2B5EF4-FFF2-40B4-BE49-F238E27FC236}">
                <a16:creationId xmlns:a16="http://schemas.microsoft.com/office/drawing/2014/main" id="{50E77438-5056-37E3-A07F-7E8FD3579DC3}"/>
              </a:ext>
            </a:extLst>
          </p:cNvPr>
          <p:cNvSpPr>
            <a:spLocks noGrp="1"/>
          </p:cNvSpPr>
          <p:nvPr>
            <p:ph type="body" idx="1"/>
          </p:nvPr>
        </p:nvSpPr>
        <p:spPr>
          <a:xfrm>
            <a:off x="138113" y="3657601"/>
            <a:ext cx="6462712" cy="3666392"/>
          </a:xfrm>
        </p:spPr>
        <p:txBody>
          <a:bodyPr/>
          <a:lstStyle/>
          <a:p>
            <a:r>
              <a:rPr lang="sv-SE" sz="1600" dirty="0">
                <a:latin typeface="Times New Roman" panose="02020603050405020304" pitchFamily="18" charset="0"/>
                <a:cs typeface="Times New Roman" panose="02020603050405020304" pitchFamily="18" charset="0"/>
              </a:rPr>
              <a:t>Under höjd beredskap får de civilområdesansvariga länsstyrelserna ett mycket stort ansvar. Då är vi den högsta civila totalförsvarsmyndigheten i vårt område. Vi ska se till att största möjliga försvarseffekt uppnås, ge länsstyrelserna vägledning i svåra prioriteringar och hålla förbindelserna öppna med regeringen och andra myndigheter.</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Kort sagt – vi blir den aktör som ska hålla ihop helheten på högre regional nivå när landet utsätts för svåra påfrestningar.</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Men det här är en förmåga vi fortfarande bygger upp. Och mycket handlar inte om planer på papper, utan om att förbereda, planera, öva – och framför allt bygga relationer. För utan förtroende och samarbete i vardagen kommer vi inte att fungera i skarpt läge</a:t>
            </a:r>
            <a:r>
              <a:rPr lang="sv-SE" sz="1600" dirty="0"/>
              <a:t>.</a:t>
            </a:r>
          </a:p>
        </p:txBody>
      </p:sp>
      <p:sp>
        <p:nvSpPr>
          <p:cNvPr id="4" name="Platshållare för bildnummer 3">
            <a:extLst>
              <a:ext uri="{FF2B5EF4-FFF2-40B4-BE49-F238E27FC236}">
                <a16:creationId xmlns:a16="http://schemas.microsoft.com/office/drawing/2014/main" id="{16454706-2C26-3C20-8DF6-B3C628693A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94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13DC4-12EE-34EE-6053-E3B8611012E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F70B002-46A4-2651-02AC-028F82BA57F6}"/>
              </a:ext>
            </a:extLst>
          </p:cNvPr>
          <p:cNvSpPr>
            <a:spLocks noGrp="1" noRot="1" noChangeAspect="1"/>
          </p:cNvSpPr>
          <p:nvPr>
            <p:ph type="sldImg"/>
          </p:nvPr>
        </p:nvSpPr>
        <p:spPr>
          <a:xfrm>
            <a:off x="138113" y="398463"/>
            <a:ext cx="3260725" cy="1833562"/>
          </a:xfrm>
        </p:spPr>
      </p:sp>
      <p:sp>
        <p:nvSpPr>
          <p:cNvPr id="3" name="Platshållare för anteckningar 2">
            <a:extLst>
              <a:ext uri="{FF2B5EF4-FFF2-40B4-BE49-F238E27FC236}">
                <a16:creationId xmlns:a16="http://schemas.microsoft.com/office/drawing/2014/main" id="{6E5B741F-2EE5-A37F-03B9-357BE2E0222D}"/>
              </a:ext>
            </a:extLst>
          </p:cNvPr>
          <p:cNvSpPr>
            <a:spLocks noGrp="1"/>
          </p:cNvSpPr>
          <p:nvPr>
            <p:ph type="body" idx="1"/>
          </p:nvPr>
        </p:nvSpPr>
        <p:spPr>
          <a:xfrm>
            <a:off x="123031" y="2402477"/>
            <a:ext cx="6491287" cy="5785016"/>
          </a:xfrm>
        </p:spPr>
        <p:txBody>
          <a:bodyPr/>
          <a:lstStyle/>
          <a:p>
            <a:r>
              <a:rPr lang="sv-SE" sz="1600" dirty="0">
                <a:latin typeface="Times New Roman" panose="02020603050405020304" pitchFamily="18" charset="0"/>
                <a:cs typeface="Times New Roman" panose="02020603050405020304" pitchFamily="18" charset="0"/>
              </a:rPr>
              <a:t>Civilområdeschefen är landshövdingen i det län som har ansvar för civilområdet. Det betyder att jag har två uppdrag. Jag är landshövding i Norrbottens län – och samtidigt civilområdeschef i Norra civilområdet.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Som landshövding värnar jag Norrbottens intressen inom 28 politikområden. Som civilområdeschef har jag ett särskilt ansvar för det civila försvaret i hela norra Sverige. Mina viktigaste uppgifter är att:</a:t>
            </a:r>
          </a:p>
          <a:p>
            <a:endParaRPr lang="sv-SE"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Samordna och leda utvecklingen av det civila försvaret i området.</a:t>
            </a:r>
          </a:p>
          <a:p>
            <a:pPr marL="285750" lvl="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Företräda civilområdet i kontakter med regeringen, nationella myndigheter och Försvarsmakten.</a:t>
            </a:r>
          </a:p>
          <a:p>
            <a:pPr marL="285750" lvl="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Samordna arbetet med prioriteringar och inriktningar under höjd beredskap.</a:t>
            </a:r>
          </a:p>
          <a:p>
            <a:pPr marL="285750" lvl="0" indent="-285750">
              <a:buFont typeface="Arial" panose="020B0604020202020204" pitchFamily="34" charset="0"/>
              <a:buChar char="•"/>
            </a:pPr>
            <a:r>
              <a:rPr lang="sv-SE" sz="1600" dirty="0">
                <a:latin typeface="Times New Roman" panose="02020603050405020304" pitchFamily="18" charset="0"/>
                <a:cs typeface="Times New Roman" panose="02020603050405020304" pitchFamily="18" charset="0"/>
              </a:rPr>
              <a:t>Och att vara en tydlig röst för det civila försvaret i vår del av landet.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Det innebär ett ansvar både inåt – mot länsstyrelser och aktörer i civilområdet – och utåt – mot nationella myndigheter och Försvarsmakten. Det är en balans: å ena sidan att skapa delaktighet och bygga gemensamma processer, å andra sidan att i ett skarpt läge kunna fatta snabba beslut och peka ut riktningen.</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Som civilområdeschef har jag stöd av ett civilområdeskansli. Där finns kompetens inom juridik, kriskommunikation och beredskapsplanering. Kansliet leds av vår kanslichef, Karin Börjesson, och tillsammans är vi ett nav för utvecklingen av totalförsvaret i Norra civilområdet.</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Vi lägger stor vikt vid relationerna till andra aktörer – Försvarsmakten, kommuner, regioner, näringslivet och de frivilliga försvarsorganisationerna. För totalförsvaret kan aldrig byggas i ett vakuum. Det måste formas tillsammans.</a:t>
            </a:r>
          </a:p>
          <a:p>
            <a:endParaRPr lang="sv-SE" sz="1600" dirty="0">
              <a:latin typeface="Times New Roman" panose="02020603050405020304" pitchFamily="18" charset="0"/>
              <a:cs typeface="Times New Roman" panose="02020603050405020304" pitchFamily="18" charset="0"/>
            </a:endParaRPr>
          </a:p>
          <a:p>
            <a:r>
              <a:rPr lang="sv-SE" sz="1600" dirty="0">
                <a:latin typeface="Times New Roman" panose="02020603050405020304" pitchFamily="18" charset="0"/>
                <a:cs typeface="Times New Roman" panose="02020603050405020304" pitchFamily="18" charset="0"/>
              </a:rPr>
              <a:t>Och tillsammans med de andra fem civilområdena bygger vi en gemensam struktur och förmåga. Uppdraget är detsamma, men våra geografiska förutsättningar skiljer sig åt. Det gör att vi har olika ingångsvärden, olika utmaningar – och därmed också olika styrkor.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400" b="0" i="0" dirty="0">
              <a:solidFill>
                <a:srgbClr val="333333"/>
              </a:solidFill>
              <a:effectLst/>
              <a:latin typeface="+mn-l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400" b="0" i="0" dirty="0">
              <a:solidFill>
                <a:srgbClr val="333333"/>
              </a:solidFill>
              <a:effectLst/>
              <a:latin typeface="+mn-lt"/>
            </a:endParaRPr>
          </a:p>
        </p:txBody>
      </p:sp>
      <p:sp>
        <p:nvSpPr>
          <p:cNvPr id="4" name="Platshållare för bildnummer 3">
            <a:extLst>
              <a:ext uri="{FF2B5EF4-FFF2-40B4-BE49-F238E27FC236}">
                <a16:creationId xmlns:a16="http://schemas.microsoft.com/office/drawing/2014/main" id="{37FFD7FE-7354-D473-E598-8C6265B675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0CB3-5D35-4228-B766-F7964E27F8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51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vsnittsrubrik">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4A436721-15AC-BC41-1077-8B3FFAF363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42899" r="556"/>
          <a:stretch/>
        </p:blipFill>
        <p:spPr>
          <a:xfrm>
            <a:off x="0" y="0"/>
            <a:ext cx="12192000" cy="396005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20738" y="296863"/>
            <a:ext cx="10531475" cy="158261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803275" y="1989139"/>
            <a:ext cx="10550524" cy="8861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84174636-13CD-4138-9660-AEFDA6AF6336}" type="datetime1">
              <a:rPr lang="sv-SE" smtClean="0"/>
              <a:t>2025-09-22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9" name="Bild 8">
            <a:extLst>
              <a:ext uri="{FF2B5EF4-FFF2-40B4-BE49-F238E27FC236}">
                <a16:creationId xmlns:a16="http://schemas.microsoft.com/office/drawing/2014/main" id="{900DEC85-01BF-16BE-F395-3D2DF3C4C58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0606" y="3557232"/>
            <a:ext cx="1970789" cy="2391964"/>
          </a:xfrm>
          <a:prstGeom prst="rect">
            <a:avLst/>
          </a:prstGeom>
        </p:spPr>
      </p:pic>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pos="66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 Rektangulär 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33B02E-4AD1-7F54-CA28-06C26573E859}"/>
              </a:ext>
            </a:extLst>
          </p:cNvPr>
          <p:cNvSpPr/>
          <p:nvPr userDrawn="1"/>
        </p:nvSpPr>
        <p:spPr>
          <a:xfrm>
            <a:off x="928577" y="6106593"/>
            <a:ext cx="3380635" cy="7655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AF7E95D-A193-0322-07FA-CCFED9363F5B}"/>
              </a:ext>
            </a:extLst>
          </p:cNvPr>
          <p:cNvSpPr/>
          <p:nvPr userDrawn="1"/>
        </p:nvSpPr>
        <p:spPr>
          <a:xfrm>
            <a:off x="7896225" y="6103827"/>
            <a:ext cx="3381375" cy="76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text&#10;&#10;Automatiskt genererad beskrivning">
            <a:extLst>
              <a:ext uri="{FF2B5EF4-FFF2-40B4-BE49-F238E27FC236}">
                <a16:creationId xmlns:a16="http://schemas.microsoft.com/office/drawing/2014/main" id="{C0261276-F028-D693-42FA-ACCC8C98D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49672" y="6117455"/>
            <a:ext cx="2685593" cy="740545"/>
          </a:xfrm>
          <a:prstGeom prst="rect">
            <a:avLst/>
          </a:prstGeom>
        </p:spPr>
      </p:pic>
      <p:sp>
        <p:nvSpPr>
          <p:cNvPr id="10" name="Rektangel 9">
            <a:extLst>
              <a:ext uri="{FF2B5EF4-FFF2-40B4-BE49-F238E27FC236}">
                <a16:creationId xmlns:a16="http://schemas.microsoft.com/office/drawing/2014/main" id="{AE95C8F4-40E4-029A-58CC-156274371A10}"/>
              </a:ext>
            </a:extLst>
          </p:cNvPr>
          <p:cNvSpPr/>
          <p:nvPr userDrawn="1"/>
        </p:nvSpPr>
        <p:spPr>
          <a:xfrm>
            <a:off x="-7087" y="6103827"/>
            <a:ext cx="821978" cy="7683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0B269B9-851F-86C7-76F7-11B6879865EB}"/>
              </a:ext>
            </a:extLst>
          </p:cNvPr>
          <p:cNvSpPr/>
          <p:nvPr userDrawn="1"/>
        </p:nvSpPr>
        <p:spPr>
          <a:xfrm>
            <a:off x="4408967" y="6100594"/>
            <a:ext cx="1637414" cy="7655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6005FCCA-9307-20C7-6627-8AFDBCBB6132}"/>
              </a:ext>
            </a:extLst>
          </p:cNvPr>
          <p:cNvSpPr/>
          <p:nvPr userDrawn="1"/>
        </p:nvSpPr>
        <p:spPr>
          <a:xfrm>
            <a:off x="6145619" y="6100594"/>
            <a:ext cx="1651590" cy="76558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FC21708-3F8D-1AF2-2FC3-678AA5EC3266}"/>
              </a:ext>
            </a:extLst>
          </p:cNvPr>
          <p:cNvSpPr>
            <a:spLocks noGrp="1"/>
          </p:cNvSpPr>
          <p:nvPr>
            <p:ph type="title" hasCustomPrompt="1"/>
          </p:nvPr>
        </p:nvSpPr>
        <p:spPr>
          <a:xfrm>
            <a:off x="815976" y="745431"/>
            <a:ext cx="5227638" cy="815235"/>
          </a:xfrm>
        </p:spPr>
        <p:txBody>
          <a:bodyPr/>
          <a:lstStyle>
            <a:lvl1pPr>
              <a:defRPr>
                <a:solidFill>
                  <a:schemeClr val="accent5">
                    <a:lumMod val="10000"/>
                  </a:schemeClr>
                </a:solidFill>
              </a:defRPr>
            </a:lvl1pPr>
          </a:lstStyle>
          <a:p>
            <a:r>
              <a:rPr lang="sv-SE" dirty="0"/>
              <a:t>Rubrik</a:t>
            </a:r>
          </a:p>
        </p:txBody>
      </p:sp>
      <p:sp>
        <p:nvSpPr>
          <p:cNvPr id="3" name="Platshållare för innehåll 2">
            <a:extLst>
              <a:ext uri="{FF2B5EF4-FFF2-40B4-BE49-F238E27FC236}">
                <a16:creationId xmlns:a16="http://schemas.microsoft.com/office/drawing/2014/main" id="{869F248E-0613-8168-3BE2-8A8E5463A739}"/>
              </a:ext>
            </a:extLst>
          </p:cNvPr>
          <p:cNvSpPr>
            <a:spLocks noGrp="1"/>
          </p:cNvSpPr>
          <p:nvPr>
            <p:ph idx="1"/>
          </p:nvPr>
        </p:nvSpPr>
        <p:spPr>
          <a:xfrm>
            <a:off x="815976" y="1944210"/>
            <a:ext cx="5227638" cy="384699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D980FA9B-E729-022D-5BE8-3569A683763B}"/>
              </a:ext>
            </a:extLst>
          </p:cNvPr>
          <p:cNvSpPr>
            <a:spLocks noGrp="1"/>
          </p:cNvSpPr>
          <p:nvPr>
            <p:ph type="sldNum" sz="quarter" idx="12"/>
          </p:nvPr>
        </p:nvSpPr>
        <p:spPr/>
        <p:txBody>
          <a:bodyPr/>
          <a:lstStyle/>
          <a:p>
            <a:fld id="{1998DE93-7944-4E79-AD72-DA1F1D1A6E79}" type="slidenum">
              <a:rPr lang="sv-SE" smtClean="0"/>
              <a:t>‹#›</a:t>
            </a:fld>
            <a:endParaRPr lang="sv-SE"/>
          </a:p>
        </p:txBody>
      </p:sp>
      <p:sp>
        <p:nvSpPr>
          <p:cNvPr id="14" name="Platshållare för text 3">
            <a:extLst>
              <a:ext uri="{FF2B5EF4-FFF2-40B4-BE49-F238E27FC236}">
                <a16:creationId xmlns:a16="http://schemas.microsoft.com/office/drawing/2014/main" id="{1A46CB4D-E212-4C32-9166-0286F186B498}"/>
              </a:ext>
            </a:extLst>
          </p:cNvPr>
          <p:cNvSpPr txBox="1">
            <a:spLocks/>
          </p:cNvSpPr>
          <p:nvPr userDrawn="1"/>
        </p:nvSpPr>
        <p:spPr>
          <a:xfrm>
            <a:off x="1090246" y="6295293"/>
            <a:ext cx="2889534"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latin typeface="Segoe UI Semibold" panose="020B0702040204020203" pitchFamily="34" charset="0"/>
                <a:cs typeface="Segoe UI Semibold" panose="020B0702040204020203" pitchFamily="34" charset="0"/>
              </a:rPr>
              <a:t>Norra civilområdet</a:t>
            </a:r>
          </a:p>
        </p:txBody>
      </p:sp>
      <p:sp>
        <p:nvSpPr>
          <p:cNvPr id="13" name="Platshållare för bild 4">
            <a:extLst>
              <a:ext uri="{FF2B5EF4-FFF2-40B4-BE49-F238E27FC236}">
                <a16:creationId xmlns:a16="http://schemas.microsoft.com/office/drawing/2014/main" id="{2C24E7E1-E250-47B5-921D-3CECE06E17B8}"/>
              </a:ext>
            </a:extLst>
          </p:cNvPr>
          <p:cNvSpPr>
            <a:spLocks noGrp="1"/>
          </p:cNvSpPr>
          <p:nvPr>
            <p:ph type="pic" sz="quarter" idx="10"/>
          </p:nvPr>
        </p:nvSpPr>
        <p:spPr>
          <a:xfrm>
            <a:off x="6156813" y="886000"/>
            <a:ext cx="5119200" cy="5108400"/>
          </a:xfrm>
          <a:solidFill>
            <a:schemeClr val="bg1">
              <a:lumMod val="85000"/>
            </a:schemeClr>
          </a:solidFill>
        </p:spPr>
        <p:txBody>
          <a:bodyPr lIns="180000" tIns="180000">
            <a:noAutofit/>
          </a:bodyPr>
          <a:lstStyle>
            <a:lvl1pPr marL="0" indent="0">
              <a:buNone/>
              <a:defRPr sz="1400"/>
            </a:lvl1pPr>
          </a:lstStyle>
          <a:p>
            <a:r>
              <a:rPr lang="sv-SE"/>
              <a:t>Klicka på ikonen för att lägga till en bild</a:t>
            </a:r>
          </a:p>
        </p:txBody>
      </p:sp>
    </p:spTree>
    <p:extLst>
      <p:ext uri="{BB962C8B-B14F-4D97-AF65-F5344CB8AC3E}">
        <p14:creationId xmlns:p14="http://schemas.microsoft.com/office/powerpoint/2010/main" val="1985735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0) 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F5A52E-A0AE-875F-0ECC-FDBEEC691DC0}"/>
              </a:ext>
            </a:extLst>
          </p:cNvPr>
          <p:cNvSpPr>
            <a:spLocks noGrp="1"/>
          </p:cNvSpPr>
          <p:nvPr>
            <p:ph type="ctrTitle" hasCustomPrompt="1"/>
          </p:nvPr>
        </p:nvSpPr>
        <p:spPr>
          <a:xfrm>
            <a:off x="921695" y="885463"/>
            <a:ext cx="5119200" cy="3374020"/>
          </a:xfrm>
          <a:prstGeom prst="rect">
            <a:avLst/>
          </a:prstGeom>
          <a:solidFill>
            <a:schemeClr val="accent2"/>
          </a:solidFill>
        </p:spPr>
        <p:txBody>
          <a:bodyPr lIns="342000" bIns="1620000" anchor="b"/>
          <a:lstStyle>
            <a:lvl1pPr algn="l">
              <a:defRPr sz="8000">
                <a:solidFill>
                  <a:schemeClr val="tx1">
                    <a:lumMod val="75000"/>
                    <a:lumOff val="25000"/>
                  </a:schemeClr>
                </a:solidFill>
              </a:defRPr>
            </a:lvl1pPr>
          </a:lstStyle>
          <a:p>
            <a:r>
              <a:rPr lang="sv-SE" dirty="0"/>
              <a:t>Tack</a:t>
            </a:r>
          </a:p>
        </p:txBody>
      </p:sp>
      <p:sp>
        <p:nvSpPr>
          <p:cNvPr id="3" name="Underrubrik 2">
            <a:extLst>
              <a:ext uri="{FF2B5EF4-FFF2-40B4-BE49-F238E27FC236}">
                <a16:creationId xmlns:a16="http://schemas.microsoft.com/office/drawing/2014/main" id="{BC7C8618-54C5-78E1-CCF8-AA653F8F131D}"/>
              </a:ext>
            </a:extLst>
          </p:cNvPr>
          <p:cNvSpPr>
            <a:spLocks noGrp="1"/>
          </p:cNvSpPr>
          <p:nvPr>
            <p:ph type="subTitle" idx="1" hasCustomPrompt="1"/>
          </p:nvPr>
        </p:nvSpPr>
        <p:spPr>
          <a:xfrm>
            <a:off x="1176338" y="2725839"/>
            <a:ext cx="4572000" cy="1122744"/>
          </a:xfrm>
        </p:spPr>
        <p:txBody>
          <a:bodyPr>
            <a:noAutofit/>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Slutrubrik, kanske med en enkel avslutning</a:t>
            </a:r>
          </a:p>
        </p:txBody>
      </p:sp>
      <p:sp>
        <p:nvSpPr>
          <p:cNvPr id="11" name="Rektangel 10">
            <a:extLst>
              <a:ext uri="{FF2B5EF4-FFF2-40B4-BE49-F238E27FC236}">
                <a16:creationId xmlns:a16="http://schemas.microsoft.com/office/drawing/2014/main" id="{BB179C43-C1A0-9139-1DAC-7CBA67FD3C38}"/>
              </a:ext>
            </a:extLst>
          </p:cNvPr>
          <p:cNvSpPr/>
          <p:nvPr userDrawn="1"/>
        </p:nvSpPr>
        <p:spPr>
          <a:xfrm>
            <a:off x="6145320" y="2621634"/>
            <a:ext cx="1641600" cy="1638000"/>
          </a:xfrm>
          <a:prstGeom prst="rect">
            <a:avLst/>
          </a:prstGeom>
          <a:solidFill>
            <a:srgbClr val="F6D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676D6BFB-DAB8-F8C7-A7E7-E275A4C4B3A3}"/>
              </a:ext>
            </a:extLst>
          </p:cNvPr>
          <p:cNvSpPr/>
          <p:nvPr userDrawn="1"/>
        </p:nvSpPr>
        <p:spPr>
          <a:xfrm>
            <a:off x="7896333" y="2621634"/>
            <a:ext cx="1641600" cy="16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C796A06E-D2E9-C160-C47A-B7B665CFA578}"/>
              </a:ext>
            </a:extLst>
          </p:cNvPr>
          <p:cNvSpPr/>
          <p:nvPr userDrawn="1"/>
        </p:nvSpPr>
        <p:spPr>
          <a:xfrm>
            <a:off x="9634671" y="879644"/>
            <a:ext cx="1641600" cy="3379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B8260649-277B-14E9-BAD8-9B254E3153C8}"/>
              </a:ext>
            </a:extLst>
          </p:cNvPr>
          <p:cNvSpPr/>
          <p:nvPr userDrawn="1"/>
        </p:nvSpPr>
        <p:spPr>
          <a:xfrm>
            <a:off x="7896333" y="879644"/>
            <a:ext cx="1641600" cy="1638000"/>
          </a:xfrm>
          <a:prstGeom prst="rect">
            <a:avLst/>
          </a:prstGeom>
          <a:solidFill>
            <a:srgbClr val="F6D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61AFD4CC-7B87-3F90-D9C6-FDF0D8CE48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6238" y="4489469"/>
            <a:ext cx="2901333" cy="1399818"/>
          </a:xfrm>
          <a:prstGeom prst="rect">
            <a:avLst/>
          </a:prstGeom>
        </p:spPr>
      </p:pic>
      <p:sp>
        <p:nvSpPr>
          <p:cNvPr id="16" name="Rektangel 15">
            <a:extLst>
              <a:ext uri="{FF2B5EF4-FFF2-40B4-BE49-F238E27FC236}">
                <a16:creationId xmlns:a16="http://schemas.microsoft.com/office/drawing/2014/main" id="{343366AE-7070-DB64-40DB-680B6E100D62}"/>
              </a:ext>
            </a:extLst>
          </p:cNvPr>
          <p:cNvSpPr/>
          <p:nvPr userDrawn="1"/>
        </p:nvSpPr>
        <p:spPr>
          <a:xfrm>
            <a:off x="4413240" y="4360325"/>
            <a:ext cx="1641600" cy="1638000"/>
          </a:xfrm>
          <a:prstGeom prst="rect">
            <a:avLst/>
          </a:prstGeom>
          <a:solidFill>
            <a:srgbClr val="F6D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E76B57AB-F417-A92E-1A35-C5A497E98143}"/>
              </a:ext>
            </a:extLst>
          </p:cNvPr>
          <p:cNvSpPr/>
          <p:nvPr userDrawn="1"/>
        </p:nvSpPr>
        <p:spPr>
          <a:xfrm>
            <a:off x="6147306" y="4360385"/>
            <a:ext cx="1641600" cy="163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374941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7F2D7E14-50AA-4061-85D2-4326B05D2AAF}" type="datetime1">
              <a:rPr lang="sv-SE" smtClean="0"/>
              <a:t>2025-09-22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B0B7A37-BBF8-72E3-5C98-94104BDDB2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803275" y="1989138"/>
            <a:ext cx="10544175" cy="2573337"/>
          </a:xfrm>
        </p:spPr>
        <p:txBody>
          <a:bodyPr anchor="b"/>
          <a:lstStyle>
            <a:lvl1pPr>
              <a:defRPr sz="60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803274" y="4665664"/>
            <a:ext cx="10544175" cy="9703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CBD29510-B0F8-44A8-A829-D005896E227A}" type="datetime1">
              <a:rPr lang="sv-SE" smtClean="0"/>
              <a:t>2025-09-22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21" name="Platshållare för bild 20">
            <a:extLst>
              <a:ext uri="{FF2B5EF4-FFF2-40B4-BE49-F238E27FC236}">
                <a16:creationId xmlns:a16="http://schemas.microsoft.com/office/drawing/2014/main" id="{98D3E12A-33A3-DA74-616D-9C05FF83BA87}"/>
              </a:ext>
            </a:extLst>
          </p:cNvPr>
          <p:cNvSpPr>
            <a:spLocks noGrp="1"/>
          </p:cNvSpPr>
          <p:nvPr>
            <p:ph type="pic" sz="quarter" idx="13" hasCustomPrompt="1"/>
          </p:nvPr>
        </p:nvSpPr>
        <p:spPr>
          <a:xfrm>
            <a:off x="7327193" y="0"/>
            <a:ext cx="4864807" cy="6858000"/>
          </a:xfrm>
          <a:custGeom>
            <a:avLst/>
            <a:gdLst>
              <a:gd name="connsiteX0" fmla="*/ 151163 w 4864807"/>
              <a:gd name="connsiteY0" fmla="*/ 0 h 6858000"/>
              <a:gd name="connsiteX1" fmla="*/ 4864807 w 4864807"/>
              <a:gd name="connsiteY1" fmla="*/ 0 h 6858000"/>
              <a:gd name="connsiteX2" fmla="*/ 4864807 w 4864807"/>
              <a:gd name="connsiteY2" fmla="*/ 6858000 h 6858000"/>
              <a:gd name="connsiteX3" fmla="*/ 178380 w 4864807"/>
              <a:gd name="connsiteY3" fmla="*/ 6858000 h 6858000"/>
              <a:gd name="connsiteX4" fmla="*/ 401792 w 4864807"/>
              <a:gd name="connsiteY4" fmla="*/ 6634589 h 6858000"/>
              <a:gd name="connsiteX5" fmla="*/ 401792 w 4864807"/>
              <a:gd name="connsiteY5" fmla="*/ 6066717 h 6858000"/>
              <a:gd name="connsiteX6" fmla="*/ 256 w 4864807"/>
              <a:gd name="connsiteY6" fmla="*/ 5665245 h 6858000"/>
              <a:gd name="connsiteX7" fmla="*/ 0 w 4864807"/>
              <a:gd name="connsiteY7" fmla="*/ 5665245 h 6858000"/>
              <a:gd name="connsiteX8" fmla="*/ 0 w 4864807"/>
              <a:gd name="connsiteY8" fmla="*/ 5097373 h 6858000"/>
              <a:gd name="connsiteX9" fmla="*/ 256 w 4864807"/>
              <a:gd name="connsiteY9" fmla="*/ 5097373 h 6858000"/>
              <a:gd name="connsiteX10" fmla="*/ 401792 w 4864807"/>
              <a:gd name="connsiteY10" fmla="*/ 4695901 h 6858000"/>
              <a:gd name="connsiteX11" fmla="*/ 401792 w 4864807"/>
              <a:gd name="connsiteY11" fmla="*/ 4128029 h 6858000"/>
              <a:gd name="connsiteX12" fmla="*/ 256 w 4864807"/>
              <a:gd name="connsiteY12" fmla="*/ 3726493 h 6858000"/>
              <a:gd name="connsiteX13" fmla="*/ 0 w 4864807"/>
              <a:gd name="connsiteY13" fmla="*/ 3726493 h 6858000"/>
              <a:gd name="connsiteX14" fmla="*/ 0 w 4864807"/>
              <a:gd name="connsiteY14" fmla="*/ 3158621 h 6858000"/>
              <a:gd name="connsiteX15" fmla="*/ 256 w 4864807"/>
              <a:gd name="connsiteY15" fmla="*/ 3158621 h 6858000"/>
              <a:gd name="connsiteX16" fmla="*/ 401792 w 4864807"/>
              <a:gd name="connsiteY16" fmla="*/ 2757085 h 6858000"/>
              <a:gd name="connsiteX17" fmla="*/ 401792 w 4864807"/>
              <a:gd name="connsiteY17" fmla="*/ 2189213 h 6858000"/>
              <a:gd name="connsiteX18" fmla="*/ 256 w 4864807"/>
              <a:gd name="connsiteY18" fmla="*/ 1787741 h 6858000"/>
              <a:gd name="connsiteX19" fmla="*/ 0 w 4864807"/>
              <a:gd name="connsiteY19" fmla="*/ 1787741 h 6858000"/>
              <a:gd name="connsiteX20" fmla="*/ 0 w 4864807"/>
              <a:gd name="connsiteY20" fmla="*/ 1219997 h 6858000"/>
              <a:gd name="connsiteX21" fmla="*/ 256 w 4864807"/>
              <a:gd name="connsiteY21" fmla="*/ 1219997 h 6858000"/>
              <a:gd name="connsiteX22" fmla="*/ 401792 w 4864807"/>
              <a:gd name="connsiteY22" fmla="*/ 818461 h 6858000"/>
              <a:gd name="connsiteX23" fmla="*/ 401792 w 4864807"/>
              <a:gd name="connsiteY23" fmla="*/ 250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4807" h="6858000">
                <a:moveTo>
                  <a:pt x="151163" y="0"/>
                </a:moveTo>
                <a:lnTo>
                  <a:pt x="4864807" y="0"/>
                </a:lnTo>
                <a:lnTo>
                  <a:pt x="4864807" y="6858000"/>
                </a:lnTo>
                <a:lnTo>
                  <a:pt x="178380" y="6858000"/>
                </a:lnTo>
                <a:lnTo>
                  <a:pt x="401792" y="6634589"/>
                </a:lnTo>
                <a:lnTo>
                  <a:pt x="401792" y="6066717"/>
                </a:lnTo>
                <a:lnTo>
                  <a:pt x="256" y="5665245"/>
                </a:lnTo>
                <a:lnTo>
                  <a:pt x="0" y="5665245"/>
                </a:lnTo>
                <a:lnTo>
                  <a:pt x="0" y="5097373"/>
                </a:lnTo>
                <a:lnTo>
                  <a:pt x="256" y="5097373"/>
                </a:lnTo>
                <a:lnTo>
                  <a:pt x="401792" y="4695901"/>
                </a:lnTo>
                <a:lnTo>
                  <a:pt x="401792" y="4128029"/>
                </a:lnTo>
                <a:lnTo>
                  <a:pt x="256" y="3726493"/>
                </a:lnTo>
                <a:lnTo>
                  <a:pt x="0" y="3726493"/>
                </a:lnTo>
                <a:lnTo>
                  <a:pt x="0" y="3158621"/>
                </a:lnTo>
                <a:lnTo>
                  <a:pt x="256" y="3158621"/>
                </a:lnTo>
                <a:lnTo>
                  <a:pt x="401792" y="2757085"/>
                </a:lnTo>
                <a:lnTo>
                  <a:pt x="401792" y="2189213"/>
                </a:lnTo>
                <a:lnTo>
                  <a:pt x="256" y="1787741"/>
                </a:lnTo>
                <a:lnTo>
                  <a:pt x="0" y="1787741"/>
                </a:lnTo>
                <a:lnTo>
                  <a:pt x="0" y="1219997"/>
                </a:lnTo>
                <a:lnTo>
                  <a:pt x="256" y="1219997"/>
                </a:lnTo>
                <a:lnTo>
                  <a:pt x="401792" y="818461"/>
                </a:lnTo>
                <a:lnTo>
                  <a:pt x="401792" y="250589"/>
                </a:lnTo>
                <a:close/>
              </a:path>
            </a:pathLst>
          </a:custGeom>
          <a:solidFill>
            <a:schemeClr val="accent1"/>
          </a:solidFill>
        </p:spPr>
        <p:txBody>
          <a:bodyPr wrap="square" lIns="576000" tIns="108000">
            <a:noAutofit/>
          </a:bodyPr>
          <a:lstStyle>
            <a:lvl1pPr marL="0" indent="0">
              <a:buNone/>
              <a:defRPr sz="1500"/>
            </a:lvl1pPr>
          </a:lstStyle>
          <a:p>
            <a:r>
              <a:rPr lang="sv-SE" dirty="0"/>
              <a:t>Klicka på ikonen i mitten för att lägga till en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803275" y="1881187"/>
            <a:ext cx="6054725" cy="813409"/>
          </a:xfrm>
        </p:spPr>
        <p:txBody>
          <a:bodyPr/>
          <a:lstStyle>
            <a:lvl1pPr>
              <a:defRPr/>
            </a:lvl1pPr>
          </a:lstStyle>
          <a:p>
            <a:r>
              <a:rPr lang="sv-SE" dirty="0"/>
              <a:t>En rads rubrik</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803275" y="2831123"/>
            <a:ext cx="6054725" cy="333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6296107D-5927-44F6-B35C-FF54EC74F426}" type="datetime1">
              <a:rPr lang="sv-SE" smtClean="0"/>
              <a:t>2025-09-22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9BF09F5F-4338-F7C5-19B6-7355BE07FE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851" y="447737"/>
            <a:ext cx="1186446" cy="1440000"/>
          </a:xfrm>
          <a:prstGeom prst="rect">
            <a:avLst/>
          </a:prstGeom>
        </p:spPr>
      </p:pic>
    </p:spTree>
    <p:extLst>
      <p:ext uri="{BB962C8B-B14F-4D97-AF65-F5344CB8AC3E}">
        <p14:creationId xmlns:p14="http://schemas.microsoft.com/office/powerpoint/2010/main" val="314303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4400E0D-4A68-AF8A-4B5C-A9314FF26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C5EC510-54B7-45A0-A12C-668745F9004D}" type="datetime1">
              <a:rPr lang="sv-SE" smtClean="0"/>
              <a:t>2025-09-22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42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två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803276" y="296863"/>
            <a:ext cx="8029574" cy="1584325"/>
          </a:xfrm>
        </p:spPr>
        <p:txBody>
          <a:bodyPr bIns="72000"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p:txBody>
          <a:bodyPr/>
          <a:lstStyle/>
          <a:p>
            <a:fld id="{63A1E006-2066-4FF5-A5EE-513D059A77D4}" type="datetime1">
              <a:rPr lang="sv-SE" smtClean="0"/>
              <a:t>2025-09-22</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innehåll 9">
            <a:extLst>
              <a:ext uri="{FF2B5EF4-FFF2-40B4-BE49-F238E27FC236}">
                <a16:creationId xmlns:a16="http://schemas.microsoft.com/office/drawing/2014/main" id="{AAC3C40D-4FE8-CE18-79B7-DBD8588D2BC7}"/>
              </a:ext>
            </a:extLst>
          </p:cNvPr>
          <p:cNvSpPr>
            <a:spLocks noGrp="1"/>
          </p:cNvSpPr>
          <p:nvPr>
            <p:ph sz="quarter" idx="13"/>
          </p:nvPr>
        </p:nvSpPr>
        <p:spPr>
          <a:xfrm>
            <a:off x="5183188" y="1989137"/>
            <a:ext cx="6172200" cy="41687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11">
            <a:extLst>
              <a:ext uri="{FF2B5EF4-FFF2-40B4-BE49-F238E27FC236}">
                <a16:creationId xmlns:a16="http://schemas.microsoft.com/office/drawing/2014/main" id="{5538EFF4-82C1-A631-B65F-2D76ABDED0A4}"/>
              </a:ext>
            </a:extLst>
          </p:cNvPr>
          <p:cNvSpPr>
            <a:spLocks noGrp="1"/>
          </p:cNvSpPr>
          <p:nvPr>
            <p:ph sz="quarter" idx="14"/>
          </p:nvPr>
        </p:nvSpPr>
        <p:spPr>
          <a:xfrm>
            <a:off x="803276" y="1989138"/>
            <a:ext cx="3968750" cy="41767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49275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84987747-1D23-E0F0-BFBD-F2588D8E4040}"/>
              </a:ext>
            </a:extLst>
          </p:cNvPr>
          <p:cNvSpPr>
            <a:spLocks noGrp="1"/>
          </p:cNvSpPr>
          <p:nvPr>
            <p:ph sz="quarter" idx="13" hasCustomPrompt="1"/>
          </p:nvPr>
        </p:nvSpPr>
        <p:spPr>
          <a:xfrm>
            <a:off x="6248772" y="1700212"/>
            <a:ext cx="4465364" cy="4465637"/>
          </a:xfrm>
          <a:custGeom>
            <a:avLst/>
            <a:gdLst>
              <a:gd name="connsiteX0" fmla="*/ 1816066 w 4266457"/>
              <a:gd name="connsiteY0" fmla="*/ 0 h 4266718"/>
              <a:gd name="connsiteX1" fmla="*/ 2446458 w 4266457"/>
              <a:gd name="connsiteY1" fmla="*/ 0 h 4266718"/>
              <a:gd name="connsiteX2" fmla="*/ 2449080 w 4266457"/>
              <a:gd name="connsiteY2" fmla="*/ 2622 h 4266718"/>
              <a:gd name="connsiteX3" fmla="*/ 2851645 w 4266457"/>
              <a:gd name="connsiteY3" fmla="*/ 398633 h 4266718"/>
              <a:gd name="connsiteX4" fmla="*/ 2851776 w 4266457"/>
              <a:gd name="connsiteY4" fmla="*/ 398764 h 4266718"/>
              <a:gd name="connsiteX5" fmla="*/ 2855185 w 4266457"/>
              <a:gd name="connsiteY5" fmla="*/ 398764 h 4266718"/>
              <a:gd name="connsiteX6" fmla="*/ 3417281 w 4266457"/>
              <a:gd name="connsiteY6" fmla="*/ 400599 h 4266718"/>
              <a:gd name="connsiteX7" fmla="*/ 3863105 w 4266457"/>
              <a:gd name="connsiteY7" fmla="*/ 846291 h 4266718"/>
              <a:gd name="connsiteX8" fmla="*/ 3863105 w 4266457"/>
              <a:gd name="connsiteY8" fmla="*/ 849962 h 4266718"/>
              <a:gd name="connsiteX9" fmla="*/ 3867824 w 4266457"/>
              <a:gd name="connsiteY9" fmla="*/ 1414680 h 4266718"/>
              <a:gd name="connsiteX10" fmla="*/ 3867824 w 4266457"/>
              <a:gd name="connsiteY10" fmla="*/ 1415598 h 4266718"/>
              <a:gd name="connsiteX11" fmla="*/ 4266457 w 4266457"/>
              <a:gd name="connsiteY11" fmla="*/ 1816065 h 4266718"/>
              <a:gd name="connsiteX12" fmla="*/ 4266457 w 4266457"/>
              <a:gd name="connsiteY12" fmla="*/ 2446458 h 4266718"/>
              <a:gd name="connsiteX13" fmla="*/ 4263835 w 4266457"/>
              <a:gd name="connsiteY13" fmla="*/ 2449080 h 4266718"/>
              <a:gd name="connsiteX14" fmla="*/ 3867824 w 4266457"/>
              <a:gd name="connsiteY14" fmla="*/ 2849416 h 4266718"/>
              <a:gd name="connsiteX15" fmla="*/ 3867824 w 4266457"/>
              <a:gd name="connsiteY15" fmla="*/ 2851907 h 4266718"/>
              <a:gd name="connsiteX16" fmla="*/ 3867824 w 4266457"/>
              <a:gd name="connsiteY16" fmla="*/ 2855446 h 4266718"/>
              <a:gd name="connsiteX17" fmla="*/ 3865989 w 4266457"/>
              <a:gd name="connsiteY17" fmla="*/ 3417543 h 4266718"/>
              <a:gd name="connsiteX18" fmla="*/ 3420297 w 4266457"/>
              <a:gd name="connsiteY18" fmla="*/ 3863367 h 4266718"/>
              <a:gd name="connsiteX19" fmla="*/ 3416626 w 4266457"/>
              <a:gd name="connsiteY19" fmla="*/ 3863367 h 4266718"/>
              <a:gd name="connsiteX20" fmla="*/ 2851776 w 4266457"/>
              <a:gd name="connsiteY20" fmla="*/ 3868086 h 4266718"/>
              <a:gd name="connsiteX21" fmla="*/ 2849286 w 4266457"/>
              <a:gd name="connsiteY21" fmla="*/ 3870576 h 4266718"/>
              <a:gd name="connsiteX22" fmla="*/ 2450522 w 4266457"/>
              <a:gd name="connsiteY22" fmla="*/ 4266718 h 4266718"/>
              <a:gd name="connsiteX23" fmla="*/ 1820129 w 4266457"/>
              <a:gd name="connsiteY23" fmla="*/ 4266718 h 4266718"/>
              <a:gd name="connsiteX24" fmla="*/ 1817508 w 4266457"/>
              <a:gd name="connsiteY24" fmla="*/ 4264097 h 4266718"/>
              <a:gd name="connsiteX25" fmla="*/ 1414680 w 4266457"/>
              <a:gd name="connsiteY25" fmla="*/ 3867955 h 4266718"/>
              <a:gd name="connsiteX26" fmla="*/ 1411141 w 4266457"/>
              <a:gd name="connsiteY26" fmla="*/ 3867955 h 4266718"/>
              <a:gd name="connsiteX27" fmla="*/ 849044 w 4266457"/>
              <a:gd name="connsiteY27" fmla="*/ 3866119 h 4266718"/>
              <a:gd name="connsiteX28" fmla="*/ 403352 w 4266457"/>
              <a:gd name="connsiteY28" fmla="*/ 3420427 h 4266718"/>
              <a:gd name="connsiteX29" fmla="*/ 403352 w 4266457"/>
              <a:gd name="connsiteY29" fmla="*/ 3416757 h 4266718"/>
              <a:gd name="connsiteX30" fmla="*/ 398633 w 4266457"/>
              <a:gd name="connsiteY30" fmla="*/ 2852038 h 4266718"/>
              <a:gd name="connsiteX31" fmla="*/ 396142 w 4266457"/>
              <a:gd name="connsiteY31" fmla="*/ 2849416 h 4266718"/>
              <a:gd name="connsiteX32" fmla="*/ 0 w 4266457"/>
              <a:gd name="connsiteY32" fmla="*/ 2450653 h 4266718"/>
              <a:gd name="connsiteX33" fmla="*/ 0 w 4266457"/>
              <a:gd name="connsiteY33" fmla="*/ 1820260 h 4266718"/>
              <a:gd name="connsiteX34" fmla="*/ 2622 w 4266457"/>
              <a:gd name="connsiteY34" fmla="*/ 1817639 h 4266718"/>
              <a:gd name="connsiteX35" fmla="*/ 399026 w 4266457"/>
              <a:gd name="connsiteY35" fmla="*/ 1414680 h 4266718"/>
              <a:gd name="connsiteX36" fmla="*/ 399026 w 4266457"/>
              <a:gd name="connsiteY36" fmla="*/ 1411272 h 4266718"/>
              <a:gd name="connsiteX37" fmla="*/ 400861 w 4266457"/>
              <a:gd name="connsiteY37" fmla="*/ 849175 h 4266718"/>
              <a:gd name="connsiteX38" fmla="*/ 846554 w 4266457"/>
              <a:gd name="connsiteY38" fmla="*/ 403352 h 4266718"/>
              <a:gd name="connsiteX39" fmla="*/ 850224 w 4266457"/>
              <a:gd name="connsiteY39" fmla="*/ 403352 h 4266718"/>
              <a:gd name="connsiteX40" fmla="*/ 1414943 w 4266457"/>
              <a:gd name="connsiteY40" fmla="*/ 398501 h 4266718"/>
              <a:gd name="connsiteX41" fmla="*/ 1415074 w 4266457"/>
              <a:gd name="connsiteY41" fmla="*/ 398501 h 4266718"/>
              <a:gd name="connsiteX42" fmla="*/ 1417433 w 4266457"/>
              <a:gd name="connsiteY42" fmla="*/ 396142 h 4266718"/>
              <a:gd name="connsiteX43" fmla="*/ 1417302 w 4266457"/>
              <a:gd name="connsiteY43" fmla="*/ 396142 h 42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66457" h="4266718">
                <a:moveTo>
                  <a:pt x="1816066" y="0"/>
                </a:moveTo>
                <a:lnTo>
                  <a:pt x="2446458" y="0"/>
                </a:lnTo>
                <a:lnTo>
                  <a:pt x="2449080" y="2622"/>
                </a:lnTo>
                <a:lnTo>
                  <a:pt x="2851645" y="398633"/>
                </a:lnTo>
                <a:cubicBezTo>
                  <a:pt x="2851645" y="398633"/>
                  <a:pt x="2851776" y="398764"/>
                  <a:pt x="2851776" y="398764"/>
                </a:cubicBezTo>
                <a:lnTo>
                  <a:pt x="2855185" y="398764"/>
                </a:lnTo>
                <a:lnTo>
                  <a:pt x="3417281" y="400599"/>
                </a:lnTo>
                <a:cubicBezTo>
                  <a:pt x="3417281" y="400599"/>
                  <a:pt x="3863105" y="846291"/>
                  <a:pt x="3863105" y="846291"/>
                </a:cubicBezTo>
                <a:lnTo>
                  <a:pt x="3863105" y="849962"/>
                </a:lnTo>
                <a:lnTo>
                  <a:pt x="3867824" y="1414680"/>
                </a:lnTo>
                <a:lnTo>
                  <a:pt x="3867824" y="1415598"/>
                </a:lnTo>
                <a:lnTo>
                  <a:pt x="4266457" y="1816065"/>
                </a:lnTo>
                <a:lnTo>
                  <a:pt x="4266457" y="2446458"/>
                </a:lnTo>
                <a:lnTo>
                  <a:pt x="4263835" y="2449080"/>
                </a:lnTo>
                <a:lnTo>
                  <a:pt x="3867824" y="2849416"/>
                </a:lnTo>
                <a:lnTo>
                  <a:pt x="3867824" y="2851907"/>
                </a:lnTo>
                <a:lnTo>
                  <a:pt x="3867824" y="2855446"/>
                </a:lnTo>
                <a:lnTo>
                  <a:pt x="3865989" y="3417543"/>
                </a:lnTo>
                <a:cubicBezTo>
                  <a:pt x="3865989" y="3417543"/>
                  <a:pt x="3420297" y="3863367"/>
                  <a:pt x="3420297" y="3863367"/>
                </a:cubicBezTo>
                <a:lnTo>
                  <a:pt x="3416626" y="3863367"/>
                </a:lnTo>
                <a:cubicBezTo>
                  <a:pt x="3416626" y="3863367"/>
                  <a:pt x="2851776" y="3868086"/>
                  <a:pt x="2851776" y="3868086"/>
                </a:cubicBezTo>
                <a:lnTo>
                  <a:pt x="2849286" y="3870576"/>
                </a:lnTo>
                <a:lnTo>
                  <a:pt x="2450522" y="4266718"/>
                </a:lnTo>
                <a:lnTo>
                  <a:pt x="1820129" y="4266718"/>
                </a:lnTo>
                <a:lnTo>
                  <a:pt x="1817508" y="4264097"/>
                </a:lnTo>
                <a:cubicBezTo>
                  <a:pt x="1817508" y="4264097"/>
                  <a:pt x="1414680" y="3867955"/>
                  <a:pt x="1414680" y="3867955"/>
                </a:cubicBezTo>
                <a:lnTo>
                  <a:pt x="1411141" y="3867955"/>
                </a:lnTo>
                <a:lnTo>
                  <a:pt x="849044" y="3866119"/>
                </a:lnTo>
                <a:cubicBezTo>
                  <a:pt x="849044" y="3866119"/>
                  <a:pt x="403352" y="3420427"/>
                  <a:pt x="403352" y="3420427"/>
                </a:cubicBezTo>
                <a:lnTo>
                  <a:pt x="403352" y="3416757"/>
                </a:lnTo>
                <a:cubicBezTo>
                  <a:pt x="403352" y="3416757"/>
                  <a:pt x="398633" y="2852038"/>
                  <a:pt x="398633" y="2852038"/>
                </a:cubicBezTo>
                <a:lnTo>
                  <a:pt x="396142" y="2849416"/>
                </a:lnTo>
                <a:lnTo>
                  <a:pt x="0" y="2450653"/>
                </a:lnTo>
                <a:lnTo>
                  <a:pt x="0" y="1820260"/>
                </a:lnTo>
                <a:lnTo>
                  <a:pt x="2622" y="1817639"/>
                </a:lnTo>
                <a:cubicBezTo>
                  <a:pt x="2622" y="1817639"/>
                  <a:pt x="399026" y="1414680"/>
                  <a:pt x="399026" y="1414680"/>
                </a:cubicBezTo>
                <a:lnTo>
                  <a:pt x="399026" y="1411272"/>
                </a:lnTo>
                <a:lnTo>
                  <a:pt x="400861" y="849175"/>
                </a:lnTo>
                <a:cubicBezTo>
                  <a:pt x="400861" y="849175"/>
                  <a:pt x="846554" y="403352"/>
                  <a:pt x="846554" y="403352"/>
                </a:cubicBezTo>
                <a:lnTo>
                  <a:pt x="850224" y="403352"/>
                </a:lnTo>
                <a:cubicBezTo>
                  <a:pt x="850224" y="403352"/>
                  <a:pt x="1414943" y="398501"/>
                  <a:pt x="1414943" y="398501"/>
                </a:cubicBezTo>
                <a:lnTo>
                  <a:pt x="1415074" y="398501"/>
                </a:lnTo>
                <a:lnTo>
                  <a:pt x="1417433" y="396142"/>
                </a:lnTo>
                <a:lnTo>
                  <a:pt x="1417302" y="396142"/>
                </a:lnTo>
                <a:close/>
              </a:path>
            </a:pathLst>
          </a:custGeom>
          <a:solidFill>
            <a:schemeClr val="accent2"/>
          </a:solidFill>
        </p:spPr>
        <p:txBody>
          <a:bodyPr wrap="square" lIns="432000" tIns="1260000" rIns="432000" bIns="1260000" anchor="ctr">
            <a:noAutofit/>
          </a:bodyPr>
          <a:lstStyle>
            <a:lvl1pPr marL="0" indent="0" algn="ctr">
              <a:buNone/>
              <a:defRPr sz="3000">
                <a:solidFill>
                  <a:schemeClr val="bg1"/>
                </a:solidFill>
              </a:defRPr>
            </a:lvl1pPr>
            <a:lvl2pPr algn="ctr">
              <a:defRPr/>
            </a:lvl2pPr>
            <a:lvl3pPr algn="ctr">
              <a:defRPr/>
            </a:lvl3pPr>
            <a:lvl4pPr algn="ctr">
              <a:defRPr/>
            </a:lvl4pPr>
            <a:lvl5pPr algn="ctr">
              <a:defRPr/>
            </a:lvl5pPr>
          </a:lstStyle>
          <a:p>
            <a:pPr lvl="0"/>
            <a:r>
              <a:rPr lang="sv-SE" dirty="0"/>
              <a:t>Lägg till text </a:t>
            </a:r>
            <a:br>
              <a:rPr lang="sv-SE" dirty="0"/>
            </a:br>
            <a:r>
              <a:rPr lang="sv-SE" dirty="0"/>
              <a:t>eller en bild</a:t>
            </a:r>
          </a:p>
        </p:txBody>
      </p:sp>
      <p:sp>
        <p:nvSpPr>
          <p:cNvPr id="2" name="Rubrik 1">
            <a:extLst>
              <a:ext uri="{FF2B5EF4-FFF2-40B4-BE49-F238E27FC236}">
                <a16:creationId xmlns:a16="http://schemas.microsoft.com/office/drawing/2014/main" id="{DFC73312-EF8E-4539-BC88-E7993EDBC2C0}"/>
              </a:ext>
            </a:extLst>
          </p:cNvPr>
          <p:cNvSpPr>
            <a:spLocks noGrp="1"/>
          </p:cNvSpPr>
          <p:nvPr>
            <p:ph type="title"/>
          </p:nvPr>
        </p:nvSpPr>
        <p:spPr>
          <a:xfrm>
            <a:off x="803275" y="1881188"/>
            <a:ext cx="5139955" cy="813409"/>
          </a:xfrm>
        </p:spPr>
        <p:txBody>
          <a:bodyPr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8D681F3D-62AF-4E6C-A866-39161D39ADC6}" type="datetime1">
              <a:rPr lang="sv-SE" smtClean="0"/>
              <a:t>2025-09-22</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6" name="Platshållare för innehåll 15">
            <a:extLst>
              <a:ext uri="{FF2B5EF4-FFF2-40B4-BE49-F238E27FC236}">
                <a16:creationId xmlns:a16="http://schemas.microsoft.com/office/drawing/2014/main" id="{91E71E00-17D4-3D1E-7C75-E61CDCEDE2A2}"/>
              </a:ext>
            </a:extLst>
          </p:cNvPr>
          <p:cNvSpPr>
            <a:spLocks noGrp="1"/>
          </p:cNvSpPr>
          <p:nvPr>
            <p:ph sz="quarter" idx="14"/>
          </p:nvPr>
        </p:nvSpPr>
        <p:spPr>
          <a:xfrm>
            <a:off x="803275" y="2831122"/>
            <a:ext cx="5139954" cy="3334728"/>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9167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 Förstasida alt 2">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B50804FA-B568-DC46-88CC-7F3495B7E225}"/>
              </a:ext>
            </a:extLst>
          </p:cNvPr>
          <p:cNvSpPr>
            <a:spLocks noGrp="1"/>
          </p:cNvSpPr>
          <p:nvPr>
            <p:ph type="pic" sz="quarter" idx="10"/>
          </p:nvPr>
        </p:nvSpPr>
        <p:spPr>
          <a:xfrm>
            <a:off x="0" y="0"/>
            <a:ext cx="12192000" cy="6858000"/>
          </a:xfrm>
          <a:solidFill>
            <a:schemeClr val="bg1">
              <a:lumMod val="85000"/>
            </a:schemeClr>
          </a:solidFill>
        </p:spPr>
        <p:txBody>
          <a:bodyPr lIns="180000" tIns="180000">
            <a:noAutofit/>
          </a:bodyPr>
          <a:lstStyle>
            <a:lvl1pPr marL="0" indent="0">
              <a:buNone/>
              <a:defRPr sz="1400"/>
            </a:lvl1pPr>
          </a:lstStyle>
          <a:p>
            <a:r>
              <a:rPr lang="sv-SE" dirty="0"/>
              <a:t>Klicka på ikonen för att lägga till en bild</a:t>
            </a:r>
          </a:p>
        </p:txBody>
      </p:sp>
      <p:sp>
        <p:nvSpPr>
          <p:cNvPr id="2" name="Rubrik 1">
            <a:extLst>
              <a:ext uri="{FF2B5EF4-FFF2-40B4-BE49-F238E27FC236}">
                <a16:creationId xmlns:a16="http://schemas.microsoft.com/office/drawing/2014/main" id="{60F5A52E-A0AE-875F-0ECC-FDBEEC691DC0}"/>
              </a:ext>
            </a:extLst>
          </p:cNvPr>
          <p:cNvSpPr>
            <a:spLocks noGrp="1"/>
          </p:cNvSpPr>
          <p:nvPr>
            <p:ph type="ctrTitle" hasCustomPrompt="1"/>
          </p:nvPr>
        </p:nvSpPr>
        <p:spPr>
          <a:xfrm>
            <a:off x="921695" y="4363817"/>
            <a:ext cx="5119200" cy="1638000"/>
          </a:xfrm>
          <a:prstGeom prst="rect">
            <a:avLst/>
          </a:prstGeom>
          <a:solidFill>
            <a:schemeClr val="accent2"/>
          </a:solidFill>
        </p:spPr>
        <p:txBody>
          <a:bodyPr lIns="342000" bIns="720000" anchor="b"/>
          <a:lstStyle>
            <a:lvl1pPr algn="l">
              <a:defRPr sz="4800">
                <a:solidFill>
                  <a:schemeClr val="tx1">
                    <a:lumMod val="75000"/>
                    <a:lumOff val="25000"/>
                  </a:schemeClr>
                </a:solidFill>
              </a:defRPr>
            </a:lvl1pPr>
          </a:lstStyle>
          <a:p>
            <a:r>
              <a:rPr lang="sv-SE" dirty="0"/>
              <a:t>Titelrubrik</a:t>
            </a:r>
          </a:p>
        </p:txBody>
      </p:sp>
      <p:sp>
        <p:nvSpPr>
          <p:cNvPr id="3" name="Underrubrik 2">
            <a:extLst>
              <a:ext uri="{FF2B5EF4-FFF2-40B4-BE49-F238E27FC236}">
                <a16:creationId xmlns:a16="http://schemas.microsoft.com/office/drawing/2014/main" id="{BC7C8618-54C5-78E1-CCF8-AA653F8F131D}"/>
              </a:ext>
            </a:extLst>
          </p:cNvPr>
          <p:cNvSpPr>
            <a:spLocks noGrp="1"/>
          </p:cNvSpPr>
          <p:nvPr>
            <p:ph type="subTitle" idx="1" hasCustomPrompt="1"/>
          </p:nvPr>
        </p:nvSpPr>
        <p:spPr>
          <a:xfrm>
            <a:off x="1176338" y="5327650"/>
            <a:ext cx="4572000" cy="488950"/>
          </a:xfrm>
        </p:spPr>
        <p:txBody>
          <a:bodyPr>
            <a:noAutofit/>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eller ingress</a:t>
            </a:r>
          </a:p>
        </p:txBody>
      </p:sp>
      <p:sp>
        <p:nvSpPr>
          <p:cNvPr id="16" name="Platshållare för text 15">
            <a:extLst>
              <a:ext uri="{FF2B5EF4-FFF2-40B4-BE49-F238E27FC236}">
                <a16:creationId xmlns:a16="http://schemas.microsoft.com/office/drawing/2014/main" id="{97860C43-16B9-0539-BEC2-7579506103BE}"/>
              </a:ext>
            </a:extLst>
          </p:cNvPr>
          <p:cNvSpPr>
            <a:spLocks noGrp="1"/>
          </p:cNvSpPr>
          <p:nvPr>
            <p:ph type="body" sz="quarter" idx="11"/>
          </p:nvPr>
        </p:nvSpPr>
        <p:spPr>
          <a:xfrm>
            <a:off x="9634413" y="4356100"/>
            <a:ext cx="1641600" cy="1638000"/>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FontTx/>
              <a:buNone/>
              <a:defRPr sz="100"/>
            </a:lvl1pPr>
          </a:lstStyle>
          <a:p>
            <a:pPr lvl="0"/>
            <a:r>
              <a:rPr lang="sv-SE"/>
              <a:t>Klicka här för att ändra format på bakgrundstexten</a:t>
            </a:r>
          </a:p>
        </p:txBody>
      </p:sp>
    </p:spTree>
    <p:extLst>
      <p:ext uri="{BB962C8B-B14F-4D97-AF65-F5344CB8AC3E}">
        <p14:creationId xmlns:p14="http://schemas.microsoft.com/office/powerpoint/2010/main" val="245447000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03275" y="296863"/>
            <a:ext cx="8007093" cy="1567724"/>
          </a:xfrm>
          <a:prstGeom prst="rect">
            <a:avLst/>
          </a:prstGeom>
        </p:spPr>
        <p:txBody>
          <a:bodyPr vert="horz" lIns="0" tIns="0" rIns="0" bIns="0" rtlCol="0" anchor="b">
            <a:noAutofit/>
          </a:bodyPr>
          <a:lstStyle/>
          <a:p>
            <a:endParaRPr lang="sv-SE" dirty="0"/>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03275" y="1989139"/>
            <a:ext cx="10550525" cy="4176712"/>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 </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solidFill>
              </a:defRPr>
            </a:lvl1pPr>
          </a:lstStyle>
          <a:p>
            <a:fld id="{24F4896B-3FCC-4F4B-AD0A-3C041D70C38E}" type="datetime1">
              <a:rPr lang="sv-SE" smtClean="0"/>
              <a:t>2025-09-22</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343400" cy="365125"/>
          </a:xfrm>
          <a:prstGeom prst="rect">
            <a:avLst/>
          </a:prstGeom>
        </p:spPr>
        <p:txBody>
          <a:bodyPr vert="horz" lIns="0" tIns="0" rIns="0" bIns="0" rtlCol="0" anchor="b">
            <a:noAutofit/>
          </a:bodyPr>
          <a:lstStyle>
            <a:lvl1pPr algn="ctr">
              <a:defRPr sz="12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832850" y="6356350"/>
            <a:ext cx="2520950" cy="365125"/>
          </a:xfrm>
          <a:prstGeom prst="rect">
            <a:avLst/>
          </a:prstGeom>
        </p:spPr>
        <p:txBody>
          <a:bodyPr vert="horz" lIns="0" tIns="0" rIns="0" bIns="0" rtlCol="0" anchor="b">
            <a:noAutofit/>
          </a:bodyPr>
          <a:lstStyle>
            <a:lvl1pPr algn="r">
              <a:defRPr sz="1200">
                <a:solidFill>
                  <a:schemeClr val="tx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B1155141-E383-61FD-4A01-BA018ABFEC16}"/>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76451" y="447737"/>
            <a:ext cx="1186446" cy="144000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60" r:id="rId9"/>
    <p:sldLayoutId id="2147483661" r:id="rId10"/>
    <p:sldLayoutId id="2147483662" r:id="rId11"/>
  </p:sldLayoutIdLst>
  <p:hf hdr="0" ftr="0"/>
  <p:txStyles>
    <p:title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468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972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1224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5pPr>
      <a:lvl6pPr marL="1476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6pPr>
      <a:lvl7pPr marL="1728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7pPr>
      <a:lvl8pPr marL="1980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8pPr>
      <a:lvl9pPr marL="2232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3" orient="horz" pos="1071" userDrawn="1">
          <p15:clr>
            <a:srgbClr val="5ACBF0"/>
          </p15:clr>
        </p15:guide>
        <p15:guide id="4" orient="horz" pos="3884" userDrawn="1">
          <p15:clr>
            <a:srgbClr val="F26B43"/>
          </p15:clr>
        </p15:guide>
        <p15:guide id="5" pos="7151" userDrawn="1">
          <p15:clr>
            <a:srgbClr val="F26B43"/>
          </p15:clr>
        </p15:guide>
        <p15:guide id="6" orient="horz" pos="1185" userDrawn="1">
          <p15:clr>
            <a:srgbClr val="F26B43"/>
          </p15:clr>
        </p15:guide>
        <p15:guide id="7" orient="horz" pos="1253" userDrawn="1">
          <p15:clr>
            <a:srgbClr val="F26B43"/>
          </p15:clr>
        </p15:guide>
        <p15:guide id="8" pos="506" userDrawn="1">
          <p15:clr>
            <a:srgbClr val="F26B43"/>
          </p15:clr>
        </p15:guide>
        <p15:guide id="9" pos="55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24.jpeg"/><Relationship Id="rId5" Type="http://schemas.openxmlformats.org/officeDocument/2006/relationships/image" Target="../media/image11.png"/><Relationship Id="rId10" Type="http://schemas.openxmlformats.org/officeDocument/2006/relationships/image" Target="../media/image23.jpeg"/><Relationship Id="rId4" Type="http://schemas.openxmlformats.org/officeDocument/2006/relationships/image" Target="../media/image10.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61F34A-3EF9-4A0C-B6A6-37917FD3026A}"/>
              </a:ext>
            </a:extLst>
          </p:cNvPr>
          <p:cNvSpPr>
            <a:spLocks noGrp="1"/>
          </p:cNvSpPr>
          <p:nvPr>
            <p:ph type="ctrTitle"/>
          </p:nvPr>
        </p:nvSpPr>
        <p:spPr/>
        <p:txBody>
          <a:bodyPr/>
          <a:lstStyle/>
          <a:p>
            <a:r>
              <a:rPr lang="sv-SE" dirty="0"/>
              <a:t>Frivilliga Automobilkårernas Riksstämma 2025</a:t>
            </a:r>
          </a:p>
        </p:txBody>
      </p:sp>
      <p:sp>
        <p:nvSpPr>
          <p:cNvPr id="3" name="Underrubrik 2">
            <a:extLst>
              <a:ext uri="{FF2B5EF4-FFF2-40B4-BE49-F238E27FC236}">
                <a16:creationId xmlns:a16="http://schemas.microsoft.com/office/drawing/2014/main" id="{D81D3079-FDEB-4B02-9D8A-942057ABD38A}"/>
              </a:ext>
            </a:extLst>
          </p:cNvPr>
          <p:cNvSpPr>
            <a:spLocks noGrp="1"/>
          </p:cNvSpPr>
          <p:nvPr>
            <p:ph type="subTitle" idx="1"/>
          </p:nvPr>
        </p:nvSpPr>
        <p:spPr>
          <a:xfrm>
            <a:off x="810567" y="2042405"/>
            <a:ext cx="10550524" cy="886141"/>
          </a:xfrm>
        </p:spPr>
        <p:txBody>
          <a:bodyPr/>
          <a:lstStyle/>
          <a:p>
            <a:r>
              <a:rPr lang="sv-SE" sz="5400" dirty="0"/>
              <a:t>Varmt välkomna!</a:t>
            </a:r>
          </a:p>
        </p:txBody>
      </p:sp>
      <p:sp>
        <p:nvSpPr>
          <p:cNvPr id="5" name="Platshållare för bildnummer 4">
            <a:extLst>
              <a:ext uri="{FF2B5EF4-FFF2-40B4-BE49-F238E27FC236}">
                <a16:creationId xmlns:a16="http://schemas.microsoft.com/office/drawing/2014/main" id="{4C4A6DB0-77E9-0241-CCFE-191F7397005A}"/>
              </a:ext>
            </a:extLst>
          </p:cNvPr>
          <p:cNvSpPr>
            <a:spLocks noGrp="1"/>
          </p:cNvSpPr>
          <p:nvPr>
            <p:ph type="sldNum" sz="quarter" idx="12"/>
          </p:nvPr>
        </p:nvSpPr>
        <p:spPr/>
        <p:txBody>
          <a:bodyPr/>
          <a:lstStyle/>
          <a:p>
            <a:fld id="{AE086683-F536-42AB-ABBC-F4803DFE8DBC}" type="slidenum">
              <a:rPr lang="sv-SE" smtClean="0"/>
              <a:t>1</a:t>
            </a:fld>
            <a:endParaRPr lang="sv-SE"/>
          </a:p>
        </p:txBody>
      </p:sp>
    </p:spTree>
    <p:extLst>
      <p:ext uri="{BB962C8B-B14F-4D97-AF65-F5344CB8AC3E}">
        <p14:creationId xmlns:p14="http://schemas.microsoft.com/office/powerpoint/2010/main" val="289269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8590-9BBE-FD73-9C64-A0EF5C4653D1}"/>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8C475C84-97C9-06F5-5AF2-98C30EF823E9}"/>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4D400A8B-3440-A6AC-5B45-BDB60740611E}"/>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5D59E7DA-A6B1-E3DF-E2CE-0A6172FD7074}"/>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FE5CF638-CF16-FBFD-2494-8B620719D4A9}"/>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AA032690-EC31-B824-E7DA-41EF6902D18A}"/>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DB0C547F-97A2-A41A-9E7D-F1CE3AB40008}"/>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CDA8DBC4-C9AC-E914-4356-ED9C903AB40D}"/>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75A148C4-A5B0-1196-2191-FFE9120B7777}"/>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CD8C0DC0-7DAF-F382-E429-F60BA6552946}"/>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F3F960AA-7C84-617F-49E0-1194CC93AAC4}"/>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D7B935A3-8F4C-10ED-E6D4-D0D1372BC06D}"/>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A2A77868-5742-17F2-139A-2AE822BE7190}"/>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E3812F7D-5FE8-AA78-4114-926A581F336B}"/>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CE88BB04-3FD0-4164-C3F4-ACB35B78ED2D}"/>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2B0DEC7D-CEB5-692A-C270-6A9FD64C804C}"/>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1BA80C27-A6C5-D373-6D64-7757DACCCCA4}"/>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33C5253A-5838-5B79-F956-C1C17ADBED35}"/>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7EE802F9-6F76-D123-2560-C7F62B30963B}"/>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C3ECE0F4-FBC9-8A26-E296-5337EA70CEA5}"/>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A3A8EE29-A0F6-6CB5-E2FF-C3669AD885F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FB125C93-8E82-4102-7541-87AD8688401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473DC006-C84A-31D3-34F4-9DDAAA202E8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E62078EF-FE2D-426B-D6D4-CD87610B3AE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B70C39B0-8ABC-8A3E-0ADD-158F48F8EE3C}"/>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Rubrik 1">
            <a:extLst>
              <a:ext uri="{FF2B5EF4-FFF2-40B4-BE49-F238E27FC236}">
                <a16:creationId xmlns:a16="http://schemas.microsoft.com/office/drawing/2014/main" id="{485F4BEB-49BB-8E5F-32F6-FA45ACF8B730}"/>
              </a:ext>
            </a:extLst>
          </p:cNvPr>
          <p:cNvSpPr>
            <a:spLocks noGrp="1"/>
          </p:cNvSpPr>
          <p:nvPr>
            <p:ph type="title"/>
          </p:nvPr>
        </p:nvSpPr>
        <p:spPr>
          <a:xfrm>
            <a:off x="868189" y="507913"/>
            <a:ext cx="10455621" cy="1231404"/>
          </a:xfrm>
        </p:spPr>
        <p:txBody>
          <a:bodyPr/>
          <a:lstStyle/>
          <a:p>
            <a:pPr algn="ctr"/>
            <a:r>
              <a:rPr lang="sv-SE" dirty="0"/>
              <a:t>Vilken roll har en civilområdeschef ?</a:t>
            </a:r>
          </a:p>
        </p:txBody>
      </p:sp>
      <p:pic>
        <p:nvPicPr>
          <p:cNvPr id="3" name="Bildobjekt 2">
            <a:extLst>
              <a:ext uri="{FF2B5EF4-FFF2-40B4-BE49-F238E27FC236}">
                <a16:creationId xmlns:a16="http://schemas.microsoft.com/office/drawing/2014/main" id="{89316BFC-B852-E0E7-CDD1-2CA1A407C89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32000" y="2258019"/>
            <a:ext cx="2032000" cy="1623367"/>
          </a:xfrm>
          <a:prstGeom prst="rect">
            <a:avLst/>
          </a:prstGeom>
        </p:spPr>
      </p:pic>
      <p:pic>
        <p:nvPicPr>
          <p:cNvPr id="4" name="Bildobjekt 3">
            <a:extLst>
              <a:ext uri="{FF2B5EF4-FFF2-40B4-BE49-F238E27FC236}">
                <a16:creationId xmlns:a16="http://schemas.microsoft.com/office/drawing/2014/main" id="{8555720B-B1D9-1BEF-829D-37A721A7448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096000" y="2258020"/>
            <a:ext cx="2032000" cy="1623367"/>
          </a:xfrm>
          <a:prstGeom prst="rect">
            <a:avLst/>
          </a:prstGeom>
        </p:spPr>
      </p:pic>
      <p:pic>
        <p:nvPicPr>
          <p:cNvPr id="5" name="Bildobjekt 4">
            <a:extLst>
              <a:ext uri="{FF2B5EF4-FFF2-40B4-BE49-F238E27FC236}">
                <a16:creationId xmlns:a16="http://schemas.microsoft.com/office/drawing/2014/main" id="{979434CF-019B-5DDA-A01B-14B55BDDD81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064000" y="2258018"/>
            <a:ext cx="2032000" cy="1623367"/>
          </a:xfrm>
          <a:prstGeom prst="rect">
            <a:avLst/>
          </a:prstGeom>
        </p:spPr>
      </p:pic>
      <p:pic>
        <p:nvPicPr>
          <p:cNvPr id="6" name="Bildobjekt 5">
            <a:extLst>
              <a:ext uri="{FF2B5EF4-FFF2-40B4-BE49-F238E27FC236}">
                <a16:creationId xmlns:a16="http://schemas.microsoft.com/office/drawing/2014/main" id="{8D94734E-F337-9841-B3C7-C3C8725B079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160000" y="2258018"/>
            <a:ext cx="2032000" cy="1623367"/>
          </a:xfrm>
          <a:prstGeom prst="rect">
            <a:avLst/>
          </a:prstGeom>
        </p:spPr>
      </p:pic>
      <p:pic>
        <p:nvPicPr>
          <p:cNvPr id="7" name="Bildobjekt 6">
            <a:extLst>
              <a:ext uri="{FF2B5EF4-FFF2-40B4-BE49-F238E27FC236}">
                <a16:creationId xmlns:a16="http://schemas.microsoft.com/office/drawing/2014/main" id="{0E79FBD0-4ACE-9985-0057-4DA3CEB0BCB7}"/>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0" y="2258019"/>
            <a:ext cx="2032000" cy="1623367"/>
          </a:xfrm>
          <a:prstGeom prst="rect">
            <a:avLst/>
          </a:prstGeom>
        </p:spPr>
      </p:pic>
      <p:sp>
        <p:nvSpPr>
          <p:cNvPr id="9" name="textruta 8">
            <a:extLst>
              <a:ext uri="{FF2B5EF4-FFF2-40B4-BE49-F238E27FC236}">
                <a16:creationId xmlns:a16="http://schemas.microsoft.com/office/drawing/2014/main" id="{419F89D6-78E1-46AB-BD0C-18B6A4CCEBCF}"/>
              </a:ext>
            </a:extLst>
          </p:cNvPr>
          <p:cNvSpPr txBox="1"/>
          <p:nvPr/>
        </p:nvSpPr>
        <p:spPr>
          <a:xfrm>
            <a:off x="105878" y="4043483"/>
            <a:ext cx="2032000" cy="923330"/>
          </a:xfrm>
          <a:prstGeom prst="rect">
            <a:avLst/>
          </a:prstGeom>
          <a:noFill/>
        </p:spPr>
        <p:txBody>
          <a:bodyPr wrap="square" rtlCol="0">
            <a:spAutoFit/>
          </a:bodyPr>
          <a:lstStyle/>
          <a:p>
            <a:r>
              <a:rPr lang="sv-SE" b="1" dirty="0"/>
              <a:t>Anneli Hulthén</a:t>
            </a:r>
            <a:r>
              <a:rPr lang="sv-SE" dirty="0"/>
              <a:t>,</a:t>
            </a:r>
          </a:p>
          <a:p>
            <a:r>
              <a:rPr lang="sv-SE" dirty="0"/>
              <a:t>Södra civilområdet	</a:t>
            </a:r>
          </a:p>
        </p:txBody>
      </p:sp>
      <p:sp>
        <p:nvSpPr>
          <p:cNvPr id="10" name="textruta 9">
            <a:extLst>
              <a:ext uri="{FF2B5EF4-FFF2-40B4-BE49-F238E27FC236}">
                <a16:creationId xmlns:a16="http://schemas.microsoft.com/office/drawing/2014/main" id="{12D89B1B-048D-A140-F7B1-BC5806A8C194}"/>
              </a:ext>
            </a:extLst>
          </p:cNvPr>
          <p:cNvSpPr txBox="1"/>
          <p:nvPr/>
        </p:nvSpPr>
        <p:spPr>
          <a:xfrm>
            <a:off x="2131825" y="4043482"/>
            <a:ext cx="2032000" cy="923330"/>
          </a:xfrm>
          <a:prstGeom prst="rect">
            <a:avLst/>
          </a:prstGeom>
          <a:noFill/>
        </p:spPr>
        <p:txBody>
          <a:bodyPr wrap="square" rtlCol="0">
            <a:spAutoFit/>
          </a:bodyPr>
          <a:lstStyle/>
          <a:p>
            <a:r>
              <a:rPr lang="sv-SE" b="1" dirty="0"/>
              <a:t>Lotta Finstorp</a:t>
            </a:r>
            <a:r>
              <a:rPr lang="sv-SE" dirty="0"/>
              <a:t>,</a:t>
            </a:r>
          </a:p>
          <a:p>
            <a:r>
              <a:rPr lang="sv-SE" dirty="0"/>
              <a:t>Norra civilområdet</a:t>
            </a:r>
          </a:p>
        </p:txBody>
      </p:sp>
      <p:sp>
        <p:nvSpPr>
          <p:cNvPr id="12" name="textruta 11">
            <a:extLst>
              <a:ext uri="{FF2B5EF4-FFF2-40B4-BE49-F238E27FC236}">
                <a16:creationId xmlns:a16="http://schemas.microsoft.com/office/drawing/2014/main" id="{845C4323-D7E7-27A5-8BFA-CFA0AE50CF35}"/>
              </a:ext>
            </a:extLst>
          </p:cNvPr>
          <p:cNvSpPr txBox="1"/>
          <p:nvPr/>
        </p:nvSpPr>
        <p:spPr>
          <a:xfrm>
            <a:off x="4191899" y="4043482"/>
            <a:ext cx="2032000" cy="923330"/>
          </a:xfrm>
          <a:prstGeom prst="rect">
            <a:avLst/>
          </a:prstGeom>
          <a:noFill/>
        </p:spPr>
        <p:txBody>
          <a:bodyPr wrap="square" rtlCol="0">
            <a:spAutoFit/>
          </a:bodyPr>
          <a:lstStyle/>
          <a:p>
            <a:r>
              <a:rPr lang="sv-SE" b="1" dirty="0"/>
              <a:t>Sten </a:t>
            </a:r>
            <a:r>
              <a:rPr lang="sv-SE" b="1" dirty="0" err="1"/>
              <a:t>Tolgfors</a:t>
            </a:r>
            <a:r>
              <a:rPr lang="sv-SE" dirty="0"/>
              <a:t>,</a:t>
            </a:r>
          </a:p>
          <a:p>
            <a:r>
              <a:rPr lang="sv-SE" dirty="0"/>
              <a:t>Västra civilområdet</a:t>
            </a:r>
          </a:p>
        </p:txBody>
      </p:sp>
      <p:sp>
        <p:nvSpPr>
          <p:cNvPr id="14" name="textruta 13">
            <a:extLst>
              <a:ext uri="{FF2B5EF4-FFF2-40B4-BE49-F238E27FC236}">
                <a16:creationId xmlns:a16="http://schemas.microsoft.com/office/drawing/2014/main" id="{880DEA35-B8C8-AB2E-61C6-D91EA140CF40}"/>
              </a:ext>
            </a:extLst>
          </p:cNvPr>
          <p:cNvSpPr txBox="1"/>
          <p:nvPr/>
        </p:nvSpPr>
        <p:spPr>
          <a:xfrm>
            <a:off x="6189772" y="4043483"/>
            <a:ext cx="2032000" cy="1200329"/>
          </a:xfrm>
          <a:prstGeom prst="rect">
            <a:avLst/>
          </a:prstGeom>
          <a:noFill/>
        </p:spPr>
        <p:txBody>
          <a:bodyPr wrap="square" rtlCol="0">
            <a:spAutoFit/>
          </a:bodyPr>
          <a:lstStyle/>
          <a:p>
            <a:r>
              <a:rPr lang="sv-SE" b="1" dirty="0"/>
              <a:t>Lena Rådström </a:t>
            </a:r>
            <a:r>
              <a:rPr lang="sv-SE" b="1" dirty="0" err="1"/>
              <a:t>Baastad</a:t>
            </a:r>
            <a:r>
              <a:rPr lang="sv-SE" dirty="0"/>
              <a:t>, Mellersta civilområdet	</a:t>
            </a:r>
          </a:p>
        </p:txBody>
      </p:sp>
      <p:sp>
        <p:nvSpPr>
          <p:cNvPr id="16" name="textruta 15">
            <a:extLst>
              <a:ext uri="{FF2B5EF4-FFF2-40B4-BE49-F238E27FC236}">
                <a16:creationId xmlns:a16="http://schemas.microsoft.com/office/drawing/2014/main" id="{1C06BB8B-A1B6-E672-0B69-3D509ACCA05E}"/>
              </a:ext>
            </a:extLst>
          </p:cNvPr>
          <p:cNvSpPr txBox="1"/>
          <p:nvPr/>
        </p:nvSpPr>
        <p:spPr>
          <a:xfrm>
            <a:off x="10545011" y="4043482"/>
            <a:ext cx="2032000" cy="1200329"/>
          </a:xfrm>
          <a:prstGeom prst="rect">
            <a:avLst/>
          </a:prstGeom>
          <a:noFill/>
        </p:spPr>
        <p:txBody>
          <a:bodyPr wrap="square" rtlCol="0">
            <a:spAutoFit/>
          </a:bodyPr>
          <a:lstStyle/>
          <a:p>
            <a:r>
              <a:rPr lang="sv-SE" b="1" dirty="0"/>
              <a:t>Gunilla Svantorp</a:t>
            </a:r>
            <a:r>
              <a:rPr lang="sv-SE" dirty="0"/>
              <a:t>,</a:t>
            </a:r>
          </a:p>
          <a:p>
            <a:r>
              <a:rPr lang="sv-SE" dirty="0"/>
              <a:t>Sydöstra civilområdet</a:t>
            </a:r>
          </a:p>
        </p:txBody>
      </p:sp>
      <p:pic>
        <p:nvPicPr>
          <p:cNvPr id="21" name="Bildobjekt 20">
            <a:extLst>
              <a:ext uri="{FF2B5EF4-FFF2-40B4-BE49-F238E27FC236}">
                <a16:creationId xmlns:a16="http://schemas.microsoft.com/office/drawing/2014/main" id="{D319898C-748E-A133-6E0E-CA3834F2A177}"/>
              </a:ext>
            </a:extLst>
          </p:cNvPr>
          <p:cNvPicPr>
            <a:picLocks noChangeAspect="1"/>
          </p:cNvPicPr>
          <p:nvPr/>
        </p:nvPicPr>
        <p:blipFill>
          <a:blip r:embed="rId13"/>
          <a:srcRect l="25341" t="8662" r="16188" b="8292"/>
          <a:stretch/>
        </p:blipFill>
        <p:spPr>
          <a:xfrm>
            <a:off x="8127999" y="2258018"/>
            <a:ext cx="2032001" cy="1623367"/>
          </a:xfrm>
          <a:prstGeom prst="rect">
            <a:avLst/>
          </a:prstGeom>
        </p:spPr>
      </p:pic>
      <p:sp>
        <p:nvSpPr>
          <p:cNvPr id="22" name="textruta 21">
            <a:extLst>
              <a:ext uri="{FF2B5EF4-FFF2-40B4-BE49-F238E27FC236}">
                <a16:creationId xmlns:a16="http://schemas.microsoft.com/office/drawing/2014/main" id="{83CE3229-68AF-0BAD-A387-2A7D770CF766}"/>
              </a:ext>
            </a:extLst>
          </p:cNvPr>
          <p:cNvSpPr txBox="1"/>
          <p:nvPr/>
        </p:nvSpPr>
        <p:spPr>
          <a:xfrm>
            <a:off x="8171724" y="4043482"/>
            <a:ext cx="2101685" cy="923330"/>
          </a:xfrm>
          <a:prstGeom prst="rect">
            <a:avLst/>
          </a:prstGeom>
          <a:noFill/>
        </p:spPr>
        <p:txBody>
          <a:bodyPr wrap="square" rtlCol="0">
            <a:spAutoFit/>
          </a:bodyPr>
          <a:lstStyle/>
          <a:p>
            <a:r>
              <a:rPr lang="sv-SE" b="1" dirty="0"/>
              <a:t>Cecilia </a:t>
            </a:r>
            <a:r>
              <a:rPr lang="sv-SE" b="1" dirty="0" err="1"/>
              <a:t>Skingsley</a:t>
            </a:r>
            <a:r>
              <a:rPr lang="sv-SE" dirty="0"/>
              <a:t>, Östra civilområdet	</a:t>
            </a:r>
          </a:p>
        </p:txBody>
      </p:sp>
    </p:spTree>
    <p:extLst>
      <p:ext uri="{BB962C8B-B14F-4D97-AF65-F5344CB8AC3E}">
        <p14:creationId xmlns:p14="http://schemas.microsoft.com/office/powerpoint/2010/main" val="205846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55C8C-916C-99D5-7850-EB47A0612579}"/>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CBAAD30E-1C4D-5A88-EC51-B2B9F15D6C09}"/>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A7F36117-B5C5-D0E3-B60B-0332249C7C46}"/>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83710BA6-B68A-19ED-4E37-96917F3B0BD9}"/>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E58F2535-B835-01C6-FBDE-91E312B96491}"/>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396A5091-1ABA-416B-C663-7AB9115A0366}"/>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D1F08A2B-E1B0-6E2A-8A2A-7E127351177B}"/>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9A29AFF9-ED9B-2C96-54DF-3DE0199B1126}"/>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BB5F40D4-2F0B-F095-9485-7EA6BB9E29C3}"/>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E29619C0-6310-0969-7584-0236F5AE5D50}"/>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67486C06-3637-50FC-0D2B-E99888AF5DBF}"/>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51303ABD-D1EC-4EBA-A1B5-AE3490EC34E9}"/>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60EF5122-4205-7C6C-A1D0-04F408780BCC}"/>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98A0F550-8B70-01BD-510D-9C0B07B7804F}"/>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442259C4-3811-E394-D3A5-656B2AC1052E}"/>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BA03E9F0-D005-6E74-8BA9-3073D2DA9F37}"/>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2373652C-E7C3-9C18-96C0-C85152E7F19F}"/>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AE5BCAC5-CC3A-9164-5570-A50CA8A4F78A}"/>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01AA10ED-2917-F49C-BFA9-BC1F7958CCC8}"/>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167EAFFE-54AF-217A-39E5-2B79499D5FD2}"/>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12786ABA-7D5A-8347-70E5-279D09EC614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30213DA7-B6C7-CE9F-07EF-B6770287F90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2F26D35B-D1AB-7081-509D-6B86FF03E71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A7CF9D81-3912-80A8-9227-41DB8E1F8F5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B6C3C0AD-6CBA-DDB2-085A-3F3FCF4DE69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textruta 1">
            <a:extLst>
              <a:ext uri="{FF2B5EF4-FFF2-40B4-BE49-F238E27FC236}">
                <a16:creationId xmlns:a16="http://schemas.microsoft.com/office/drawing/2014/main" id="{6EAFAF20-0E0F-D69F-CAE7-531771B5681B}"/>
              </a:ext>
            </a:extLst>
          </p:cNvPr>
          <p:cNvSpPr txBox="1"/>
          <p:nvPr/>
        </p:nvSpPr>
        <p:spPr>
          <a:xfrm>
            <a:off x="1161866" y="2077053"/>
            <a:ext cx="5823284" cy="222958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1A1A17"/>
                </a:solidFill>
                <a:effectLst/>
                <a:uLnTx/>
                <a:uFillTx/>
                <a:latin typeface="Open Sans"/>
                <a:ea typeface="+mn-ea"/>
                <a:cs typeface="+mn-cs"/>
              </a:rPr>
              <a:t>52% av Sveriges yta</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1A1A17"/>
                </a:solidFill>
                <a:effectLst/>
                <a:uLnTx/>
                <a:uFillTx/>
                <a:latin typeface="Open Sans"/>
                <a:ea typeface="+mn-ea"/>
                <a:cs typeface="+mn-cs"/>
              </a:rPr>
              <a:t>Ca: 1 miljon innevånare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srgbClr val="1A1A17"/>
                </a:solidFill>
                <a:effectLst/>
                <a:uLnTx/>
                <a:uFillTx/>
                <a:latin typeface="Open Sans"/>
                <a:ea typeface="+mn-ea"/>
                <a:cs typeface="+mn-cs"/>
              </a:rPr>
              <a:t>Två landsgränser</a:t>
            </a:r>
          </a:p>
        </p:txBody>
      </p:sp>
      <p:pic>
        <p:nvPicPr>
          <p:cNvPr id="3" name="Bildobjekt 2">
            <a:extLst>
              <a:ext uri="{FF2B5EF4-FFF2-40B4-BE49-F238E27FC236}">
                <a16:creationId xmlns:a16="http://schemas.microsoft.com/office/drawing/2014/main" id="{9EF829DE-B8BE-4765-F091-135B66192E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06592" y="115837"/>
            <a:ext cx="4040919" cy="5825067"/>
          </a:xfrm>
          <a:prstGeom prst="rect">
            <a:avLst/>
          </a:prstGeom>
        </p:spPr>
      </p:pic>
      <p:sp>
        <p:nvSpPr>
          <p:cNvPr id="4" name="Rubrik 1">
            <a:extLst>
              <a:ext uri="{FF2B5EF4-FFF2-40B4-BE49-F238E27FC236}">
                <a16:creationId xmlns:a16="http://schemas.microsoft.com/office/drawing/2014/main" id="{9FA20441-B9C5-2466-D7B1-98CD19068C5C}"/>
              </a:ext>
            </a:extLst>
          </p:cNvPr>
          <p:cNvSpPr>
            <a:spLocks noGrp="1"/>
          </p:cNvSpPr>
          <p:nvPr>
            <p:ph type="title"/>
          </p:nvPr>
        </p:nvSpPr>
        <p:spPr>
          <a:xfrm>
            <a:off x="1161866" y="784473"/>
            <a:ext cx="6810642" cy="811212"/>
          </a:xfrm>
        </p:spPr>
        <p:txBody>
          <a:bodyPr/>
          <a:lstStyle/>
          <a:p>
            <a:r>
              <a:rPr lang="sv-SE" dirty="0">
                <a:solidFill>
                  <a:schemeClr val="tx1">
                    <a:lumMod val="90000"/>
                    <a:lumOff val="10000"/>
                  </a:schemeClr>
                </a:solidFill>
              </a:rPr>
              <a:t>Norra Civilområdet</a:t>
            </a:r>
          </a:p>
        </p:txBody>
      </p:sp>
    </p:spTree>
    <p:extLst>
      <p:ext uri="{BB962C8B-B14F-4D97-AF65-F5344CB8AC3E}">
        <p14:creationId xmlns:p14="http://schemas.microsoft.com/office/powerpoint/2010/main" val="315270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0D42-E835-5304-4CC1-51547105DC41}"/>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6FC94E14-90DB-1963-5839-E558A404ABE3}"/>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378BAE84-F309-A610-2C3D-7A491755D53C}"/>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5456D7BB-747D-F4BC-9993-336489A5E34C}"/>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7CDEFBBB-85A6-0046-AD7C-61788930277A}"/>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1AC73EF2-4D01-F0BA-60FD-5138350999D9}"/>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BF5CEA34-C0FC-7CFE-B408-7B156D4C9D67}"/>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84D89EAC-DFF4-1C51-B0D1-E504CE5A2D35}"/>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5B31747B-B8AE-41EB-CF0C-6765FD9D443F}"/>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A8C95024-3F87-6A15-BC39-D4974D47A815}"/>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BAD8E3C9-2C7C-137A-C773-FF4DCE1B62E0}"/>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6EDABF11-86F1-9F0F-1A93-03E36D884A69}"/>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084FEA48-FF80-3C21-2613-4960FCB07A26}"/>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AE45478D-C8EE-3526-8AF1-553FE637C777}"/>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52493E00-50DF-2555-DA26-888FB1AB0195}"/>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81210D68-2229-6726-6486-391B444363F0}"/>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C74D44C9-8CC7-4434-4F25-C8761A825750}"/>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E044A53A-2794-7CAA-4009-5AAF71CAE199}"/>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7188D14D-E304-2B3A-2CD0-BF4A655DBBD2}"/>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2274F500-2A2F-96CD-1018-D4B96B46E1BC}"/>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8EC86792-DB9B-85F0-B92D-C372A51C718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9A43CAA4-D209-6C14-F679-ED92B5CB8E1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2540EFEC-74E4-4825-CC43-F6F0439DA9D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EEA618C7-D79B-5CB6-0516-0D732741727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DB289E6C-1065-3748-6431-85EC1CE6AF9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Rubrik 1">
            <a:extLst>
              <a:ext uri="{FF2B5EF4-FFF2-40B4-BE49-F238E27FC236}">
                <a16:creationId xmlns:a16="http://schemas.microsoft.com/office/drawing/2014/main" id="{66B531F2-3BC8-4876-F3D3-35750F6E9664}"/>
              </a:ext>
            </a:extLst>
          </p:cNvPr>
          <p:cNvSpPr>
            <a:spLocks noGrp="1"/>
          </p:cNvSpPr>
          <p:nvPr>
            <p:ph type="title"/>
          </p:nvPr>
        </p:nvSpPr>
        <p:spPr>
          <a:xfrm>
            <a:off x="815976" y="1529230"/>
            <a:ext cx="6818820" cy="815235"/>
          </a:xfrm>
        </p:spPr>
        <p:txBody>
          <a:bodyPr/>
          <a:lstStyle/>
          <a:p>
            <a:r>
              <a:rPr lang="sv-SE" sz="3600" dirty="0"/>
              <a:t>Några exempel på utvecklingsarbete i Norra civilområdet</a:t>
            </a:r>
          </a:p>
        </p:txBody>
      </p:sp>
      <p:sp>
        <p:nvSpPr>
          <p:cNvPr id="3" name="Platshållare för innehåll 3">
            <a:extLst>
              <a:ext uri="{FF2B5EF4-FFF2-40B4-BE49-F238E27FC236}">
                <a16:creationId xmlns:a16="http://schemas.microsoft.com/office/drawing/2014/main" id="{AF4711F4-8EF3-CBDA-F8C3-342C557A4D51}"/>
              </a:ext>
            </a:extLst>
          </p:cNvPr>
          <p:cNvSpPr>
            <a:spLocks noGrp="1"/>
          </p:cNvSpPr>
          <p:nvPr>
            <p:ph idx="1"/>
          </p:nvPr>
        </p:nvSpPr>
        <p:spPr>
          <a:xfrm>
            <a:off x="815976" y="2540694"/>
            <a:ext cx="6818820" cy="4223302"/>
          </a:xfrm>
        </p:spPr>
        <p:txBody>
          <a:bodyPr>
            <a:normAutofit/>
          </a:bodyPr>
          <a:lstStyle/>
          <a:p>
            <a:r>
              <a:rPr lang="sv-SE" sz="2800" dirty="0"/>
              <a:t>Stärkt samverkan mellan civilt och militärt försvar</a:t>
            </a:r>
          </a:p>
          <a:p>
            <a:r>
              <a:rPr lang="sv-SE" sz="2800" dirty="0"/>
              <a:t>Utbildning och övning</a:t>
            </a:r>
          </a:p>
          <a:p>
            <a:r>
              <a:rPr lang="sv-SE" sz="2800" dirty="0"/>
              <a:t>Försörjningsberedskapen</a:t>
            </a:r>
          </a:p>
          <a:p>
            <a:r>
              <a:rPr lang="sv-SE" sz="2800" dirty="0"/>
              <a:t>Frivilliga försvarsorganisationer</a:t>
            </a:r>
          </a:p>
        </p:txBody>
      </p:sp>
      <p:pic>
        <p:nvPicPr>
          <p:cNvPr id="4" name="Platshållare för bild 20">
            <a:extLst>
              <a:ext uri="{FF2B5EF4-FFF2-40B4-BE49-F238E27FC236}">
                <a16:creationId xmlns:a16="http://schemas.microsoft.com/office/drawing/2014/main" id="{C5DF9147-7515-A2E8-843E-53A8D637A6C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847387" y="458338"/>
            <a:ext cx="1643063" cy="1638300"/>
          </a:xfrm>
          <a:prstGeom prst="rect">
            <a:avLst/>
          </a:prstGeom>
        </p:spPr>
      </p:pic>
      <p:pic>
        <p:nvPicPr>
          <p:cNvPr id="5" name="Bildobjekt 4">
            <a:extLst>
              <a:ext uri="{FF2B5EF4-FFF2-40B4-BE49-F238E27FC236}">
                <a16:creationId xmlns:a16="http://schemas.microsoft.com/office/drawing/2014/main" id="{29329EF2-7FEA-F056-B4E0-C069D0D4FF28}"/>
              </a:ext>
            </a:extLst>
          </p:cNvPr>
          <p:cNvPicPr>
            <a:picLocks noChangeAspect="1"/>
          </p:cNvPicPr>
          <p:nvPr/>
        </p:nvPicPr>
        <p:blipFill>
          <a:blip r:embed="rId9"/>
          <a:srcRect l="17966" t="38418" r="28561"/>
          <a:stretch/>
        </p:blipFill>
        <p:spPr>
          <a:xfrm>
            <a:off x="7634796" y="4079272"/>
            <a:ext cx="2146433" cy="1853929"/>
          </a:xfrm>
          <a:prstGeom prst="rect">
            <a:avLst/>
          </a:prstGeom>
        </p:spPr>
      </p:pic>
      <p:pic>
        <p:nvPicPr>
          <p:cNvPr id="6" name="Bildobjekt 5">
            <a:extLst>
              <a:ext uri="{FF2B5EF4-FFF2-40B4-BE49-F238E27FC236}">
                <a16:creationId xmlns:a16="http://schemas.microsoft.com/office/drawing/2014/main" id="{1BAD536C-BF4E-9B50-8FF3-327789536786}"/>
              </a:ext>
            </a:extLst>
          </p:cNvPr>
          <p:cNvPicPr>
            <a:picLocks noChangeAspect="1"/>
          </p:cNvPicPr>
          <p:nvPr/>
        </p:nvPicPr>
        <p:blipFill>
          <a:blip r:embed="rId10"/>
          <a:srcRect l="8407" t="19462" r="4258"/>
          <a:stretch/>
        </p:blipFill>
        <p:spPr>
          <a:xfrm>
            <a:off x="9007660" y="3847854"/>
            <a:ext cx="2616056" cy="1608983"/>
          </a:xfrm>
          <a:prstGeom prst="rect">
            <a:avLst/>
          </a:prstGeom>
        </p:spPr>
      </p:pic>
      <p:pic>
        <p:nvPicPr>
          <p:cNvPr id="7" name="Bildobjekt 6">
            <a:extLst>
              <a:ext uri="{FF2B5EF4-FFF2-40B4-BE49-F238E27FC236}">
                <a16:creationId xmlns:a16="http://schemas.microsoft.com/office/drawing/2014/main" id="{E7515E61-5D5E-A82D-2B32-17404A3A5DFD}"/>
              </a:ext>
            </a:extLst>
          </p:cNvPr>
          <p:cNvPicPr>
            <a:picLocks noChangeAspect="1"/>
          </p:cNvPicPr>
          <p:nvPr/>
        </p:nvPicPr>
        <p:blipFill>
          <a:blip r:embed="rId11"/>
          <a:stretch>
            <a:fillRect/>
          </a:stretch>
        </p:blipFill>
        <p:spPr>
          <a:xfrm>
            <a:off x="9467203" y="2007841"/>
            <a:ext cx="2364604" cy="1577191"/>
          </a:xfrm>
          <a:prstGeom prst="rect">
            <a:avLst/>
          </a:prstGeom>
        </p:spPr>
      </p:pic>
      <p:pic>
        <p:nvPicPr>
          <p:cNvPr id="9" name="Platshållare för bild 5">
            <a:extLst>
              <a:ext uri="{FF2B5EF4-FFF2-40B4-BE49-F238E27FC236}">
                <a16:creationId xmlns:a16="http://schemas.microsoft.com/office/drawing/2014/main" id="{A9DCC58A-E3DE-A678-1995-F9644B5FD27A}"/>
              </a:ext>
            </a:extLst>
          </p:cNvPr>
          <p:cNvPicPr>
            <a:picLocks noGrp="1" noChangeAspect="1"/>
          </p:cNvPicPr>
          <p:nvPr>
            <p:ph type="pic" sz="quarter" idx="10"/>
          </p:nvPr>
        </p:nvPicPr>
        <p:blipFill>
          <a:blip r:embed="rId12" cstate="email">
            <a:extLst>
              <a:ext uri="{28A0092B-C50C-407E-A947-70E740481C1C}">
                <a14:useLocalDpi xmlns:a14="http://schemas.microsoft.com/office/drawing/2010/main"/>
              </a:ext>
            </a:extLst>
          </a:blip>
          <a:srcRect/>
          <a:stretch/>
        </p:blipFill>
        <p:spPr>
          <a:xfrm>
            <a:off x="8019480" y="1972721"/>
            <a:ext cx="1655814" cy="1977174"/>
          </a:xfrm>
        </p:spPr>
      </p:pic>
    </p:spTree>
    <p:extLst>
      <p:ext uri="{BB962C8B-B14F-4D97-AF65-F5344CB8AC3E}">
        <p14:creationId xmlns:p14="http://schemas.microsoft.com/office/powerpoint/2010/main" val="233661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DA4A2B-1234-3792-2463-9AE55DD631D6}"/>
              </a:ext>
            </a:extLst>
          </p:cNvPr>
          <p:cNvSpPr>
            <a:spLocks noGrp="1"/>
          </p:cNvSpPr>
          <p:nvPr>
            <p:ph type="ctrTitle"/>
          </p:nvPr>
        </p:nvSpPr>
        <p:spPr>
          <a:solidFill>
            <a:schemeClr val="accent2"/>
          </a:solidFill>
        </p:spPr>
        <p:txBody>
          <a:bodyPr/>
          <a:lstStyle/>
          <a:p>
            <a:r>
              <a:rPr lang="sv-SE" dirty="0"/>
              <a:t>Tack!</a:t>
            </a:r>
          </a:p>
        </p:txBody>
      </p:sp>
    </p:spTree>
    <p:extLst>
      <p:ext uri="{BB962C8B-B14F-4D97-AF65-F5344CB8AC3E}">
        <p14:creationId xmlns:p14="http://schemas.microsoft.com/office/powerpoint/2010/main" val="21133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D079-AA0E-4400-1D92-332E731003F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0DF830C-9A84-E7A8-890B-4FE749EF3A97}"/>
              </a:ext>
            </a:extLst>
          </p:cNvPr>
          <p:cNvSpPr>
            <a:spLocks noGrp="1"/>
          </p:cNvSpPr>
          <p:nvPr>
            <p:ph type="ctrTitle"/>
          </p:nvPr>
        </p:nvSpPr>
        <p:spPr>
          <a:xfrm>
            <a:off x="820738" y="296863"/>
            <a:ext cx="10531475" cy="1025751"/>
          </a:xfrm>
        </p:spPr>
        <p:txBody>
          <a:bodyPr/>
          <a:lstStyle/>
          <a:p>
            <a:r>
              <a:rPr lang="sv-SE" sz="4800" dirty="0"/>
              <a:t>LANDSHÖVDING</a:t>
            </a:r>
          </a:p>
        </p:txBody>
      </p:sp>
      <p:sp>
        <p:nvSpPr>
          <p:cNvPr id="3" name="Underrubrik 2">
            <a:extLst>
              <a:ext uri="{FF2B5EF4-FFF2-40B4-BE49-F238E27FC236}">
                <a16:creationId xmlns:a16="http://schemas.microsoft.com/office/drawing/2014/main" id="{CCA86A4E-F0A1-E8BA-395F-7660BB2ED436}"/>
              </a:ext>
            </a:extLst>
          </p:cNvPr>
          <p:cNvSpPr>
            <a:spLocks noGrp="1"/>
          </p:cNvSpPr>
          <p:nvPr>
            <p:ph type="subTitle" idx="1"/>
          </p:nvPr>
        </p:nvSpPr>
        <p:spPr>
          <a:xfrm>
            <a:off x="810567" y="1208315"/>
            <a:ext cx="10550524" cy="1292452"/>
          </a:xfrm>
        </p:spPr>
        <p:txBody>
          <a:bodyPr/>
          <a:lstStyle/>
          <a:p>
            <a:endParaRPr lang="sv-SE" sz="6600" dirty="0"/>
          </a:p>
          <a:p>
            <a:r>
              <a:rPr lang="sv-SE" sz="6600" dirty="0"/>
              <a:t>LOTTA FINSTORP</a:t>
            </a:r>
          </a:p>
        </p:txBody>
      </p:sp>
      <p:sp>
        <p:nvSpPr>
          <p:cNvPr id="5" name="Platshållare för bildnummer 4">
            <a:extLst>
              <a:ext uri="{FF2B5EF4-FFF2-40B4-BE49-F238E27FC236}">
                <a16:creationId xmlns:a16="http://schemas.microsoft.com/office/drawing/2014/main" id="{8AB26143-65E8-7FB9-9C23-62632137E27C}"/>
              </a:ext>
            </a:extLst>
          </p:cNvPr>
          <p:cNvSpPr>
            <a:spLocks noGrp="1"/>
          </p:cNvSpPr>
          <p:nvPr>
            <p:ph type="sldNum" sz="quarter" idx="12"/>
          </p:nvPr>
        </p:nvSpPr>
        <p:spPr/>
        <p:txBody>
          <a:bodyPr/>
          <a:lstStyle/>
          <a:p>
            <a:fld id="{AE086683-F536-42AB-ABBC-F4803DFE8DBC}" type="slidenum">
              <a:rPr lang="sv-SE" smtClean="0"/>
              <a:t>2</a:t>
            </a:fld>
            <a:endParaRPr lang="sv-SE"/>
          </a:p>
        </p:txBody>
      </p:sp>
    </p:spTree>
    <p:extLst>
      <p:ext uri="{BB962C8B-B14F-4D97-AF65-F5344CB8AC3E}">
        <p14:creationId xmlns:p14="http://schemas.microsoft.com/office/powerpoint/2010/main" val="1747720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descr="En bild som visar utomhus, himmel, hus, byggnad&#10;&#10;Automatiskt genererad beskrivning">
            <a:extLst>
              <a:ext uri="{FF2B5EF4-FFF2-40B4-BE49-F238E27FC236}">
                <a16:creationId xmlns:a16="http://schemas.microsoft.com/office/drawing/2014/main" id="{9F6EF2AB-6256-46AB-9871-498726C6E53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Rubrik 2">
            <a:extLst>
              <a:ext uri="{FF2B5EF4-FFF2-40B4-BE49-F238E27FC236}">
                <a16:creationId xmlns:a16="http://schemas.microsoft.com/office/drawing/2014/main" id="{C54D7175-F54A-4390-BB9D-C2809F2EB903}"/>
              </a:ext>
            </a:extLst>
          </p:cNvPr>
          <p:cNvSpPr>
            <a:spLocks noGrp="1"/>
          </p:cNvSpPr>
          <p:nvPr>
            <p:ph type="ctrTitle"/>
          </p:nvPr>
        </p:nvSpPr>
        <p:spPr>
          <a:xfrm>
            <a:off x="996164" y="1274846"/>
            <a:ext cx="7642947" cy="2524674"/>
          </a:xfrm>
          <a:solidFill>
            <a:schemeClr val="accent5"/>
          </a:solidFill>
        </p:spPr>
        <p:txBody>
          <a:bodyPr wrap="square" lIns="288000" tIns="216000" bIns="504000" anchor="t" anchorCtr="0">
            <a:noAutofit/>
          </a:bodyPr>
          <a:lstStyle/>
          <a:p>
            <a:r>
              <a:rPr lang="sv-SE" sz="6000" dirty="0"/>
              <a:t>Civilområdena och totalförsvaret</a:t>
            </a:r>
          </a:p>
        </p:txBody>
      </p:sp>
      <p:sp>
        <p:nvSpPr>
          <p:cNvPr id="5" name="Platshållare för text 4">
            <a:extLst>
              <a:ext uri="{FF2B5EF4-FFF2-40B4-BE49-F238E27FC236}">
                <a16:creationId xmlns:a16="http://schemas.microsoft.com/office/drawing/2014/main" id="{D780268B-45C5-49F8-832B-2A6B75185E0E}"/>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sv-SE" dirty="0"/>
          </a:p>
        </p:txBody>
      </p:sp>
      <p:sp>
        <p:nvSpPr>
          <p:cNvPr id="6" name="Platshållare för text 3">
            <a:extLst>
              <a:ext uri="{FF2B5EF4-FFF2-40B4-BE49-F238E27FC236}">
                <a16:creationId xmlns:a16="http://schemas.microsoft.com/office/drawing/2014/main" id="{36EC994C-7960-4E60-B5F4-94B7B6C0E418}"/>
              </a:ext>
            </a:extLst>
          </p:cNvPr>
          <p:cNvSpPr txBox="1">
            <a:spLocks/>
          </p:cNvSpPr>
          <p:nvPr/>
        </p:nvSpPr>
        <p:spPr>
          <a:xfrm>
            <a:off x="996164" y="985935"/>
            <a:ext cx="5689099" cy="3588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sv-SE" sz="1200" b="1" dirty="0">
                <a:solidFill>
                  <a:srgbClr val="FFFFFF"/>
                </a:solidFill>
              </a:rPr>
              <a:t>Lotta Finstorp, Civilområdeschef </a:t>
            </a:r>
            <a:r>
              <a:rPr kumimoji="0" lang="sv-SE" sz="1200" b="0" i="0" u="none" strike="noStrike" kern="1200" cap="none" spc="0" normalizeH="0" baseline="0" noProof="0" dirty="0">
                <a:ln>
                  <a:noFill/>
                </a:ln>
                <a:solidFill>
                  <a:srgbClr val="FFFFFF"/>
                </a:solidFill>
                <a:effectLst/>
                <a:uLnTx/>
                <a:uFillTx/>
                <a:latin typeface="Open Sans"/>
                <a:ea typeface="+mn-ea"/>
                <a:cs typeface="+mn-cs"/>
              </a:rPr>
              <a:t>/ 20 SEPTEMBER 2025</a:t>
            </a:r>
          </a:p>
        </p:txBody>
      </p:sp>
      <p:sp>
        <p:nvSpPr>
          <p:cNvPr id="7" name="Platshållare för text 3">
            <a:extLst>
              <a:ext uri="{FF2B5EF4-FFF2-40B4-BE49-F238E27FC236}">
                <a16:creationId xmlns:a16="http://schemas.microsoft.com/office/drawing/2014/main" id="{F4EC27C6-6E0B-48C3-B77A-EC564318E2F0}"/>
              </a:ext>
            </a:extLst>
          </p:cNvPr>
          <p:cNvSpPr txBox="1">
            <a:spLocks/>
          </p:cNvSpPr>
          <p:nvPr/>
        </p:nvSpPr>
        <p:spPr>
          <a:xfrm>
            <a:off x="1090246" y="6295293"/>
            <a:ext cx="2889534"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Norra civilområdet</a:t>
            </a:r>
          </a:p>
        </p:txBody>
      </p:sp>
      <p:sp>
        <p:nvSpPr>
          <p:cNvPr id="11" name="Platshållare för text 2">
            <a:extLst>
              <a:ext uri="{FF2B5EF4-FFF2-40B4-BE49-F238E27FC236}">
                <a16:creationId xmlns:a16="http://schemas.microsoft.com/office/drawing/2014/main" id="{0FEDE1D7-2C90-439C-9762-0FCF95A17791}"/>
              </a:ext>
            </a:extLst>
          </p:cNvPr>
          <p:cNvSpPr txBox="1">
            <a:spLocks/>
          </p:cNvSpPr>
          <p:nvPr/>
        </p:nvSpPr>
        <p:spPr>
          <a:xfrm>
            <a:off x="1278376" y="3078687"/>
            <a:ext cx="6453003" cy="638306"/>
          </a:xfrm>
          <a:prstGeom prst="rect">
            <a:avLst/>
          </a:prstGeom>
        </p:spPr>
        <p:txBody>
          <a:bodyPr/>
          <a:lstStyle>
            <a:lvl1pPr marL="228600" indent="-228600"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sv-SE" sz="2800" b="0" i="0" u="none" strike="noStrike" kern="1200" cap="none" spc="0" normalizeH="0" baseline="0" noProof="0" dirty="0">
                <a:ln>
                  <a:noFill/>
                </a:ln>
                <a:solidFill>
                  <a:srgbClr val="1A1A17">
                    <a:lumMod val="90000"/>
                    <a:lumOff val="10000"/>
                  </a:srgbClr>
                </a:solidFill>
                <a:effectLst/>
                <a:uLnTx/>
                <a:uFillTx/>
                <a:latin typeface="Open Sans"/>
                <a:ea typeface="+mn-ea"/>
                <a:cs typeface="+mn-cs"/>
              </a:rPr>
              <a:t>Samordning, ansvar och utveckling</a:t>
            </a:r>
          </a:p>
        </p:txBody>
      </p:sp>
      <p:pic>
        <p:nvPicPr>
          <p:cNvPr id="4" name="Bildobjekt 3">
            <a:extLst>
              <a:ext uri="{FF2B5EF4-FFF2-40B4-BE49-F238E27FC236}">
                <a16:creationId xmlns:a16="http://schemas.microsoft.com/office/drawing/2014/main" id="{B327D44C-B11F-4F8A-0D5C-690EE5835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8140" y="543173"/>
            <a:ext cx="1424698" cy="3345154"/>
          </a:xfrm>
          <a:prstGeom prst="rect">
            <a:avLst/>
          </a:prstGeom>
        </p:spPr>
      </p:pic>
    </p:spTree>
    <p:extLst>
      <p:ext uri="{BB962C8B-B14F-4D97-AF65-F5344CB8AC3E}">
        <p14:creationId xmlns:p14="http://schemas.microsoft.com/office/powerpoint/2010/main" val="379185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EED1-C058-83E8-8E46-1301451D7FE6}"/>
            </a:ext>
          </a:extLst>
        </p:cNvPr>
        <p:cNvGrpSpPr/>
        <p:nvPr/>
      </p:nvGrpSpPr>
      <p:grpSpPr>
        <a:xfrm>
          <a:off x="0" y="0"/>
          <a:ext cx="0" cy="0"/>
          <a:chOff x="0" y="0"/>
          <a:chExt cx="0" cy="0"/>
        </a:xfrm>
      </p:grpSpPr>
      <p:pic>
        <p:nvPicPr>
          <p:cNvPr id="13" name="Platshållare för bild 12" descr="En bild som visar utomhus, himmel, hus, byggnad&#10;&#10;Automatiskt genererad beskrivning">
            <a:extLst>
              <a:ext uri="{FF2B5EF4-FFF2-40B4-BE49-F238E27FC236}">
                <a16:creationId xmlns:a16="http://schemas.microsoft.com/office/drawing/2014/main" id="{28E00A48-0CAF-22F0-5B09-C56B7AA0AB6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text 4">
            <a:extLst>
              <a:ext uri="{FF2B5EF4-FFF2-40B4-BE49-F238E27FC236}">
                <a16:creationId xmlns:a16="http://schemas.microsoft.com/office/drawing/2014/main" id="{4494F198-A726-10C1-E55A-EFC2631F77B2}"/>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sv-SE" dirty="0"/>
          </a:p>
        </p:txBody>
      </p:sp>
      <p:sp>
        <p:nvSpPr>
          <p:cNvPr id="7" name="Platshållare för text 3">
            <a:extLst>
              <a:ext uri="{FF2B5EF4-FFF2-40B4-BE49-F238E27FC236}">
                <a16:creationId xmlns:a16="http://schemas.microsoft.com/office/drawing/2014/main" id="{8E7A3C1F-85E9-EA7E-AE0B-FB2F2E3AB6ED}"/>
              </a:ext>
            </a:extLst>
          </p:cNvPr>
          <p:cNvSpPr txBox="1">
            <a:spLocks/>
          </p:cNvSpPr>
          <p:nvPr/>
        </p:nvSpPr>
        <p:spPr>
          <a:xfrm>
            <a:off x="1090246" y="6295293"/>
            <a:ext cx="2889534"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Norra civilområdet</a:t>
            </a:r>
          </a:p>
        </p:txBody>
      </p:sp>
      <p:sp>
        <p:nvSpPr>
          <p:cNvPr id="11" name="Platshållare för text 2">
            <a:extLst>
              <a:ext uri="{FF2B5EF4-FFF2-40B4-BE49-F238E27FC236}">
                <a16:creationId xmlns:a16="http://schemas.microsoft.com/office/drawing/2014/main" id="{5D5CCFF9-2983-E803-2D31-94B14F6D4D6E}"/>
              </a:ext>
            </a:extLst>
          </p:cNvPr>
          <p:cNvSpPr txBox="1">
            <a:spLocks/>
          </p:cNvSpPr>
          <p:nvPr/>
        </p:nvSpPr>
        <p:spPr>
          <a:xfrm>
            <a:off x="1413128" y="1174212"/>
            <a:ext cx="8300257" cy="3345153"/>
          </a:xfrm>
          <a:prstGeom prst="rect">
            <a:avLst/>
          </a:prstGeom>
        </p:spPr>
        <p:txBody>
          <a:bodyPr/>
          <a:lstStyle>
            <a:lvl1pPr marL="228600" indent="-228600"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1pPr>
            <a:lvl2pPr marL="461963" indent="-2047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77863" indent="-1873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7630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55688" indent="-161925"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sv-SE" sz="4400" b="0" i="0" u="none" strike="noStrike" kern="1200" cap="none" spc="0" normalizeH="0" baseline="0" noProof="0" dirty="0">
                <a:ln>
                  <a:noFill/>
                </a:ln>
                <a:solidFill>
                  <a:schemeClr val="bg1"/>
                </a:solidFill>
                <a:effectLst/>
                <a:uLnTx/>
                <a:uFillTx/>
                <a:latin typeface="Open Sans"/>
                <a:ea typeface="+mn-ea"/>
                <a:cs typeface="+mn-cs"/>
              </a:rPr>
              <a:t>Agenda</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lang="sv-SE" sz="1000" dirty="0">
              <a:solidFill>
                <a:schemeClr val="bg1"/>
              </a:solidFill>
              <a:latin typeface="Open Sans"/>
            </a:endParaRPr>
          </a:p>
          <a:p>
            <a:pPr lvl="0"/>
            <a:r>
              <a:rPr lang="sv-SE" sz="2800" dirty="0">
                <a:solidFill>
                  <a:schemeClr val="bg1"/>
                </a:solidFill>
              </a:rPr>
              <a:t>Vad är ett civilområde?</a:t>
            </a:r>
          </a:p>
          <a:p>
            <a:pPr lvl="0"/>
            <a:r>
              <a:rPr lang="sv-SE" sz="2800" dirty="0">
                <a:solidFill>
                  <a:schemeClr val="bg1"/>
                </a:solidFill>
              </a:rPr>
              <a:t>Vilken roll har en civilområdeschef?</a:t>
            </a:r>
          </a:p>
          <a:p>
            <a:pPr lvl="0"/>
            <a:r>
              <a:rPr lang="sv-SE" sz="2800" dirty="0">
                <a:solidFill>
                  <a:schemeClr val="bg1"/>
                </a:solidFill>
              </a:rPr>
              <a:t>Hur ser utvecklingen ut i Norra civilområdet?</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sv-SE" sz="3200" b="0" i="0" u="none" strike="noStrike" kern="1200" cap="none" spc="0" normalizeH="0" baseline="0" noProof="0" dirty="0">
              <a:ln>
                <a:noFill/>
              </a:ln>
              <a:solidFill>
                <a:schemeClr val="bg1"/>
              </a:solidFill>
              <a:effectLst/>
              <a:uLnTx/>
              <a:uFillTx/>
              <a:latin typeface="Open Sans"/>
              <a:ea typeface="+mn-ea"/>
              <a:cs typeface="+mn-cs"/>
            </a:endParaRPr>
          </a:p>
        </p:txBody>
      </p:sp>
      <p:pic>
        <p:nvPicPr>
          <p:cNvPr id="4" name="Bildobjekt 3">
            <a:extLst>
              <a:ext uri="{FF2B5EF4-FFF2-40B4-BE49-F238E27FC236}">
                <a16:creationId xmlns:a16="http://schemas.microsoft.com/office/drawing/2014/main" id="{7E55935F-F40F-1EB7-42E8-CED25279B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8140" y="543173"/>
            <a:ext cx="1424698" cy="3345154"/>
          </a:xfrm>
          <a:prstGeom prst="rect">
            <a:avLst/>
          </a:prstGeom>
        </p:spPr>
      </p:pic>
    </p:spTree>
    <p:extLst>
      <p:ext uri="{BB962C8B-B14F-4D97-AF65-F5344CB8AC3E}">
        <p14:creationId xmlns:p14="http://schemas.microsoft.com/office/powerpoint/2010/main" val="352801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05E34C0C-EA06-4178-A795-29838AD8C9AA}"/>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1862443A-C160-4A6A-AA1A-3DFFEC7B9E7C}"/>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70F626FE-B619-4536-8377-3AA3F70680AE}"/>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5ED87C05-2C3B-439E-A2A5-88E33F88932C}"/>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1AFFF47A-C921-465E-B809-8F798D0725D0}"/>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9ECEBA63-EDBA-427F-AE26-7E74D02CDBCC}"/>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36A1A6D5-3E9B-43FA-A6F5-B209528BC093}"/>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0D194EE1-FFB3-4F56-B2E1-0AC15AA18AD5}"/>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25186F43-2D52-40A4-BEDD-812F2EDB5F36}"/>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9B185BF3-5662-46CE-8F52-81298BF33B3A}"/>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6BDE7D43-2BA3-4693-9052-B32962308EAD}"/>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1B4F44BC-10AC-44C7-93E2-79B6279E384A}"/>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B955F574-6282-46EC-B7C4-35D6FFC5E7FC}"/>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EA1878B5-8DC7-48BD-B62F-E5B32BBFA2FE}"/>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9996655B-9083-4E05-83B5-C19902C86042}"/>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EF89B565-E0D7-47F0-A701-F0F8C0F882A8}"/>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8E2C2E2A-6732-49F8-91A2-795E90BE1077}"/>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905C23A6-335A-49D2-9726-5E3023706464}"/>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DF8812F9-8278-415A-A1B0-E427B066A9AB}"/>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DD731B71-C644-4BA8-8DE9-65FFE241DBC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FF196545-8712-4204-80C9-6F31C2B32A9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952B39DA-F10E-486A-AA38-E3981F105D0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1F232011-C30E-4F0B-9A94-D0489C1680A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33ED1471-39FA-4A60-838A-5CB9E49ECA90}"/>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6" name="Rubrik 1">
            <a:extLst>
              <a:ext uri="{FF2B5EF4-FFF2-40B4-BE49-F238E27FC236}">
                <a16:creationId xmlns:a16="http://schemas.microsoft.com/office/drawing/2014/main" id="{F3F315E5-A47E-B904-5BF3-186D81E31B94}"/>
              </a:ext>
            </a:extLst>
          </p:cNvPr>
          <p:cNvSpPr>
            <a:spLocks noGrp="1"/>
          </p:cNvSpPr>
          <p:nvPr>
            <p:ph type="title"/>
          </p:nvPr>
        </p:nvSpPr>
        <p:spPr>
          <a:xfrm>
            <a:off x="828764" y="0"/>
            <a:ext cx="8200936" cy="1388706"/>
          </a:xfrm>
        </p:spPr>
        <p:txBody>
          <a:bodyPr/>
          <a:lstStyle/>
          <a:p>
            <a:r>
              <a:rPr lang="sv-SE" dirty="0">
                <a:solidFill>
                  <a:schemeClr val="tx1">
                    <a:lumMod val="90000"/>
                    <a:lumOff val="10000"/>
                  </a:schemeClr>
                </a:solidFill>
              </a:rPr>
              <a:t>Vad är ett civilområde?</a:t>
            </a:r>
          </a:p>
        </p:txBody>
      </p:sp>
      <p:sp>
        <p:nvSpPr>
          <p:cNvPr id="7" name="textruta 6">
            <a:extLst>
              <a:ext uri="{FF2B5EF4-FFF2-40B4-BE49-F238E27FC236}">
                <a16:creationId xmlns:a16="http://schemas.microsoft.com/office/drawing/2014/main" id="{2A2CA8CF-48A7-7EF1-47A3-8BBBEA4B9C49}"/>
              </a:ext>
            </a:extLst>
          </p:cNvPr>
          <p:cNvSpPr txBox="1"/>
          <p:nvPr/>
        </p:nvSpPr>
        <p:spPr>
          <a:xfrm>
            <a:off x="828764" y="1552506"/>
            <a:ext cx="5086061" cy="432426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sv-SE" sz="2000" dirty="0">
                <a:effectLst/>
                <a:latin typeface="Open Sans" panose="020B0606030504020204" pitchFamily="34" charset="0"/>
                <a:ea typeface="Open Sans" panose="020B0606030504020204" pitchFamily="34" charset="0"/>
                <a:cs typeface="Open Sans" panose="020B0606030504020204" pitchFamily="34" charset="0"/>
              </a:rPr>
              <a:t>Varje civilområde har en civilområdesansvarig länsstyrelse.</a:t>
            </a:r>
            <a:br>
              <a:rPr lang="sv-SE" sz="2000" dirty="0">
                <a:latin typeface="Open Sans" panose="020B0606030504020204" pitchFamily="34" charset="0"/>
                <a:ea typeface="Open Sans" panose="020B0606030504020204" pitchFamily="34" charset="0"/>
                <a:cs typeface="Open Sans" panose="020B0606030504020204" pitchFamily="34" charset="0"/>
              </a:rPr>
            </a:br>
            <a:endParaRPr lang="sv-SE"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Font typeface="Arial" panose="020B0604020202020204" pitchFamily="34" charset="0"/>
              <a:buChar char="•"/>
            </a:pPr>
            <a:r>
              <a:rPr lang="sv-SE" sz="2000" dirty="0">
                <a:latin typeface="Open Sans" panose="020B0606030504020204" pitchFamily="34" charset="0"/>
                <a:ea typeface="Open Sans" panose="020B0606030504020204" pitchFamily="34" charset="0"/>
                <a:cs typeface="Open Sans" panose="020B0606030504020204" pitchFamily="34" charset="0"/>
              </a:rPr>
              <a:t>Landshövdingen vid den civilområdesansvariga länsstyrelsen är civilområdeschef.</a:t>
            </a:r>
            <a:br>
              <a:rPr lang="sv-SE" sz="2000" dirty="0">
                <a:latin typeface="Open Sans" panose="020B0606030504020204" pitchFamily="34" charset="0"/>
                <a:ea typeface="Open Sans" panose="020B0606030504020204" pitchFamily="34" charset="0"/>
                <a:cs typeface="Open Sans" panose="020B0606030504020204" pitchFamily="34" charset="0"/>
              </a:rPr>
            </a:br>
            <a:endParaRPr lang="sv-SE"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Font typeface="Arial" panose="020B0604020202020204" pitchFamily="34" charset="0"/>
              <a:buChar char="•"/>
            </a:pPr>
            <a:r>
              <a:rPr lang="sv-SE" sz="2000" dirty="0">
                <a:effectLst/>
                <a:latin typeface="Open Sans" panose="020B0606030504020204" pitchFamily="34" charset="0"/>
                <a:ea typeface="Open Sans" panose="020B0606030504020204" pitchFamily="34" charset="0"/>
                <a:cs typeface="Open Sans" panose="020B0606030504020204" pitchFamily="34" charset="0"/>
              </a:rPr>
              <a:t>Civilomr</a:t>
            </a:r>
            <a:r>
              <a:rPr lang="sv-SE" sz="2000" dirty="0">
                <a:latin typeface="Open Sans" panose="020B0606030504020204" pitchFamily="34" charset="0"/>
                <a:ea typeface="Open Sans" panose="020B0606030504020204" pitchFamily="34" charset="0"/>
                <a:cs typeface="Open Sans" panose="020B0606030504020204" pitchFamily="34" charset="0"/>
              </a:rPr>
              <a:t>ådeschefen leder arbetet med hjälp av ett civilområdeskansli.</a:t>
            </a:r>
            <a:br>
              <a:rPr lang="sv-SE" sz="2000" dirty="0">
                <a:latin typeface="Open Sans" panose="020B0606030504020204" pitchFamily="34" charset="0"/>
                <a:ea typeface="Open Sans" panose="020B0606030504020204" pitchFamily="34" charset="0"/>
                <a:cs typeface="Open Sans" panose="020B0606030504020204" pitchFamily="34" charset="0"/>
              </a:rPr>
            </a:br>
            <a:endParaRPr lang="sv-SE"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Font typeface="Arial" panose="020B0604020202020204" pitchFamily="34" charset="0"/>
              <a:buChar char="•"/>
            </a:pPr>
            <a:r>
              <a:rPr lang="sv-SE" sz="2000" dirty="0">
                <a:effectLst/>
                <a:latin typeface="Open Sans" panose="020B0606030504020204" pitchFamily="34" charset="0"/>
                <a:ea typeface="Open Sans" panose="020B0606030504020204" pitchFamily="34" charset="0"/>
                <a:cs typeface="Open Sans" panose="020B0606030504020204" pitchFamily="34" charset="0"/>
              </a:rPr>
              <a:t>Civilområdena är en viktig del i arbetet med att bygga upp Sveriges civila försvar</a:t>
            </a:r>
            <a:r>
              <a:rPr lang="sv-SE" dirty="0">
                <a:effectLst/>
                <a:latin typeface="Open Sans" panose="020B0606030504020204" pitchFamily="34" charset="0"/>
                <a:ea typeface="Open Sans" panose="020B0606030504020204" pitchFamily="34" charset="0"/>
                <a:cs typeface="Open Sans" panose="020B0606030504020204" pitchFamily="34" charset="0"/>
              </a:rPr>
              <a:t>.</a:t>
            </a:r>
            <a:endParaRPr lang="sv-SE" sz="18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latshållare för innehåll 9" descr="En bild som visar text, skärmbild, karta&#10;&#10;Automatiskt genererad beskrivning">
            <a:extLst>
              <a:ext uri="{FF2B5EF4-FFF2-40B4-BE49-F238E27FC236}">
                <a16:creationId xmlns:a16="http://schemas.microsoft.com/office/drawing/2014/main" id="{D7C7AC49-2A49-0B4E-7DD2-1BE20D8A5C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9749" y="499529"/>
            <a:ext cx="5308600" cy="5175960"/>
          </a:xfrm>
          <a:prstGeom prst="rect">
            <a:avLst/>
          </a:prstGeom>
        </p:spPr>
      </p:pic>
    </p:spTree>
    <p:extLst>
      <p:ext uri="{BB962C8B-B14F-4D97-AF65-F5344CB8AC3E}">
        <p14:creationId xmlns:p14="http://schemas.microsoft.com/office/powerpoint/2010/main" val="339889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823EB7-8A31-4794-AE6C-36890DA3CC87}"/>
              </a:ext>
            </a:extLst>
          </p:cNvPr>
          <p:cNvSpPr>
            <a:spLocks noGrp="1"/>
          </p:cNvSpPr>
          <p:nvPr>
            <p:ph type="title"/>
          </p:nvPr>
        </p:nvSpPr>
        <p:spPr>
          <a:xfrm>
            <a:off x="2094173" y="213337"/>
            <a:ext cx="7752528" cy="1553841"/>
          </a:xfrm>
        </p:spPr>
        <p:txBody>
          <a:bodyPr/>
          <a:lstStyle/>
          <a:p>
            <a:r>
              <a:rPr lang="sv-SE" dirty="0">
                <a:solidFill>
                  <a:schemeClr val="tx1">
                    <a:lumMod val="90000"/>
                    <a:lumOff val="10000"/>
                  </a:schemeClr>
                </a:solidFill>
              </a:rPr>
              <a:t>Beredskapsmyndigheter och beredskapssektorer</a:t>
            </a:r>
          </a:p>
        </p:txBody>
      </p:sp>
      <p:sp>
        <p:nvSpPr>
          <p:cNvPr id="7" name="Rektangel 6">
            <a:extLst>
              <a:ext uri="{FF2B5EF4-FFF2-40B4-BE49-F238E27FC236}">
                <a16:creationId xmlns:a16="http://schemas.microsoft.com/office/drawing/2014/main" id="{700B2A9D-0F86-4566-935C-7CF7874A9A39}"/>
              </a:ext>
              <a:ext uri="{C183D7F6-B498-43B3-948B-1728B52AA6E4}">
                <adec:decorative xmlns:adec="http://schemas.microsoft.com/office/drawing/2017/decorative" val="1"/>
              </a:ext>
            </a:extLst>
          </p:cNvPr>
          <p:cNvSpPr/>
          <p:nvPr/>
        </p:nvSpPr>
        <p:spPr>
          <a:xfrm>
            <a:off x="6230321" y="4345843"/>
            <a:ext cx="4575735" cy="1020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D00FFB6D-CD7D-4408-9581-CD24E2805D71}"/>
              </a:ext>
              <a:ext uri="{C183D7F6-B498-43B3-948B-1728B52AA6E4}">
                <adec:decorative xmlns:adec="http://schemas.microsoft.com/office/drawing/2017/decorative" val="1"/>
              </a:ext>
            </a:extLst>
          </p:cNvPr>
          <p:cNvSpPr/>
          <p:nvPr/>
        </p:nvSpPr>
        <p:spPr>
          <a:xfrm>
            <a:off x="6230321" y="2081739"/>
            <a:ext cx="3570500" cy="1020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4BEADFD2-EEEA-4FDF-83B3-97F6214BB380}"/>
              </a:ext>
              <a:ext uri="{C183D7F6-B498-43B3-948B-1728B52AA6E4}">
                <adec:decorative xmlns:adec="http://schemas.microsoft.com/office/drawing/2017/decorative" val="1"/>
              </a:ext>
            </a:extLst>
          </p:cNvPr>
          <p:cNvSpPr/>
          <p:nvPr/>
        </p:nvSpPr>
        <p:spPr>
          <a:xfrm>
            <a:off x="6230321" y="3213793"/>
            <a:ext cx="4107012" cy="10207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FAA4C62-9735-43CA-B714-69D808E16180}"/>
              </a:ext>
              <a:ext uri="{C183D7F6-B498-43B3-948B-1728B52AA6E4}">
                <adec:decorative xmlns:adec="http://schemas.microsoft.com/office/drawing/2017/decorative" val="1"/>
              </a:ext>
            </a:extLst>
          </p:cNvPr>
          <p:cNvSpPr/>
          <p:nvPr/>
        </p:nvSpPr>
        <p:spPr>
          <a:xfrm>
            <a:off x="6230320" y="2081739"/>
            <a:ext cx="3570500" cy="104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C8A4F03E-C2EF-4A6E-A6EA-63514DBFB4DE}"/>
              </a:ext>
              <a:ext uri="{C183D7F6-B498-43B3-948B-1728B52AA6E4}">
                <adec:decorative xmlns:adec="http://schemas.microsoft.com/office/drawing/2017/decorative" val="1"/>
              </a:ext>
            </a:extLst>
          </p:cNvPr>
          <p:cNvSpPr/>
          <p:nvPr/>
        </p:nvSpPr>
        <p:spPr>
          <a:xfrm>
            <a:off x="6230320" y="3213793"/>
            <a:ext cx="4107012" cy="104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13378DCE-0C8D-452D-9263-6ED4B65DAAA7}"/>
              </a:ext>
              <a:ext uri="{C183D7F6-B498-43B3-948B-1728B52AA6E4}">
                <adec:decorative xmlns:adec="http://schemas.microsoft.com/office/drawing/2017/decorative" val="1"/>
              </a:ext>
            </a:extLst>
          </p:cNvPr>
          <p:cNvSpPr/>
          <p:nvPr/>
        </p:nvSpPr>
        <p:spPr>
          <a:xfrm>
            <a:off x="6230320" y="4345843"/>
            <a:ext cx="4575735" cy="104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E877ADBC-1797-4201-9F37-D7D75AA37AE9}"/>
              </a:ext>
            </a:extLst>
          </p:cNvPr>
          <p:cNvSpPr txBox="1"/>
          <p:nvPr/>
        </p:nvSpPr>
        <p:spPr>
          <a:xfrm>
            <a:off x="6238646" y="5033113"/>
            <a:ext cx="3904130" cy="307777"/>
          </a:xfrm>
          <a:prstGeom prst="rect">
            <a:avLst/>
          </a:prstGeom>
          <a:noFill/>
        </p:spPr>
        <p:txBody>
          <a:bodyPr wrap="square">
            <a:spAutoFit/>
          </a:bodyPr>
          <a:lstStyle/>
          <a:p>
            <a:r>
              <a:rPr lang="sv-SE" sz="1400" b="1" dirty="0">
                <a:latin typeface="+mj-lt"/>
              </a:rPr>
              <a:t>ALLA STATLIGA MYNDIGHETER</a:t>
            </a:r>
            <a:endParaRPr lang="sv-SE" sz="1400" dirty="0"/>
          </a:p>
        </p:txBody>
      </p:sp>
      <p:sp>
        <p:nvSpPr>
          <p:cNvPr id="15" name="textruta 14">
            <a:extLst>
              <a:ext uri="{FF2B5EF4-FFF2-40B4-BE49-F238E27FC236}">
                <a16:creationId xmlns:a16="http://schemas.microsoft.com/office/drawing/2014/main" id="{789B7323-E676-40A0-838A-3E5C60D7445F}"/>
              </a:ext>
            </a:extLst>
          </p:cNvPr>
          <p:cNvSpPr txBox="1"/>
          <p:nvPr/>
        </p:nvSpPr>
        <p:spPr>
          <a:xfrm>
            <a:off x="6230320" y="3696802"/>
            <a:ext cx="2861992" cy="523220"/>
          </a:xfrm>
          <a:prstGeom prst="rect">
            <a:avLst/>
          </a:prstGeom>
          <a:noFill/>
        </p:spPr>
        <p:txBody>
          <a:bodyPr wrap="square">
            <a:spAutoFit/>
          </a:bodyPr>
          <a:lstStyle/>
          <a:p>
            <a:r>
              <a:rPr lang="sv-SE" sz="1400" b="1" dirty="0">
                <a:latin typeface="+mj-lt"/>
              </a:rPr>
              <a:t>67 BEREDSKAPSMYNDIGHETER VARAV 21 LÄNSSTYRELSER</a:t>
            </a:r>
            <a:endParaRPr lang="sv-SE" sz="1400" dirty="0"/>
          </a:p>
        </p:txBody>
      </p:sp>
      <p:sp>
        <p:nvSpPr>
          <p:cNvPr id="16" name="textruta 15">
            <a:extLst>
              <a:ext uri="{FF2B5EF4-FFF2-40B4-BE49-F238E27FC236}">
                <a16:creationId xmlns:a16="http://schemas.microsoft.com/office/drawing/2014/main" id="{259B8ECD-81DC-4325-B7B4-B23549DB2101}"/>
              </a:ext>
            </a:extLst>
          </p:cNvPr>
          <p:cNvSpPr txBox="1"/>
          <p:nvPr/>
        </p:nvSpPr>
        <p:spPr>
          <a:xfrm>
            <a:off x="6230320" y="2186200"/>
            <a:ext cx="2861992" cy="954107"/>
          </a:xfrm>
          <a:prstGeom prst="rect">
            <a:avLst/>
          </a:prstGeom>
          <a:noFill/>
        </p:spPr>
        <p:txBody>
          <a:bodyPr wrap="square">
            <a:spAutoFit/>
          </a:bodyPr>
          <a:lstStyle/>
          <a:p>
            <a:r>
              <a:rPr lang="sv-SE" sz="1400" b="1" dirty="0">
                <a:latin typeface="+mj-lt"/>
              </a:rPr>
              <a:t>12 SEKTORSANSVARIGA MYNDIGHETER</a:t>
            </a:r>
          </a:p>
          <a:p>
            <a:r>
              <a:rPr lang="sv-SE" sz="1400" b="1" dirty="0">
                <a:latin typeface="+mj-lt"/>
              </a:rPr>
              <a:t>6 CIVILOMRÅDESANSVARIGA LÄNSSTYRELSER</a:t>
            </a:r>
            <a:endParaRPr lang="sv-SE" sz="1400" dirty="0"/>
          </a:p>
        </p:txBody>
      </p:sp>
      <p:sp>
        <p:nvSpPr>
          <p:cNvPr id="17" name="Rektangel 16">
            <a:extLst>
              <a:ext uri="{FF2B5EF4-FFF2-40B4-BE49-F238E27FC236}">
                <a16:creationId xmlns:a16="http://schemas.microsoft.com/office/drawing/2014/main" id="{51469D70-6519-4FB0-8492-4A70223EAE77}"/>
              </a:ext>
              <a:ext uri="{C183D7F6-B498-43B3-948B-1728B52AA6E4}">
                <adec:decorative xmlns:adec="http://schemas.microsoft.com/office/drawing/2017/decorative" val="1"/>
              </a:ext>
            </a:extLst>
          </p:cNvPr>
          <p:cNvSpPr/>
          <p:nvPr/>
        </p:nvSpPr>
        <p:spPr>
          <a:xfrm flipH="1">
            <a:off x="1502483" y="4345843"/>
            <a:ext cx="3637284" cy="1020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2488DD68-6073-4CB5-BE45-D367899BDFAD}"/>
              </a:ext>
              <a:ext uri="{C183D7F6-B498-43B3-948B-1728B52AA6E4}">
                <adec:decorative xmlns:adec="http://schemas.microsoft.com/office/drawing/2017/decorative" val="1"/>
              </a:ext>
            </a:extLst>
          </p:cNvPr>
          <p:cNvSpPr/>
          <p:nvPr/>
        </p:nvSpPr>
        <p:spPr>
          <a:xfrm flipH="1">
            <a:off x="2403761" y="2081739"/>
            <a:ext cx="2736011" cy="1020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8032BF93-805E-40BC-A488-4354E05B7A1E}"/>
              </a:ext>
              <a:ext uri="{C183D7F6-B498-43B3-948B-1728B52AA6E4}">
                <adec:decorative xmlns:adec="http://schemas.microsoft.com/office/drawing/2017/decorative" val="1"/>
              </a:ext>
            </a:extLst>
          </p:cNvPr>
          <p:cNvSpPr/>
          <p:nvPr/>
        </p:nvSpPr>
        <p:spPr>
          <a:xfrm flipH="1">
            <a:off x="1955457" y="3213793"/>
            <a:ext cx="3184311" cy="10207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55199E8C-ABE0-49DF-9852-C387F6E1AB15}"/>
              </a:ext>
              <a:ext uri="{C183D7F6-B498-43B3-948B-1728B52AA6E4}">
                <adec:decorative xmlns:adec="http://schemas.microsoft.com/office/drawing/2017/decorative" val="1"/>
              </a:ext>
            </a:extLst>
          </p:cNvPr>
          <p:cNvSpPr/>
          <p:nvPr/>
        </p:nvSpPr>
        <p:spPr>
          <a:xfrm flipH="1">
            <a:off x="2403760" y="2081739"/>
            <a:ext cx="2736009" cy="1175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2548A843-6C52-4FC5-9759-153250DB48FD}"/>
              </a:ext>
              <a:ext uri="{C183D7F6-B498-43B3-948B-1728B52AA6E4}">
                <adec:decorative xmlns:adec="http://schemas.microsoft.com/office/drawing/2017/decorative" val="1"/>
              </a:ext>
            </a:extLst>
          </p:cNvPr>
          <p:cNvSpPr/>
          <p:nvPr/>
        </p:nvSpPr>
        <p:spPr>
          <a:xfrm flipH="1">
            <a:off x="1955460" y="3213793"/>
            <a:ext cx="3184308" cy="114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A8AAD598-F674-4490-8CC4-515FE685E732}"/>
              </a:ext>
              <a:ext uri="{C183D7F6-B498-43B3-948B-1728B52AA6E4}">
                <adec:decorative xmlns:adec="http://schemas.microsoft.com/office/drawing/2017/decorative" val="1"/>
              </a:ext>
            </a:extLst>
          </p:cNvPr>
          <p:cNvSpPr/>
          <p:nvPr/>
        </p:nvSpPr>
        <p:spPr>
          <a:xfrm flipH="1">
            <a:off x="1502482" y="4345843"/>
            <a:ext cx="3637283" cy="13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908BA2BA-13FC-4AAD-9D56-F11D7706724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796" y="2627480"/>
            <a:ext cx="380157" cy="389741"/>
          </a:xfrm>
          <a:prstGeom prst="rect">
            <a:avLst/>
          </a:prstGeom>
        </p:spPr>
      </p:pic>
      <p:pic>
        <p:nvPicPr>
          <p:cNvPr id="24" name="Bildobjekt 23">
            <a:extLst>
              <a:ext uri="{FF2B5EF4-FFF2-40B4-BE49-F238E27FC236}">
                <a16:creationId xmlns:a16="http://schemas.microsoft.com/office/drawing/2014/main" id="{A2E8F70A-53DD-47D0-A95F-43FAD247E4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6871" y="4561567"/>
            <a:ext cx="854614" cy="666720"/>
          </a:xfrm>
          <a:prstGeom prst="rect">
            <a:avLst/>
          </a:prstGeom>
        </p:spPr>
      </p:pic>
      <p:pic>
        <p:nvPicPr>
          <p:cNvPr id="26" name="Bildobjekt 25">
            <a:extLst>
              <a:ext uri="{FF2B5EF4-FFF2-40B4-BE49-F238E27FC236}">
                <a16:creationId xmlns:a16="http://schemas.microsoft.com/office/drawing/2014/main" id="{D06D78F5-4FC5-46F2-B08A-082FBAEA0D5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7417" y="2259686"/>
            <a:ext cx="492764" cy="765980"/>
          </a:xfrm>
          <a:prstGeom prst="rect">
            <a:avLst/>
          </a:prstGeom>
        </p:spPr>
      </p:pic>
      <p:pic>
        <p:nvPicPr>
          <p:cNvPr id="28" name="Bildobjekt 27">
            <a:extLst>
              <a:ext uri="{FF2B5EF4-FFF2-40B4-BE49-F238E27FC236}">
                <a16:creationId xmlns:a16="http://schemas.microsoft.com/office/drawing/2014/main" id="{CD255229-94F6-4825-A4A6-03F96342D3C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8796" y="3429517"/>
            <a:ext cx="636151" cy="654989"/>
          </a:xfrm>
          <a:prstGeom prst="rect">
            <a:avLst/>
          </a:prstGeom>
        </p:spPr>
      </p:pic>
      <p:sp>
        <p:nvSpPr>
          <p:cNvPr id="29" name="textruta 28">
            <a:extLst>
              <a:ext uri="{FF2B5EF4-FFF2-40B4-BE49-F238E27FC236}">
                <a16:creationId xmlns:a16="http://schemas.microsoft.com/office/drawing/2014/main" id="{4B23E2D6-C977-4697-A05F-86C180CD12FD}"/>
              </a:ext>
            </a:extLst>
          </p:cNvPr>
          <p:cNvSpPr txBox="1"/>
          <p:nvPr/>
        </p:nvSpPr>
        <p:spPr>
          <a:xfrm>
            <a:off x="1502483" y="4856236"/>
            <a:ext cx="3536931" cy="461665"/>
          </a:xfrm>
          <a:prstGeom prst="rect">
            <a:avLst/>
          </a:prstGeom>
          <a:noFill/>
        </p:spPr>
        <p:txBody>
          <a:bodyPr wrap="square">
            <a:spAutoFit/>
          </a:bodyPr>
          <a:lstStyle/>
          <a:p>
            <a:r>
              <a:rPr lang="sv-SE" sz="1200" dirty="0">
                <a:latin typeface="+mj-lt"/>
              </a:rPr>
              <a:t>Alla statliga myndigheter har ett grundläggande beredskapsansvar</a:t>
            </a:r>
            <a:endParaRPr lang="sv-SE" sz="1100" dirty="0"/>
          </a:p>
        </p:txBody>
      </p:sp>
      <p:sp>
        <p:nvSpPr>
          <p:cNvPr id="30" name="textruta 29">
            <a:extLst>
              <a:ext uri="{FF2B5EF4-FFF2-40B4-BE49-F238E27FC236}">
                <a16:creationId xmlns:a16="http://schemas.microsoft.com/office/drawing/2014/main" id="{4A3FC667-A71B-47A2-A561-5F1C944FC2B2}"/>
              </a:ext>
            </a:extLst>
          </p:cNvPr>
          <p:cNvSpPr txBox="1"/>
          <p:nvPr/>
        </p:nvSpPr>
        <p:spPr>
          <a:xfrm>
            <a:off x="1956578" y="3365690"/>
            <a:ext cx="2997225" cy="830997"/>
          </a:xfrm>
          <a:prstGeom prst="rect">
            <a:avLst/>
          </a:prstGeom>
          <a:noFill/>
        </p:spPr>
        <p:txBody>
          <a:bodyPr wrap="square">
            <a:spAutoFit/>
          </a:bodyPr>
          <a:lstStyle/>
          <a:p>
            <a:r>
              <a:rPr lang="sv-SE" sz="1200" dirty="0">
                <a:latin typeface="+mj-lt"/>
              </a:rPr>
              <a:t>Beredskapsmyndigheterna ansvarar dessutom för verksamheter som är viktiga att upprätthålla inför och vid kris och krig</a:t>
            </a:r>
            <a:endParaRPr lang="sv-SE" sz="1100" dirty="0"/>
          </a:p>
        </p:txBody>
      </p:sp>
      <p:sp>
        <p:nvSpPr>
          <p:cNvPr id="31" name="textruta 30">
            <a:extLst>
              <a:ext uri="{FF2B5EF4-FFF2-40B4-BE49-F238E27FC236}">
                <a16:creationId xmlns:a16="http://schemas.microsoft.com/office/drawing/2014/main" id="{1E8166D8-E890-4FFE-8DA9-E6B5FA33F992}"/>
              </a:ext>
            </a:extLst>
          </p:cNvPr>
          <p:cNvSpPr txBox="1"/>
          <p:nvPr/>
        </p:nvSpPr>
        <p:spPr>
          <a:xfrm>
            <a:off x="2398258" y="2211981"/>
            <a:ext cx="2764376" cy="830997"/>
          </a:xfrm>
          <a:prstGeom prst="rect">
            <a:avLst/>
          </a:prstGeom>
          <a:noFill/>
        </p:spPr>
        <p:txBody>
          <a:bodyPr wrap="square">
            <a:spAutoFit/>
          </a:bodyPr>
          <a:lstStyle/>
          <a:p>
            <a:r>
              <a:rPr lang="sv-SE" sz="1200" dirty="0">
                <a:latin typeface="+mj-lt"/>
              </a:rPr>
              <a:t>Sektorsansvariga och civilområdes-ansvariga myndigheter ska utöver detta samordna åtgärder inför och vid kris och krig</a:t>
            </a:r>
            <a:endParaRPr lang="sv-SE" sz="1100" dirty="0"/>
          </a:p>
        </p:txBody>
      </p:sp>
      <p:sp>
        <p:nvSpPr>
          <p:cNvPr id="32" name="Pil: uppåt 31">
            <a:extLst>
              <a:ext uri="{FF2B5EF4-FFF2-40B4-BE49-F238E27FC236}">
                <a16:creationId xmlns:a16="http://schemas.microsoft.com/office/drawing/2014/main" id="{9AF2B738-121F-4D12-8B41-49A5CE9D898E}"/>
              </a:ext>
            </a:extLst>
          </p:cNvPr>
          <p:cNvSpPr/>
          <p:nvPr/>
        </p:nvSpPr>
        <p:spPr>
          <a:xfrm>
            <a:off x="5376890" y="2081739"/>
            <a:ext cx="605561" cy="3284890"/>
          </a:xfrm>
          <a:prstGeom prs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05562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FD38B-00BF-4BFE-7AE3-7D0315AC9F3F}"/>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C1A561B6-7583-E802-52FF-E8A398182187}"/>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0382902F-1D8C-2287-3696-53F63F691387}"/>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D6432B99-5AC3-F7B5-C7CD-264E21642A76}"/>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7ED2B774-51C4-D299-3702-18E446EAFACA}"/>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3F4CFB82-28B5-CBB2-5088-3945F236BEAB}"/>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8505383A-35BC-35CB-959E-41958FD13FC2}"/>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6D242A06-054B-9273-AFE5-93D49B846DC0}"/>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97F291E3-B206-5D79-F7C3-3978737A79D7}"/>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83AD7BFC-20B0-886D-A47E-C3A5307E2E59}"/>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3EAF8F97-5A30-BBCF-CCE5-A35EB0135384}"/>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5558B3F5-CCEF-8F6E-D8E7-2FA27B39E096}"/>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DF15C481-B162-8A5D-37AF-BF940510F18C}"/>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D22751C7-B89E-9AEF-C0A9-86AEA250B10E}"/>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19E2E655-6387-F08D-91EB-09A4BDCD3470}"/>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CC7D397F-4300-9E46-C409-D8BD8D2045D3}"/>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59E726C0-7885-52F7-8F17-9BEA49163035}"/>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55AC2EC5-BBC9-6681-8209-88EBAA92948B}"/>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06163477-4DBF-6EA6-60F1-7DC3796A8CFC}"/>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A4F9BD40-2925-1512-0102-3585FD395E3C}"/>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CA009824-629B-B94B-C692-C91E06ABD70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39DA460D-1EAE-4123-2472-FBD55DE1BC6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969FD2F1-7501-20A1-31DB-83B9502CA2A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A02E18CD-97CF-79BE-BD49-FEFA14B674B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3F912B36-DE7A-8E8C-7636-9255B7D73A4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Rubrik 1">
            <a:extLst>
              <a:ext uri="{FF2B5EF4-FFF2-40B4-BE49-F238E27FC236}">
                <a16:creationId xmlns:a16="http://schemas.microsoft.com/office/drawing/2014/main" id="{6515FE1D-40E0-5E8D-E4EC-3A9ECF071865}"/>
              </a:ext>
            </a:extLst>
          </p:cNvPr>
          <p:cNvSpPr>
            <a:spLocks noGrp="1"/>
          </p:cNvSpPr>
          <p:nvPr>
            <p:ph type="title"/>
          </p:nvPr>
        </p:nvSpPr>
        <p:spPr>
          <a:xfrm>
            <a:off x="1921614" y="597541"/>
            <a:ext cx="8348772" cy="746814"/>
          </a:xfrm>
        </p:spPr>
        <p:txBody>
          <a:bodyPr/>
          <a:lstStyle/>
          <a:p>
            <a:pPr algn="ctr"/>
            <a:r>
              <a:rPr lang="sv-SE" sz="5400" dirty="0">
                <a:solidFill>
                  <a:schemeClr val="tx1">
                    <a:lumMod val="90000"/>
                    <a:lumOff val="10000"/>
                  </a:schemeClr>
                </a:solidFill>
              </a:rPr>
              <a:t>12 beredskapssektorer</a:t>
            </a:r>
          </a:p>
        </p:txBody>
      </p:sp>
      <p:pic>
        <p:nvPicPr>
          <p:cNvPr id="3" name="Bildobjekt 2">
            <a:extLst>
              <a:ext uri="{FF2B5EF4-FFF2-40B4-BE49-F238E27FC236}">
                <a16:creationId xmlns:a16="http://schemas.microsoft.com/office/drawing/2014/main" id="{87FA7FEB-DDF1-2010-DA46-1500F4BA348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40329" y="1418491"/>
            <a:ext cx="12872659" cy="4077957"/>
          </a:xfrm>
          <a:prstGeom prst="rect">
            <a:avLst/>
          </a:prstGeom>
        </p:spPr>
      </p:pic>
      <p:sp>
        <p:nvSpPr>
          <p:cNvPr id="4" name="textruta 3">
            <a:extLst>
              <a:ext uri="{FF2B5EF4-FFF2-40B4-BE49-F238E27FC236}">
                <a16:creationId xmlns:a16="http://schemas.microsoft.com/office/drawing/2014/main" id="{2BE00DA9-8572-EE4F-01D8-C69B29DB38BF}"/>
              </a:ext>
            </a:extLst>
          </p:cNvPr>
          <p:cNvSpPr txBox="1"/>
          <p:nvPr/>
        </p:nvSpPr>
        <p:spPr>
          <a:xfrm>
            <a:off x="0" y="5636724"/>
            <a:ext cx="4328160" cy="738664"/>
          </a:xfrm>
          <a:prstGeom prst="rect">
            <a:avLst/>
          </a:prstGeom>
          <a:noFill/>
        </p:spPr>
        <p:txBody>
          <a:bodyPr wrap="square" rtlCol="0">
            <a:spAutoFit/>
          </a:bodyPr>
          <a:lstStyle/>
          <a:p>
            <a:r>
              <a:rPr lang="sv-SE" sz="1200" dirty="0">
                <a:solidFill>
                  <a:srgbClr val="000000"/>
                </a:solidFill>
                <a:latin typeface="Century Gothic" panose="020B0502020202020204" pitchFamily="34" charset="0"/>
                <a:cs typeface="Arial" panose="020B0604020202020204" pitchFamily="34" charset="0"/>
              </a:rPr>
              <a:t>* Riksbanken ingår inte formellt i sektorn men deltar i arbetet då de är en myndighet under Riksdagen.</a:t>
            </a:r>
          </a:p>
          <a:p>
            <a:endParaRPr lang="sv-SE" dirty="0"/>
          </a:p>
        </p:txBody>
      </p:sp>
    </p:spTree>
    <p:extLst>
      <p:ext uri="{BB962C8B-B14F-4D97-AF65-F5344CB8AC3E}">
        <p14:creationId xmlns:p14="http://schemas.microsoft.com/office/powerpoint/2010/main" val="1774021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5B9B-771C-C924-2F66-C266BA4F9A71}"/>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116A8F40-F35E-A899-FA7B-7C2006F00047}"/>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B92E421D-D5DF-EA26-D1F5-A1885DA27535}"/>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8B9D5641-1317-6DB7-1FDD-7FC474DF38F2}"/>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BB274E78-D681-89E3-EE55-B9CFE2D40CE2}"/>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D6969785-29BA-A910-6271-3FD2693F6FFD}"/>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83F9AA75-91FF-F0B2-DF15-BBE18E6CDC61}"/>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D81622EF-2F6A-03D1-E90C-BFDEBE10C06B}"/>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98D0771F-E132-10B3-C0C5-87D91D53829C}"/>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4AB26929-0DF4-C2B8-C8B6-F777AE250C81}"/>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BA719FF1-DE8C-3745-8452-FD1A0B2FD733}"/>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E73F9D31-8ADB-3A05-0489-3B8839712E3A}"/>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3AE5C2CB-B552-3D3B-561E-359954E8A19E}"/>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A8BD4CAB-3D1B-B116-1E67-248FADE48580}"/>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69F8112F-9D59-8AC0-FEDE-E3340F287F01}"/>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F05D32DC-29D2-B8B2-7F4E-C7EDABFB3D34}"/>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7621C7DD-26BA-9463-1528-22D061D9FC90}"/>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2418BA89-C3BE-BAF6-34EA-1D0A14CAA936}"/>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3F7A92F6-F67E-721D-9D56-57EA1AEAB2F7}"/>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894AEE28-03C7-71B1-5716-61D6FA6785F1}"/>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04CB1594-DB9B-21E7-69F1-77C273AA284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13419EC6-6713-E502-2C97-15043BAB2C1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C184C421-F453-AE51-6D90-A2C5A6D96D4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731FE152-D154-1287-08D3-9E4EFDE3F54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19EF56D6-F0CC-CDF3-7937-9E7F0D78D8AB}"/>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Rubrik 1">
            <a:extLst>
              <a:ext uri="{FF2B5EF4-FFF2-40B4-BE49-F238E27FC236}">
                <a16:creationId xmlns:a16="http://schemas.microsoft.com/office/drawing/2014/main" id="{07EEF86B-EBE7-A84D-CEF1-04A26D1E3CE6}"/>
              </a:ext>
            </a:extLst>
          </p:cNvPr>
          <p:cNvSpPr>
            <a:spLocks noGrp="1"/>
          </p:cNvSpPr>
          <p:nvPr>
            <p:ph type="title"/>
          </p:nvPr>
        </p:nvSpPr>
        <p:spPr>
          <a:xfrm>
            <a:off x="828765" y="879475"/>
            <a:ext cx="6810285" cy="1187450"/>
          </a:xfrm>
        </p:spPr>
        <p:txBody>
          <a:bodyPr/>
          <a:lstStyle/>
          <a:p>
            <a:r>
              <a:rPr lang="sv-SE" sz="3200" dirty="0">
                <a:solidFill>
                  <a:schemeClr val="tx1">
                    <a:lumMod val="90000"/>
                    <a:lumOff val="10000"/>
                  </a:schemeClr>
                </a:solidFill>
                <a:ea typeface="Times New Roman" panose="02020603050405020304" pitchFamily="18" charset="0"/>
                <a:cs typeface="Times New Roman" panose="02020603050405020304" pitchFamily="18" charset="0"/>
              </a:rPr>
              <a:t>De civilområdesansvariga länsstyrelsernas</a:t>
            </a:r>
            <a:r>
              <a:rPr kumimoji="0" lang="sv-SE" sz="3200" b="1"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 uppgifter </a:t>
            </a:r>
            <a:br>
              <a:rPr kumimoji="0" lang="sv-SE" sz="3200" b="1"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br>
            <a:r>
              <a:rPr kumimoji="0" lang="sv-SE" sz="3200" i="0" u="sng"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inför</a:t>
            </a:r>
            <a:r>
              <a:rPr lang="sv-SE" sz="3200" kern="1200" dirty="0">
                <a:solidFill>
                  <a:schemeClr val="tx1">
                    <a:lumMod val="90000"/>
                    <a:lumOff val="10000"/>
                  </a:schemeClr>
                </a:solidFill>
                <a:ea typeface="Times New Roman" panose="02020603050405020304" pitchFamily="18" charset="0"/>
                <a:cs typeface="Times New Roman" panose="02020603050405020304" pitchFamily="18" charset="0"/>
              </a:rPr>
              <a:t> </a:t>
            </a:r>
            <a:r>
              <a:rPr kumimoji="0" lang="sv-SE" sz="3200"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höjd beredskap</a:t>
            </a:r>
            <a:endParaRPr lang="sv-SE" sz="3200" dirty="0">
              <a:solidFill>
                <a:schemeClr val="tx1">
                  <a:lumMod val="90000"/>
                  <a:lumOff val="10000"/>
                </a:schemeClr>
              </a:solidFill>
            </a:endParaRPr>
          </a:p>
        </p:txBody>
      </p:sp>
      <p:sp>
        <p:nvSpPr>
          <p:cNvPr id="3" name="textruta 2">
            <a:extLst>
              <a:ext uri="{FF2B5EF4-FFF2-40B4-BE49-F238E27FC236}">
                <a16:creationId xmlns:a16="http://schemas.microsoft.com/office/drawing/2014/main" id="{B644E380-D2F2-AA18-A6EE-A20B967B61A1}"/>
              </a:ext>
            </a:extLst>
          </p:cNvPr>
          <p:cNvSpPr txBox="1"/>
          <p:nvPr/>
        </p:nvSpPr>
        <p:spPr>
          <a:xfrm>
            <a:off x="8018231" y="5130017"/>
            <a:ext cx="2897420" cy="830997"/>
          </a:xfrm>
          <a:prstGeom prst="rect">
            <a:avLst/>
          </a:prstGeom>
          <a:noFill/>
        </p:spPr>
        <p:txBody>
          <a:bodyPr wrap="square">
            <a:spAutoFit/>
          </a:bodyPr>
          <a:lstStyle/>
          <a:p>
            <a:r>
              <a:rPr lang="sv-SE" sz="1200" b="1" dirty="0">
                <a:latin typeface="Open Sans" panose="020B0606030504020204" pitchFamily="34" charset="0"/>
                <a:ea typeface="Open Sans" panose="020B0606030504020204" pitchFamily="34" charset="0"/>
                <a:cs typeface="Open Sans" panose="020B0606030504020204" pitchFamily="34" charset="0"/>
              </a:rPr>
              <a:t>Lagstöd: </a:t>
            </a:r>
            <a:r>
              <a:rPr lang="sv-SE" sz="1200" dirty="0">
                <a:latin typeface="Open Sans" panose="020B0606030504020204" pitchFamily="34" charset="0"/>
                <a:ea typeface="Open Sans" panose="020B0606030504020204" pitchFamily="34" charset="0"/>
                <a:cs typeface="Open Sans" panose="020B0606030504020204" pitchFamily="34" charset="0"/>
              </a:rPr>
              <a:t>Förordning (2022:525) om civilområdesansvariga länsstyrelser, Förordning (2015:1053) om totalförsvar och höjd beredskap</a:t>
            </a:r>
          </a:p>
        </p:txBody>
      </p:sp>
      <p:sp>
        <p:nvSpPr>
          <p:cNvPr id="4" name="textruta 3">
            <a:extLst>
              <a:ext uri="{FF2B5EF4-FFF2-40B4-BE49-F238E27FC236}">
                <a16:creationId xmlns:a16="http://schemas.microsoft.com/office/drawing/2014/main" id="{7C300257-06C5-2A5F-DE2B-F9C6680400EA}"/>
              </a:ext>
            </a:extLst>
          </p:cNvPr>
          <p:cNvSpPr txBox="1"/>
          <p:nvPr/>
        </p:nvSpPr>
        <p:spPr>
          <a:xfrm>
            <a:off x="838200" y="2190751"/>
            <a:ext cx="6951663" cy="335476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sv-SE" dirty="0">
                <a:latin typeface="Open Sans" panose="020B0606030504020204" pitchFamily="34" charset="0"/>
                <a:ea typeface="Open Sans" panose="020B0606030504020204" pitchFamily="34" charset="0"/>
                <a:cs typeface="Open Sans" panose="020B0606030504020204" pitchFamily="34" charset="0"/>
              </a:rPr>
              <a:t>Geografiskt områdesansvar för civilt försvar.</a:t>
            </a:r>
            <a:endParaRPr lang="sv-SE"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1200"/>
              </a:spcBef>
              <a:buFont typeface="Arial" panose="020B0604020202020204" pitchFamily="34" charset="0"/>
              <a:buChar char="•"/>
            </a:pPr>
            <a:r>
              <a:rPr lang="sv-SE" b="1" dirty="0">
                <a:latin typeface="Open Sans" panose="020B0606030504020204" pitchFamily="34" charset="0"/>
                <a:ea typeface="Open Sans" panose="020B0606030504020204" pitchFamily="34" charset="0"/>
                <a:cs typeface="Open Sans" panose="020B0606030504020204" pitchFamily="34" charset="0"/>
              </a:rPr>
              <a:t>Verka</a:t>
            </a:r>
            <a:r>
              <a:rPr lang="sv-SE" dirty="0">
                <a:latin typeface="Open Sans" panose="020B0606030504020204" pitchFamily="34" charset="0"/>
                <a:ea typeface="Open Sans" panose="020B0606030504020204" pitchFamily="34" charset="0"/>
                <a:cs typeface="Open Sans" panose="020B0606030504020204" pitchFamily="34" charset="0"/>
              </a:rPr>
              <a:t> för att totalförsvaret under höjd beredskap har en enhetlig inriktning.</a:t>
            </a:r>
          </a:p>
          <a:p>
            <a:pPr marL="285750" indent="-285750">
              <a:spcBef>
                <a:spcPts val="1200"/>
              </a:spcBef>
              <a:buFont typeface="Arial" panose="020B0604020202020204" pitchFamily="34" charset="0"/>
              <a:buChar char="•"/>
            </a:pPr>
            <a:r>
              <a:rPr lang="sv-SE" b="1" dirty="0">
                <a:latin typeface="Open Sans" panose="020B0606030504020204" pitchFamily="34" charset="0"/>
                <a:ea typeface="Open Sans" panose="020B0606030504020204" pitchFamily="34" charset="0"/>
                <a:cs typeface="Open Sans" panose="020B0606030504020204" pitchFamily="34" charset="0"/>
              </a:rPr>
              <a:t>Samordna</a:t>
            </a:r>
            <a:r>
              <a:rPr lang="sv-SE" dirty="0">
                <a:latin typeface="Open Sans" panose="020B0606030504020204" pitchFamily="34" charset="0"/>
                <a:ea typeface="Open Sans" panose="020B0606030504020204" pitchFamily="34" charset="0"/>
                <a:cs typeface="Open Sans" panose="020B0606030504020204" pitchFamily="34" charset="0"/>
              </a:rPr>
              <a:t> planeringen mellan statliga myndigheter och mellan dessa och Försvarsmakten.</a:t>
            </a:r>
          </a:p>
          <a:p>
            <a:pPr marL="285750" indent="-285750">
              <a:spcBef>
                <a:spcPts val="1200"/>
              </a:spcBef>
              <a:buFont typeface="Arial" panose="020B0604020202020204" pitchFamily="34" charset="0"/>
              <a:buChar char="•"/>
            </a:pPr>
            <a:r>
              <a:rPr lang="sv-SE" b="1" dirty="0">
                <a:latin typeface="Open Sans" panose="020B0606030504020204" pitchFamily="34" charset="0"/>
                <a:ea typeface="Open Sans" panose="020B0606030504020204" pitchFamily="34" charset="0"/>
                <a:cs typeface="Open Sans" panose="020B0606030504020204" pitchFamily="34" charset="0"/>
              </a:rPr>
              <a:t>Lämna underlag till </a:t>
            </a:r>
            <a:r>
              <a:rPr lang="sv-SE" dirty="0">
                <a:latin typeface="Open Sans" panose="020B0606030504020204" pitchFamily="34" charset="0"/>
                <a:ea typeface="Open Sans" panose="020B0606030504020204" pitchFamily="34" charset="0"/>
                <a:cs typeface="Open Sans" panose="020B0606030504020204" pitchFamily="34" charset="0"/>
              </a:rPr>
              <a:t>och</a:t>
            </a:r>
            <a:r>
              <a:rPr lang="sv-SE" b="1" dirty="0">
                <a:latin typeface="Open Sans" panose="020B0606030504020204" pitchFamily="34" charset="0"/>
                <a:ea typeface="Open Sans" panose="020B0606030504020204" pitchFamily="34" charset="0"/>
                <a:cs typeface="Open Sans" panose="020B0606030504020204" pitchFamily="34" charset="0"/>
              </a:rPr>
              <a:t> samverka</a:t>
            </a:r>
            <a:r>
              <a:rPr lang="sv-SE" dirty="0">
                <a:latin typeface="Open Sans" panose="020B0606030504020204" pitchFamily="34" charset="0"/>
                <a:ea typeface="Open Sans" panose="020B0606030504020204" pitchFamily="34" charset="0"/>
                <a:cs typeface="Open Sans" panose="020B0606030504020204" pitchFamily="34" charset="0"/>
              </a:rPr>
              <a:t> med Försvarsmakten.</a:t>
            </a:r>
          </a:p>
          <a:p>
            <a:pPr marL="285750" indent="-285750">
              <a:spcBef>
                <a:spcPts val="1200"/>
              </a:spcBef>
              <a:buFont typeface="Arial" panose="020B0604020202020204" pitchFamily="34" charset="0"/>
              <a:buChar char="•"/>
            </a:pPr>
            <a:r>
              <a:rPr lang="sv-SE" b="1" dirty="0">
                <a:latin typeface="Open Sans" panose="020B0606030504020204" pitchFamily="34" charset="0"/>
                <a:ea typeface="Open Sans" panose="020B0606030504020204" pitchFamily="34" charset="0"/>
                <a:cs typeface="Open Sans" panose="020B0606030504020204" pitchFamily="34" charset="0"/>
              </a:rPr>
              <a:t>Stödja</a:t>
            </a:r>
            <a:r>
              <a:rPr lang="sv-SE" dirty="0">
                <a:latin typeface="Open Sans" panose="020B0606030504020204" pitchFamily="34" charset="0"/>
                <a:ea typeface="Open Sans" panose="020B0606030504020204" pitchFamily="34" charset="0"/>
                <a:cs typeface="Open Sans" panose="020B0606030504020204" pitchFamily="34" charset="0"/>
              </a:rPr>
              <a:t> länsstyrelsernas planering och förberedelser.</a:t>
            </a:r>
          </a:p>
          <a:p>
            <a:pPr marL="285750" indent="-285750">
              <a:spcBef>
                <a:spcPts val="1200"/>
              </a:spcBef>
              <a:buFont typeface="Arial" panose="020B0604020202020204" pitchFamily="34" charset="0"/>
              <a:buChar char="•"/>
            </a:pPr>
            <a:r>
              <a:rPr lang="sv-SE" b="1" dirty="0">
                <a:latin typeface="Open Sans" panose="020B0606030504020204" pitchFamily="34" charset="0"/>
                <a:ea typeface="Open Sans" panose="020B0606030504020204" pitchFamily="34" charset="0"/>
                <a:cs typeface="Open Sans" panose="020B0606030504020204" pitchFamily="34" charset="0"/>
              </a:rPr>
              <a:t>Hålla samman planering och förberedelser </a:t>
            </a:r>
            <a:r>
              <a:rPr lang="sv-SE" dirty="0">
                <a:latin typeface="Open Sans" panose="020B0606030504020204" pitchFamily="34" charset="0"/>
                <a:ea typeface="Open Sans" panose="020B0606030504020204" pitchFamily="34" charset="0"/>
                <a:cs typeface="Open Sans" panose="020B0606030504020204" pitchFamily="34" charset="0"/>
              </a:rPr>
              <a:t>av civila aspekter av värdlandsstöd.</a:t>
            </a:r>
          </a:p>
        </p:txBody>
      </p:sp>
      <p:pic>
        <p:nvPicPr>
          <p:cNvPr id="5" name="Bildobjekt 4" descr="En bild som visar träd, utomhus, himmel, väg&#10;&#10;Automatiskt genererad beskrivning">
            <a:extLst>
              <a:ext uri="{FF2B5EF4-FFF2-40B4-BE49-F238E27FC236}">
                <a16:creationId xmlns:a16="http://schemas.microsoft.com/office/drawing/2014/main" id="{0264D41D-969F-B4E5-F000-3BC7205C2B4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86700" y="879475"/>
            <a:ext cx="3389313" cy="3379788"/>
          </a:xfrm>
          <a:prstGeom prst="rect">
            <a:avLst/>
          </a:prstGeom>
        </p:spPr>
      </p:pic>
    </p:spTree>
    <p:extLst>
      <p:ext uri="{BB962C8B-B14F-4D97-AF65-F5344CB8AC3E}">
        <p14:creationId xmlns:p14="http://schemas.microsoft.com/office/powerpoint/2010/main" val="2192884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301C-43A7-1288-1CC0-42E02FA6814E}"/>
            </a:ext>
          </a:extLst>
        </p:cNvPr>
        <p:cNvGrpSpPr/>
        <p:nvPr/>
      </p:nvGrpSpPr>
      <p:grpSpPr>
        <a:xfrm>
          <a:off x="0" y="0"/>
          <a:ext cx="0" cy="0"/>
          <a:chOff x="0" y="0"/>
          <a:chExt cx="0" cy="0"/>
        </a:xfrm>
      </p:grpSpPr>
      <p:sp>
        <p:nvSpPr>
          <p:cNvPr id="27" name="Rektangel 26">
            <a:extLst>
              <a:ext uri="{FF2B5EF4-FFF2-40B4-BE49-F238E27FC236}">
                <a16:creationId xmlns:a16="http://schemas.microsoft.com/office/drawing/2014/main" id="{50758DF4-C83D-649F-7197-3D99A942CB06}"/>
              </a:ext>
              <a:ext uri="{C183D7F6-B498-43B3-948B-1728B52AA6E4}">
                <adec:decorative xmlns:adec="http://schemas.microsoft.com/office/drawing/2017/decorative" val="1"/>
              </a:ext>
            </a:extLst>
          </p:cNvPr>
          <p:cNvSpPr/>
          <p:nvPr/>
        </p:nvSpPr>
        <p:spPr>
          <a:xfrm>
            <a:off x="13590147" y="1881954"/>
            <a:ext cx="2689916" cy="101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3" name="Rektangel 42">
            <a:extLst>
              <a:ext uri="{FF2B5EF4-FFF2-40B4-BE49-F238E27FC236}">
                <a16:creationId xmlns:a16="http://schemas.microsoft.com/office/drawing/2014/main" id="{78E5E8E5-27CD-612B-1584-9C965BE653A5}"/>
              </a:ext>
              <a:ext uri="{C183D7F6-B498-43B3-948B-1728B52AA6E4}">
                <adec:decorative xmlns:adec="http://schemas.microsoft.com/office/drawing/2017/decorative" val="1"/>
              </a:ext>
            </a:extLst>
          </p:cNvPr>
          <p:cNvSpPr/>
          <p:nvPr/>
        </p:nvSpPr>
        <p:spPr>
          <a:xfrm>
            <a:off x="13590143" y="4142505"/>
            <a:ext cx="2689918" cy="81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2" name="Rektangel 41">
            <a:extLst>
              <a:ext uri="{FF2B5EF4-FFF2-40B4-BE49-F238E27FC236}">
                <a16:creationId xmlns:a16="http://schemas.microsoft.com/office/drawing/2014/main" id="{494FA739-7D4D-EA24-B762-607456D1CB27}"/>
              </a:ext>
              <a:ext uri="{C183D7F6-B498-43B3-948B-1728B52AA6E4}">
                <adec:decorative xmlns:adec="http://schemas.microsoft.com/office/drawing/2017/decorative" val="1"/>
              </a:ext>
            </a:extLst>
          </p:cNvPr>
          <p:cNvSpPr/>
          <p:nvPr/>
        </p:nvSpPr>
        <p:spPr>
          <a:xfrm>
            <a:off x="13590144" y="1976864"/>
            <a:ext cx="2689919" cy="811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9" name="Rektangel 18">
            <a:extLst>
              <a:ext uri="{FF2B5EF4-FFF2-40B4-BE49-F238E27FC236}">
                <a16:creationId xmlns:a16="http://schemas.microsoft.com/office/drawing/2014/main" id="{CDA5C5C1-456E-1462-D0F2-18BF6B23D498}"/>
              </a:ext>
              <a:ext uri="{C183D7F6-B498-43B3-948B-1728B52AA6E4}">
                <adec:decorative xmlns:adec="http://schemas.microsoft.com/office/drawing/2017/decorative" val="1"/>
              </a:ext>
            </a:extLst>
          </p:cNvPr>
          <p:cNvSpPr/>
          <p:nvPr/>
        </p:nvSpPr>
        <p:spPr>
          <a:xfrm>
            <a:off x="13590144" y="970948"/>
            <a:ext cx="2689920" cy="8114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20" name="Rektangel 19">
            <a:extLst>
              <a:ext uri="{FF2B5EF4-FFF2-40B4-BE49-F238E27FC236}">
                <a16:creationId xmlns:a16="http://schemas.microsoft.com/office/drawing/2014/main" id="{BC7DC5C2-DB06-D019-7CA2-3629601B7797}"/>
              </a:ext>
              <a:ext uri="{C183D7F6-B498-43B3-948B-1728B52AA6E4}">
                <adec:decorative xmlns:adec="http://schemas.microsoft.com/office/drawing/2017/decorative" val="1"/>
              </a:ext>
            </a:extLst>
          </p:cNvPr>
          <p:cNvSpPr/>
          <p:nvPr/>
        </p:nvSpPr>
        <p:spPr>
          <a:xfrm>
            <a:off x="13590146" y="879475"/>
            <a:ext cx="2689917"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18" name="textruta 17">
            <a:extLst>
              <a:ext uri="{FF2B5EF4-FFF2-40B4-BE49-F238E27FC236}">
                <a16:creationId xmlns:a16="http://schemas.microsoft.com/office/drawing/2014/main" id="{9C1F5697-ED2B-6E75-73A3-26E074B5B577}"/>
              </a:ext>
            </a:extLst>
          </p:cNvPr>
          <p:cNvSpPr txBox="1"/>
          <p:nvPr/>
        </p:nvSpPr>
        <p:spPr>
          <a:xfrm>
            <a:off x="13682197" y="1081965"/>
            <a:ext cx="1768198"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NATIONELL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5" name="textruta 24">
            <a:extLst>
              <a:ext uri="{FF2B5EF4-FFF2-40B4-BE49-F238E27FC236}">
                <a16:creationId xmlns:a16="http://schemas.microsoft.com/office/drawing/2014/main" id="{A2DB874A-7773-E025-4163-5A02FDF110D5}"/>
              </a:ext>
            </a:extLst>
          </p:cNvPr>
          <p:cNvSpPr txBox="1"/>
          <p:nvPr/>
        </p:nvSpPr>
        <p:spPr>
          <a:xfrm>
            <a:off x="13682197" y="1329435"/>
            <a:ext cx="2008891"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Riksdag och regering</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8" name="textruta 27">
            <a:extLst>
              <a:ext uri="{FF2B5EF4-FFF2-40B4-BE49-F238E27FC236}">
                <a16:creationId xmlns:a16="http://schemas.microsoft.com/office/drawing/2014/main" id="{D6969AC4-4B77-CACB-E296-6451B08FBE6E}"/>
              </a:ext>
            </a:extLst>
          </p:cNvPr>
          <p:cNvSpPr txBox="1"/>
          <p:nvPr/>
        </p:nvSpPr>
        <p:spPr>
          <a:xfrm>
            <a:off x="13660595" y="210357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CENTRAL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29" name="textruta 28">
            <a:extLst>
              <a:ext uri="{FF2B5EF4-FFF2-40B4-BE49-F238E27FC236}">
                <a16:creationId xmlns:a16="http://schemas.microsoft.com/office/drawing/2014/main" id="{968DBC1B-282B-52B2-6A5F-5CF4BB1E7D90}"/>
              </a:ext>
            </a:extLst>
          </p:cNvPr>
          <p:cNvSpPr txBox="1"/>
          <p:nvPr/>
        </p:nvSpPr>
        <p:spPr>
          <a:xfrm>
            <a:off x="13660595" y="2344983"/>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10 beredskapssektorer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0" name="Rektangel 29">
            <a:extLst>
              <a:ext uri="{FF2B5EF4-FFF2-40B4-BE49-F238E27FC236}">
                <a16:creationId xmlns:a16="http://schemas.microsoft.com/office/drawing/2014/main" id="{F0CE785E-3C32-04E2-B079-57D48F71DC5A}"/>
              </a:ext>
            </a:extLst>
          </p:cNvPr>
          <p:cNvSpPr/>
          <p:nvPr/>
        </p:nvSpPr>
        <p:spPr>
          <a:xfrm>
            <a:off x="12661122" y="2979219"/>
            <a:ext cx="3618941" cy="9703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1" name="Rektangel 30">
            <a:extLst>
              <a:ext uri="{FF2B5EF4-FFF2-40B4-BE49-F238E27FC236}">
                <a16:creationId xmlns:a16="http://schemas.microsoft.com/office/drawing/2014/main" id="{E38B6426-1D67-73AC-671C-675E988A849D}"/>
              </a:ext>
              <a:ext uri="{C183D7F6-B498-43B3-948B-1728B52AA6E4}">
                <adec:decorative xmlns:adec="http://schemas.microsoft.com/office/drawing/2017/decorative" val="1"/>
              </a:ext>
            </a:extLst>
          </p:cNvPr>
          <p:cNvSpPr/>
          <p:nvPr/>
        </p:nvSpPr>
        <p:spPr>
          <a:xfrm>
            <a:off x="12661120" y="2888248"/>
            <a:ext cx="3618941"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2" name="textruta 31">
            <a:extLst>
              <a:ext uri="{FF2B5EF4-FFF2-40B4-BE49-F238E27FC236}">
                <a16:creationId xmlns:a16="http://schemas.microsoft.com/office/drawing/2014/main" id="{010B9167-E11A-4152-5DA5-E17441E1E5CA}"/>
              </a:ext>
            </a:extLst>
          </p:cNvPr>
          <p:cNvSpPr txBox="1"/>
          <p:nvPr/>
        </p:nvSpPr>
        <p:spPr>
          <a:xfrm>
            <a:off x="12727165" y="3110257"/>
            <a:ext cx="3111431"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1" i="0" u="none" strike="noStrike" kern="1200" cap="none" spc="0" normalizeH="0" baseline="0" noProof="0" dirty="0">
                <a:ln>
                  <a:noFill/>
                </a:ln>
                <a:solidFill>
                  <a:srgbClr val="1A1A17"/>
                </a:solidFill>
                <a:effectLst/>
                <a:uLnTx/>
                <a:uFillTx/>
                <a:latin typeface="Open Sans"/>
                <a:ea typeface="+mn-ea"/>
                <a:cs typeface="+mn-cs"/>
              </a:rPr>
              <a:t>HÖGRE REGIONAL NIVÅ</a:t>
            </a:r>
            <a:endParaRPr kumimoji="0" lang="sv-SE" sz="17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3" name="textruta 32">
            <a:extLst>
              <a:ext uri="{FF2B5EF4-FFF2-40B4-BE49-F238E27FC236}">
                <a16:creationId xmlns:a16="http://schemas.microsoft.com/office/drawing/2014/main" id="{A971C214-FEED-7290-CC3A-5C9CD68446B5}"/>
              </a:ext>
            </a:extLst>
          </p:cNvPr>
          <p:cNvSpPr txBox="1"/>
          <p:nvPr/>
        </p:nvSpPr>
        <p:spPr>
          <a:xfrm>
            <a:off x="12727165" y="3426566"/>
            <a:ext cx="2847253" cy="341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1A1A17"/>
                </a:solidFill>
                <a:effectLst/>
                <a:uLnTx/>
                <a:uFillTx/>
                <a:latin typeface="Open Sans"/>
                <a:ea typeface="+mn-ea"/>
                <a:cs typeface="+mn-cs"/>
              </a:rPr>
              <a:t>6 civilområden</a:t>
            </a:r>
            <a:endParaRPr kumimoji="0" lang="sv-SE" sz="14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5" name="Rektangel 34">
            <a:extLst>
              <a:ext uri="{FF2B5EF4-FFF2-40B4-BE49-F238E27FC236}">
                <a16:creationId xmlns:a16="http://schemas.microsoft.com/office/drawing/2014/main" id="{9D75567B-3BD0-C63F-A764-80484A776A76}"/>
              </a:ext>
              <a:ext uri="{C183D7F6-B498-43B3-948B-1728B52AA6E4}">
                <adec:decorative xmlns:adec="http://schemas.microsoft.com/office/drawing/2017/decorative" val="1"/>
              </a:ext>
            </a:extLst>
          </p:cNvPr>
          <p:cNvSpPr/>
          <p:nvPr/>
        </p:nvSpPr>
        <p:spPr>
          <a:xfrm>
            <a:off x="13590147" y="5067060"/>
            <a:ext cx="2689914" cy="9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36" name="textruta 35">
            <a:extLst>
              <a:ext uri="{FF2B5EF4-FFF2-40B4-BE49-F238E27FC236}">
                <a16:creationId xmlns:a16="http://schemas.microsoft.com/office/drawing/2014/main" id="{96DBC411-45F7-52B9-20AF-C0BF944B1DC3}"/>
              </a:ext>
            </a:extLst>
          </p:cNvPr>
          <p:cNvSpPr txBox="1"/>
          <p:nvPr/>
        </p:nvSpPr>
        <p:spPr>
          <a:xfrm>
            <a:off x="13660595" y="5285748"/>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LOKAL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7" name="textruta 36">
            <a:extLst>
              <a:ext uri="{FF2B5EF4-FFF2-40B4-BE49-F238E27FC236}">
                <a16:creationId xmlns:a16="http://schemas.microsoft.com/office/drawing/2014/main" id="{7376E947-14B8-0EB8-2625-9CF1BF1C0FB9}"/>
              </a:ext>
            </a:extLst>
          </p:cNvPr>
          <p:cNvSpPr txBox="1"/>
          <p:nvPr/>
        </p:nvSpPr>
        <p:spPr>
          <a:xfrm>
            <a:off x="13660595" y="5533218"/>
            <a:ext cx="2054718" cy="284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290 kommuner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39" name="Rektangel 38">
            <a:extLst>
              <a:ext uri="{FF2B5EF4-FFF2-40B4-BE49-F238E27FC236}">
                <a16:creationId xmlns:a16="http://schemas.microsoft.com/office/drawing/2014/main" id="{5C318427-C6D1-5AED-52E4-545CE7E15EBB}"/>
              </a:ext>
              <a:ext uri="{C183D7F6-B498-43B3-948B-1728B52AA6E4}">
                <adec:decorative xmlns:adec="http://schemas.microsoft.com/office/drawing/2017/decorative" val="1"/>
              </a:ext>
            </a:extLst>
          </p:cNvPr>
          <p:cNvSpPr/>
          <p:nvPr/>
        </p:nvSpPr>
        <p:spPr>
          <a:xfrm>
            <a:off x="13590148" y="4051806"/>
            <a:ext cx="2689914" cy="97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8F8F7"/>
              </a:solidFill>
              <a:effectLst/>
              <a:uLnTx/>
              <a:uFillTx/>
              <a:latin typeface="Open Sans"/>
              <a:ea typeface="+mn-ea"/>
              <a:cs typeface="+mn-cs"/>
            </a:endParaRPr>
          </a:p>
        </p:txBody>
      </p:sp>
      <p:sp>
        <p:nvSpPr>
          <p:cNvPr id="40" name="textruta 39">
            <a:extLst>
              <a:ext uri="{FF2B5EF4-FFF2-40B4-BE49-F238E27FC236}">
                <a16:creationId xmlns:a16="http://schemas.microsoft.com/office/drawing/2014/main" id="{FA9370CC-7708-128F-DEBB-2ACD585E45C5}"/>
              </a:ext>
            </a:extLst>
          </p:cNvPr>
          <p:cNvSpPr txBox="1"/>
          <p:nvPr/>
        </p:nvSpPr>
        <p:spPr>
          <a:xfrm>
            <a:off x="13626541" y="4214920"/>
            <a:ext cx="1814024" cy="312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1A1A17"/>
                </a:solidFill>
                <a:effectLst/>
                <a:uLnTx/>
                <a:uFillTx/>
                <a:latin typeface="Open Sans"/>
                <a:ea typeface="+mn-ea"/>
                <a:cs typeface="+mn-cs"/>
              </a:rPr>
              <a:t>REGIONAL NIVÅ</a:t>
            </a:r>
            <a:endParaRPr kumimoji="0" lang="sv-SE" sz="1200" b="0" i="0" u="none" strike="noStrike" kern="1200" cap="none" spc="0" normalizeH="0" baseline="0" noProof="0" dirty="0">
              <a:ln>
                <a:noFill/>
              </a:ln>
              <a:solidFill>
                <a:srgbClr val="1A1A17"/>
              </a:solidFill>
              <a:effectLst/>
              <a:uLnTx/>
              <a:uFillTx/>
              <a:latin typeface="Open Sans"/>
              <a:ea typeface="+mn-ea"/>
              <a:cs typeface="+mn-cs"/>
            </a:endParaRPr>
          </a:p>
        </p:txBody>
      </p:sp>
      <p:sp>
        <p:nvSpPr>
          <p:cNvPr id="41" name="textruta 40">
            <a:extLst>
              <a:ext uri="{FF2B5EF4-FFF2-40B4-BE49-F238E27FC236}">
                <a16:creationId xmlns:a16="http://schemas.microsoft.com/office/drawing/2014/main" id="{4B95E632-EC46-E37B-60CE-8BFA45D4E33F}"/>
              </a:ext>
            </a:extLst>
          </p:cNvPr>
          <p:cNvSpPr txBox="1"/>
          <p:nvPr/>
        </p:nvSpPr>
        <p:spPr>
          <a:xfrm>
            <a:off x="13626541" y="4443123"/>
            <a:ext cx="14793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1A1A17"/>
                </a:solidFill>
                <a:effectLst/>
                <a:uLnTx/>
                <a:uFillTx/>
                <a:latin typeface="Open Sans"/>
                <a:ea typeface="+mn-ea"/>
                <a:cs typeface="+mn-cs"/>
              </a:rPr>
              <a:t>21 länsstyrelser och regioner</a:t>
            </a:r>
            <a:endParaRPr kumimoji="0" lang="sv-SE" sz="1100" b="0" i="0" u="none" strike="noStrike" kern="1200" cap="none" spc="0" normalizeH="0" baseline="0" noProof="0" dirty="0">
              <a:ln>
                <a:noFill/>
              </a:ln>
              <a:solidFill>
                <a:srgbClr val="1A1A17"/>
              </a:solidFill>
              <a:effectLst/>
              <a:uLnTx/>
              <a:uFillTx/>
              <a:latin typeface="Open Sans"/>
              <a:ea typeface="+mn-ea"/>
              <a:cs typeface="+mn-cs"/>
            </a:endParaRPr>
          </a:p>
        </p:txBody>
      </p:sp>
      <p:pic>
        <p:nvPicPr>
          <p:cNvPr id="8" name="Bildobjekt 7">
            <a:extLst>
              <a:ext uri="{FF2B5EF4-FFF2-40B4-BE49-F238E27FC236}">
                <a16:creationId xmlns:a16="http://schemas.microsoft.com/office/drawing/2014/main" id="{7601614F-58BA-1AC4-3515-A2A0026C0BC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3079" y="3119977"/>
            <a:ext cx="782322" cy="739338"/>
          </a:xfrm>
          <a:prstGeom prst="rect">
            <a:avLst/>
          </a:prstGeom>
        </p:spPr>
      </p:pic>
      <p:pic>
        <p:nvPicPr>
          <p:cNvPr id="11" name="Bildobjekt 10">
            <a:extLst>
              <a:ext uri="{FF2B5EF4-FFF2-40B4-BE49-F238E27FC236}">
                <a16:creationId xmlns:a16="http://schemas.microsoft.com/office/drawing/2014/main" id="{F87E9F92-4C20-1888-3CF7-C0ED5D93102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0671" y="5295313"/>
            <a:ext cx="453340" cy="503157"/>
          </a:xfrm>
          <a:prstGeom prst="rect">
            <a:avLst/>
          </a:prstGeom>
        </p:spPr>
      </p:pic>
      <p:pic>
        <p:nvPicPr>
          <p:cNvPr id="13" name="Bildobjekt 12">
            <a:extLst>
              <a:ext uri="{FF2B5EF4-FFF2-40B4-BE49-F238E27FC236}">
                <a16:creationId xmlns:a16="http://schemas.microsoft.com/office/drawing/2014/main" id="{D1371439-B710-EBEE-4AEA-584F4AD1CDE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48445" y="4270398"/>
            <a:ext cx="433413" cy="508139"/>
          </a:xfrm>
          <a:prstGeom prst="rect">
            <a:avLst/>
          </a:prstGeom>
        </p:spPr>
      </p:pic>
      <p:pic>
        <p:nvPicPr>
          <p:cNvPr id="15" name="Bildobjekt 14">
            <a:extLst>
              <a:ext uri="{FF2B5EF4-FFF2-40B4-BE49-F238E27FC236}">
                <a16:creationId xmlns:a16="http://schemas.microsoft.com/office/drawing/2014/main" id="{E9B9D058-D9EE-3F94-C008-91BBC83CA2B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3079" y="1215043"/>
            <a:ext cx="720099" cy="292685"/>
          </a:xfrm>
          <a:prstGeom prst="rect">
            <a:avLst/>
          </a:prstGeom>
        </p:spPr>
      </p:pic>
      <p:pic>
        <p:nvPicPr>
          <p:cNvPr id="17" name="Bildobjekt 16">
            <a:extLst>
              <a:ext uri="{FF2B5EF4-FFF2-40B4-BE49-F238E27FC236}">
                <a16:creationId xmlns:a16="http://schemas.microsoft.com/office/drawing/2014/main" id="{A82B0E4B-A8B4-5D53-C74B-72409D017E9B}"/>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0917" y="2033485"/>
            <a:ext cx="224178" cy="652609"/>
          </a:xfrm>
          <a:prstGeom prst="rect">
            <a:avLst/>
          </a:prstGeom>
        </p:spPr>
      </p:pic>
      <p:sp>
        <p:nvSpPr>
          <p:cNvPr id="2" name="Rubrik 1">
            <a:extLst>
              <a:ext uri="{FF2B5EF4-FFF2-40B4-BE49-F238E27FC236}">
                <a16:creationId xmlns:a16="http://schemas.microsoft.com/office/drawing/2014/main" id="{94A6CF2E-0245-8BEB-2E7A-C61A54086A52}"/>
              </a:ext>
            </a:extLst>
          </p:cNvPr>
          <p:cNvSpPr>
            <a:spLocks noGrp="1"/>
          </p:cNvSpPr>
          <p:nvPr>
            <p:ph type="title"/>
          </p:nvPr>
        </p:nvSpPr>
        <p:spPr>
          <a:xfrm>
            <a:off x="815975" y="452163"/>
            <a:ext cx="10935301" cy="1257301"/>
          </a:xfrm>
        </p:spPr>
        <p:txBody>
          <a:bodyPr/>
          <a:lstStyle/>
          <a:p>
            <a:r>
              <a:rPr kumimoji="0" lang="sv-SE" sz="3200" b="1"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De civilområdesansvariga länsstyrelsernas </a:t>
            </a:r>
            <a:br>
              <a:rPr kumimoji="0" lang="sv-SE" sz="3200" b="1"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br>
            <a:r>
              <a:rPr kumimoji="0" lang="sv-SE" sz="3200" b="1"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uppgifter </a:t>
            </a:r>
            <a:r>
              <a:rPr kumimoji="0" lang="sv-SE" sz="3200" i="0" u="sng"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vid</a:t>
            </a:r>
            <a:r>
              <a:rPr lang="sv-SE" sz="3200" kern="1200" dirty="0">
                <a:solidFill>
                  <a:schemeClr val="tx1">
                    <a:lumMod val="90000"/>
                    <a:lumOff val="10000"/>
                  </a:schemeClr>
                </a:solidFill>
                <a:ea typeface="Times New Roman" panose="02020603050405020304" pitchFamily="18" charset="0"/>
                <a:cs typeface="Times New Roman" panose="02020603050405020304" pitchFamily="18" charset="0"/>
              </a:rPr>
              <a:t> </a:t>
            </a:r>
            <a:r>
              <a:rPr kumimoji="0" lang="sv-SE" sz="3200" i="0" u="none" strike="noStrike" kern="1200" cap="none" spc="0" normalizeH="0" baseline="0" noProof="0" dirty="0">
                <a:ln>
                  <a:noFill/>
                </a:ln>
                <a:solidFill>
                  <a:schemeClr val="tx1">
                    <a:lumMod val="90000"/>
                    <a:lumOff val="10000"/>
                  </a:schemeClr>
                </a:solidFill>
                <a:effectLst/>
                <a:uLnTx/>
                <a:uFillTx/>
                <a:ea typeface="Times New Roman" panose="02020603050405020304" pitchFamily="18" charset="0"/>
                <a:cs typeface="Times New Roman" panose="02020603050405020304" pitchFamily="18" charset="0"/>
              </a:rPr>
              <a:t>höjd beredskap</a:t>
            </a:r>
            <a:endParaRPr lang="sv-SE" sz="3200" dirty="0">
              <a:solidFill>
                <a:schemeClr val="tx1">
                  <a:lumMod val="90000"/>
                  <a:lumOff val="10000"/>
                </a:schemeClr>
              </a:solidFill>
            </a:endParaRPr>
          </a:p>
        </p:txBody>
      </p:sp>
      <p:sp>
        <p:nvSpPr>
          <p:cNvPr id="3" name="textruta 2">
            <a:extLst>
              <a:ext uri="{FF2B5EF4-FFF2-40B4-BE49-F238E27FC236}">
                <a16:creationId xmlns:a16="http://schemas.microsoft.com/office/drawing/2014/main" id="{D666D916-D658-7E91-6BFB-16D358AFB6FE}"/>
              </a:ext>
            </a:extLst>
          </p:cNvPr>
          <p:cNvSpPr txBox="1"/>
          <p:nvPr/>
        </p:nvSpPr>
        <p:spPr>
          <a:xfrm>
            <a:off x="821534" y="1964677"/>
            <a:ext cx="5274466" cy="4001095"/>
          </a:xfrm>
          <a:prstGeom prst="rect">
            <a:avLst/>
          </a:prstGeom>
          <a:noFill/>
        </p:spPr>
        <p:txBody>
          <a:bodyPr wrap="square">
            <a:spAutoFit/>
          </a:bodyPr>
          <a:lstStyle/>
          <a:p>
            <a:pPr marL="285750" indent="-285750">
              <a:spcBef>
                <a:spcPts val="800"/>
              </a:spcBef>
              <a:buFont typeface="Arial" panose="020B0604020202020204" pitchFamily="34" charset="0"/>
              <a:buChar char="•"/>
            </a:pPr>
            <a:r>
              <a:rPr lang="sv-SE" dirty="0">
                <a:ea typeface="Open Sans" panose="020B0606030504020204" pitchFamily="34" charset="0"/>
                <a:cs typeface="Open Sans" panose="020B0606030504020204" pitchFamily="34" charset="0"/>
              </a:rPr>
              <a:t>Högsta civila totalförsvarsmyndighet inom civilområdet. </a:t>
            </a:r>
            <a:br>
              <a:rPr lang="sv-SE" dirty="0">
                <a:ea typeface="Open Sans" panose="020B0606030504020204" pitchFamily="34" charset="0"/>
                <a:cs typeface="Open Sans" panose="020B0606030504020204" pitchFamily="34" charset="0"/>
              </a:rPr>
            </a:br>
            <a:endParaRPr lang="sv-SE" dirty="0">
              <a:ea typeface="Open Sans" panose="020B0606030504020204" pitchFamily="34" charset="0"/>
              <a:cs typeface="Open Sans" panose="020B0606030504020204" pitchFamily="34" charset="0"/>
            </a:endParaRPr>
          </a:p>
          <a:p>
            <a:pPr marL="285750" indent="-285750">
              <a:spcBef>
                <a:spcPts val="800"/>
              </a:spcBef>
              <a:buFont typeface="Arial" panose="020B0604020202020204" pitchFamily="34" charset="0"/>
              <a:buChar char="•"/>
            </a:pPr>
            <a:r>
              <a:rPr lang="sv-SE" dirty="0">
                <a:ea typeface="Open Sans" panose="020B0606030504020204" pitchFamily="34" charset="0"/>
                <a:cs typeface="Open Sans" panose="020B0606030504020204" pitchFamily="34" charset="0"/>
              </a:rPr>
              <a:t>Verka för att </a:t>
            </a:r>
            <a:r>
              <a:rPr lang="sv-SE" b="1" dirty="0">
                <a:ea typeface="Open Sans" panose="020B0606030504020204" pitchFamily="34" charset="0"/>
                <a:cs typeface="Open Sans" panose="020B0606030504020204" pitchFamily="34" charset="0"/>
              </a:rPr>
              <a:t>största möjliga försvarseffekt </a:t>
            </a:r>
            <a:r>
              <a:rPr lang="sv-SE" dirty="0">
                <a:ea typeface="Open Sans" panose="020B0606030504020204" pitchFamily="34" charset="0"/>
                <a:cs typeface="Open Sans" panose="020B0606030504020204" pitchFamily="34" charset="0"/>
              </a:rPr>
              <a:t>uppnås.</a:t>
            </a:r>
            <a:br>
              <a:rPr lang="sv-SE" dirty="0">
                <a:ea typeface="Open Sans" panose="020B0606030504020204" pitchFamily="34" charset="0"/>
                <a:cs typeface="Open Sans" panose="020B0606030504020204" pitchFamily="34" charset="0"/>
              </a:rPr>
            </a:br>
            <a:endParaRPr lang="sv-SE" dirty="0">
              <a:ea typeface="Open Sans" panose="020B0606030504020204" pitchFamily="34" charset="0"/>
              <a:cs typeface="Open Sans" panose="020B0606030504020204" pitchFamily="34" charset="0"/>
            </a:endParaRPr>
          </a:p>
          <a:p>
            <a:pPr marL="285750" indent="-285750">
              <a:spcBef>
                <a:spcPts val="800"/>
              </a:spcBef>
              <a:buFont typeface="Arial" panose="020B0604020202020204" pitchFamily="34" charset="0"/>
              <a:buChar char="•"/>
            </a:pPr>
            <a:r>
              <a:rPr lang="sv-SE" dirty="0">
                <a:ea typeface="Open Sans" panose="020B0606030504020204" pitchFamily="34" charset="0"/>
                <a:cs typeface="Open Sans" panose="020B0606030504020204" pitchFamily="34" charset="0"/>
              </a:rPr>
              <a:t>Ge länsstyrelserna inom civilområdet </a:t>
            </a:r>
            <a:r>
              <a:rPr lang="sv-SE" b="1" dirty="0">
                <a:ea typeface="Open Sans" panose="020B0606030504020204" pitchFamily="34" charset="0"/>
                <a:cs typeface="Open Sans" panose="020B0606030504020204" pitchFamily="34" charset="0"/>
              </a:rPr>
              <a:t>vägledning i fråga om inriktning och prioritering. </a:t>
            </a:r>
            <a:br>
              <a:rPr lang="sv-SE" b="1" dirty="0">
                <a:ea typeface="Open Sans" panose="020B0606030504020204" pitchFamily="34" charset="0"/>
                <a:cs typeface="Open Sans" panose="020B0606030504020204" pitchFamily="34" charset="0"/>
              </a:rPr>
            </a:br>
            <a:endParaRPr lang="sv-SE" b="1" dirty="0">
              <a:ea typeface="Open Sans" panose="020B0606030504020204" pitchFamily="34" charset="0"/>
              <a:cs typeface="Open Sans" panose="020B0606030504020204" pitchFamily="34" charset="0"/>
            </a:endParaRPr>
          </a:p>
          <a:p>
            <a:pPr marL="285750" indent="-285750">
              <a:spcBef>
                <a:spcPts val="800"/>
              </a:spcBef>
              <a:buFont typeface="Arial" panose="020B0604020202020204" pitchFamily="34" charset="0"/>
              <a:buChar char="•"/>
            </a:pPr>
            <a:r>
              <a:rPr lang="sv-SE" dirty="0">
                <a:ea typeface="Open Sans" panose="020B0606030504020204" pitchFamily="34" charset="0"/>
                <a:cs typeface="Open Sans" panose="020B0606030504020204" pitchFamily="34" charset="0"/>
              </a:rPr>
              <a:t>På alla sätt upprätthålla förbindelse med regeringen och relevanta myndigheter.</a:t>
            </a:r>
            <a:br>
              <a:rPr lang="sv-SE" dirty="0">
                <a:ea typeface="Open Sans" panose="020B0606030504020204" pitchFamily="34" charset="0"/>
                <a:cs typeface="Open Sans" panose="020B0606030504020204" pitchFamily="34" charset="0"/>
              </a:rPr>
            </a:br>
            <a:endParaRPr lang="sv-SE" dirty="0">
              <a:ea typeface="Open Sans" panose="020B0606030504020204" pitchFamily="34" charset="0"/>
              <a:cs typeface="Open Sans" panose="020B0606030504020204" pitchFamily="34" charset="0"/>
            </a:endParaRPr>
          </a:p>
        </p:txBody>
      </p:sp>
      <p:sp>
        <p:nvSpPr>
          <p:cNvPr id="4" name="textruta 3">
            <a:extLst>
              <a:ext uri="{FF2B5EF4-FFF2-40B4-BE49-F238E27FC236}">
                <a16:creationId xmlns:a16="http://schemas.microsoft.com/office/drawing/2014/main" id="{6B244F32-C7E5-8821-2C04-E17068117A5C}"/>
              </a:ext>
            </a:extLst>
          </p:cNvPr>
          <p:cNvSpPr txBox="1"/>
          <p:nvPr/>
        </p:nvSpPr>
        <p:spPr>
          <a:xfrm>
            <a:off x="8064122" y="5165553"/>
            <a:ext cx="2897420" cy="830997"/>
          </a:xfrm>
          <a:prstGeom prst="rect">
            <a:avLst/>
          </a:prstGeom>
          <a:noFill/>
        </p:spPr>
        <p:txBody>
          <a:bodyPr wrap="square">
            <a:spAutoFit/>
          </a:bodyPr>
          <a:lstStyle/>
          <a:p>
            <a:r>
              <a:rPr lang="sv-SE" sz="1200" b="1" dirty="0">
                <a:latin typeface="Open Sans" panose="020B0606030504020204" pitchFamily="34" charset="0"/>
                <a:ea typeface="Open Sans" panose="020B0606030504020204" pitchFamily="34" charset="0"/>
                <a:cs typeface="Open Sans" panose="020B0606030504020204" pitchFamily="34" charset="0"/>
              </a:rPr>
              <a:t>Lagstöd: </a:t>
            </a:r>
            <a:r>
              <a:rPr lang="sv-SE" sz="1200" dirty="0">
                <a:latin typeface="Open Sans" panose="020B0606030504020204" pitchFamily="34" charset="0"/>
                <a:ea typeface="Open Sans" panose="020B0606030504020204" pitchFamily="34" charset="0"/>
                <a:cs typeface="Open Sans" panose="020B0606030504020204" pitchFamily="34" charset="0"/>
              </a:rPr>
              <a:t>Förordning (2022:525) om civilområdesansvariga länsstyrelser</a:t>
            </a:r>
            <a:r>
              <a:rPr lang="sv-SE" sz="1200">
                <a:latin typeface="Open Sans" panose="020B0606030504020204" pitchFamily="34" charset="0"/>
                <a:ea typeface="Open Sans" panose="020B0606030504020204" pitchFamily="34" charset="0"/>
                <a:cs typeface="Open Sans" panose="020B0606030504020204" pitchFamily="34" charset="0"/>
              </a:rPr>
              <a:t>, Förordning (2015:1053) om totalförsvar och höjd beredskap</a:t>
            </a:r>
            <a:endParaRPr lang="sv-S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ruta 4">
            <a:extLst>
              <a:ext uri="{FF2B5EF4-FFF2-40B4-BE49-F238E27FC236}">
                <a16:creationId xmlns:a16="http://schemas.microsoft.com/office/drawing/2014/main" id="{986453DF-D1A9-4D99-565F-EE9F98DD5D61}"/>
              </a:ext>
            </a:extLst>
          </p:cNvPr>
          <p:cNvSpPr txBox="1"/>
          <p:nvPr/>
        </p:nvSpPr>
        <p:spPr>
          <a:xfrm>
            <a:off x="7129463" y="1964677"/>
            <a:ext cx="5062537" cy="3375283"/>
          </a:xfrm>
          <a:prstGeom prst="rect">
            <a:avLst/>
          </a:prstGeom>
          <a:noFill/>
        </p:spPr>
        <p:txBody>
          <a:bodyPr wrap="square" rtlCol="0">
            <a:spAutoFit/>
          </a:bodyPr>
          <a:lstStyle/>
          <a:p>
            <a:pPr>
              <a:spcBef>
                <a:spcPts val="800"/>
              </a:spcBef>
            </a:pPr>
            <a:r>
              <a:rPr lang="sv-SE" b="1" dirty="0">
                <a:ea typeface="Open Sans" panose="020B0606030504020204" pitchFamily="34" charset="0"/>
                <a:cs typeface="Open Sans" panose="020B0606030504020204" pitchFamily="34" charset="0"/>
              </a:rPr>
              <a:t>Ska särskilt</a:t>
            </a:r>
            <a:r>
              <a:rPr lang="sv-SE" dirty="0">
                <a:ea typeface="Open Sans" panose="020B0606030504020204" pitchFamily="34" charset="0"/>
                <a:cs typeface="Open Sans" panose="020B0606030504020204" pitchFamily="34" charset="0"/>
              </a:rPr>
              <a:t>:</a:t>
            </a:r>
          </a:p>
          <a:p>
            <a:pPr marL="742950" lvl="1" indent="-285750">
              <a:spcBef>
                <a:spcPts val="800"/>
              </a:spcBef>
              <a:buFont typeface="Arial" panose="020B0604020202020204" pitchFamily="34" charset="0"/>
              <a:buChar char="•"/>
            </a:pPr>
            <a:r>
              <a:rPr lang="sv-SE" sz="1600" dirty="0">
                <a:ea typeface="Open Sans" panose="020B0606030504020204" pitchFamily="34" charset="0"/>
                <a:cs typeface="Open Sans" panose="020B0606030504020204" pitchFamily="34" charset="0"/>
              </a:rPr>
              <a:t>samordna de civila försvarsåtgärderna,</a:t>
            </a:r>
          </a:p>
          <a:p>
            <a:pPr marL="742950" lvl="1" indent="-285750">
              <a:spcBef>
                <a:spcPts val="800"/>
              </a:spcBef>
              <a:buFont typeface="Arial" panose="020B0604020202020204" pitchFamily="34" charset="0"/>
              <a:buChar char="•"/>
            </a:pPr>
            <a:r>
              <a:rPr lang="sv-SE" sz="1600" dirty="0">
                <a:ea typeface="Open Sans" panose="020B0606030504020204" pitchFamily="34" charset="0"/>
                <a:cs typeface="Open Sans" panose="020B0606030504020204" pitchFamily="34" charset="0"/>
              </a:rPr>
              <a:t>verka för att det civila och militära </a:t>
            </a:r>
            <a:br>
              <a:rPr lang="sv-SE" sz="1600" dirty="0">
                <a:ea typeface="Open Sans" panose="020B0606030504020204" pitchFamily="34" charset="0"/>
                <a:cs typeface="Open Sans" panose="020B0606030504020204" pitchFamily="34" charset="0"/>
              </a:rPr>
            </a:br>
            <a:r>
              <a:rPr lang="sv-SE" sz="1600" dirty="0">
                <a:ea typeface="Open Sans" panose="020B0606030504020204" pitchFamily="34" charset="0"/>
                <a:cs typeface="Open Sans" panose="020B0606030504020204" pitchFamily="34" charset="0"/>
              </a:rPr>
              <a:t>försvaret samordnas,</a:t>
            </a:r>
          </a:p>
          <a:p>
            <a:pPr marL="742950" lvl="1" indent="-285750">
              <a:spcBef>
                <a:spcPts val="800"/>
              </a:spcBef>
              <a:buFont typeface="Arial" panose="020B0604020202020204" pitchFamily="34" charset="0"/>
              <a:buChar char="•"/>
            </a:pPr>
            <a:r>
              <a:rPr lang="sv-SE" sz="1600" dirty="0">
                <a:ea typeface="Open Sans" panose="020B0606030504020204" pitchFamily="34" charset="0"/>
                <a:cs typeface="Open Sans" panose="020B0606030504020204" pitchFamily="34" charset="0"/>
              </a:rPr>
              <a:t>ansvara för att en samlad lägesbild sammanställs, </a:t>
            </a:r>
          </a:p>
          <a:p>
            <a:pPr marL="742950" lvl="1" indent="-285750">
              <a:spcBef>
                <a:spcPts val="800"/>
              </a:spcBef>
              <a:buFont typeface="Arial" panose="020B0604020202020204" pitchFamily="34" charset="0"/>
              <a:buChar char="•"/>
            </a:pPr>
            <a:r>
              <a:rPr lang="sv-SE" sz="1600" dirty="0">
                <a:ea typeface="Open Sans" panose="020B0606030504020204" pitchFamily="34" charset="0"/>
                <a:cs typeface="Open Sans" panose="020B0606030504020204" pitchFamily="34" charset="0"/>
              </a:rPr>
              <a:t>hålla regeringen informerad om händelseutvecklingen,</a:t>
            </a:r>
          </a:p>
          <a:p>
            <a:pPr marL="742950" lvl="1" indent="-285750">
              <a:spcBef>
                <a:spcPts val="800"/>
              </a:spcBef>
              <a:buFont typeface="Arial" panose="020B0604020202020204" pitchFamily="34" charset="0"/>
              <a:buChar char="•"/>
            </a:pPr>
            <a:r>
              <a:rPr lang="sv-SE" sz="1600" dirty="0">
                <a:ea typeface="Open Sans" panose="020B0606030504020204" pitchFamily="34" charset="0"/>
                <a:cs typeface="Open Sans" panose="020B0606030504020204" pitchFamily="34" charset="0"/>
              </a:rPr>
              <a:t>samordna den civila delen av värdlandsstödet.</a:t>
            </a:r>
          </a:p>
          <a:p>
            <a:endParaRPr lang="sv-SE" dirty="0"/>
          </a:p>
        </p:txBody>
      </p:sp>
    </p:spTree>
    <p:extLst>
      <p:ext uri="{BB962C8B-B14F-4D97-AF65-F5344CB8AC3E}">
        <p14:creationId xmlns:p14="http://schemas.microsoft.com/office/powerpoint/2010/main" val="4234644727"/>
      </p:ext>
    </p:extLst>
  </p:cSld>
  <p:clrMapOvr>
    <a:masterClrMapping/>
  </p:clrMapOvr>
</p:sld>
</file>

<file path=ppt/theme/theme1.xml><?xml version="1.0" encoding="utf-8"?>
<a:theme xmlns:a="http://schemas.openxmlformats.org/drawingml/2006/main" name="Frivilliga Automobilkåren">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FAK - Basmall #08.potx" id="{3785A381-D9C4-4956-BFDE-C47BF75A088E}" vid="{9D4ED4FB-562E-48FB-9EAA-60676838275E}"/>
    </a:ext>
  </a:extLst>
</a:theme>
</file>

<file path=ppt/theme/theme2.xml><?xml version="1.0" encoding="utf-8"?>
<a:theme xmlns:a="http://schemas.openxmlformats.org/drawingml/2006/main" name="Office-tema">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532cd0-e888-47d6-8f58-db0210f25002" xsi:nil="true"/>
    <lcf76f155ced4ddcb4097134ff3c332f xmlns="10c3a147-0d64-46aa-a281-dc97358e83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8" ma:contentTypeDescription="Skapa ett nytt dokument." ma:contentTypeScope="" ma:versionID="be631349f40ae8d3a4771078d80a8b1e">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05d238668bcc9213290017afbc597107"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3:TaxCatchAll"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409b83-796f-4362-91a2-5a460795ecd3}"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BDA6A-1F6C-4B42-8544-08E5AE6AC91F}">
  <ds:schemaRefs>
    <ds:schemaRef ds:uri="10c3a147-0d64-46aa-a281-dc97358e8373"/>
    <ds:schemaRef ds:uri="http://purl.org/dc/terms/"/>
    <ds:schemaRef ds:uri="http://schemas.openxmlformats.org/package/2006/metadata/core-properties"/>
    <ds:schemaRef ds:uri="http://purl.org/dc/dcmitype/"/>
    <ds:schemaRef ds:uri="d7532cd0-e888-47d6-8f58-db0210f25002"/>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B939E69-B948-4D22-A9E6-077E93ECAC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FAK - Basmall #08 (004)</Template>
  <TotalTime>10217</TotalTime>
  <Words>2126</Words>
  <Application>Microsoft Office PowerPoint</Application>
  <PresentationFormat>Bredbild</PresentationFormat>
  <Paragraphs>241</Paragraphs>
  <Slides>13</Slides>
  <Notes>12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13</vt:i4>
      </vt:variant>
    </vt:vector>
  </HeadingPairs>
  <TitlesOfParts>
    <vt:vector size="21" baseType="lpstr">
      <vt:lpstr>Arial</vt:lpstr>
      <vt:lpstr>Calibri</vt:lpstr>
      <vt:lpstr>Century Gothic</vt:lpstr>
      <vt:lpstr>Georgia</vt:lpstr>
      <vt:lpstr>Open Sans</vt:lpstr>
      <vt:lpstr>Segoe UI Semibold</vt:lpstr>
      <vt:lpstr>Times New Roman</vt:lpstr>
      <vt:lpstr>Frivilliga Automobilkåren</vt:lpstr>
      <vt:lpstr>Frivilliga Automobilkårernas Riksstämma 2025</vt:lpstr>
      <vt:lpstr>LANDSHÖVDING</vt:lpstr>
      <vt:lpstr>Civilområdena och totalförsvaret</vt:lpstr>
      <vt:lpstr>PowerPoint-presentation</vt:lpstr>
      <vt:lpstr>Vad är ett civilområde?</vt:lpstr>
      <vt:lpstr>Beredskapsmyndigheter och beredskapssektorer</vt:lpstr>
      <vt:lpstr>12 beredskapssektorer</vt:lpstr>
      <vt:lpstr>De civilområdesansvariga länsstyrelsernas uppgifter  inför höjd beredskap</vt:lpstr>
      <vt:lpstr>De civilområdesansvariga länsstyrelsernas  uppgifter vid höjd beredskap</vt:lpstr>
      <vt:lpstr>Vilken roll har en civilområdeschef ?</vt:lpstr>
      <vt:lpstr>Norra Civilområdet</vt:lpstr>
      <vt:lpstr>Några exempel på utvecklingsarbete i Norra civilområdet</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Klas Göran Asplund</dc:creator>
  <cp:lastModifiedBy>Curt-Ove Jakobsson</cp:lastModifiedBy>
  <cp:revision>32</cp:revision>
  <cp:lastPrinted>2025-09-09T11:56:22Z</cp:lastPrinted>
  <dcterms:created xsi:type="dcterms:W3CDTF">2023-02-06T09:55:04Z</dcterms:created>
  <dcterms:modified xsi:type="dcterms:W3CDTF">2025-09-22T08:07:22Z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0x010100FCE2F5F4464B614EBB25F3696A084092</vt:lpwstr>
  </property>
  <property fmtid="{D5CDD505-2E9C-101B-9397-08002B2CF9AE}" pid="3" name="Order">
    <vt:r8>32000</vt:r8>
  </property>
  <property fmtid="{D5CDD505-2E9C-101B-9397-08002B2CF9AE}" pid="4" name="MediaServiceImageTags">
    <vt:lpwstr/>
  </property>
</Properties>
</file>