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3.xml" ContentType="application/vnd.openxmlformats-officedocument.presentationml.notesSlide+xml"/>
  <Override PartName="/ppt/media/image16.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3.jpg" ContentType="image/jpeg"/>
  <Override PartName="/ppt/notesSlides/notesSlide9.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8.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 id="2147483734" r:id="rId7"/>
    <p:sldMasterId id="2147483748" r:id="rId8"/>
    <p:sldMasterId id="2147483754" r:id="rId9"/>
    <p:sldMasterId id="2147483763" r:id="rId10"/>
  </p:sldMasterIdLst>
  <p:notesMasterIdLst>
    <p:notesMasterId r:id="rId93"/>
  </p:notesMasterIdLst>
  <p:handoutMasterIdLst>
    <p:handoutMasterId r:id="rId94"/>
  </p:handoutMasterIdLst>
  <p:sldIdLst>
    <p:sldId id="1078" r:id="rId11"/>
    <p:sldId id="285" r:id="rId12"/>
    <p:sldId id="1212" r:id="rId13"/>
    <p:sldId id="1213" r:id="rId14"/>
    <p:sldId id="459" r:id="rId15"/>
    <p:sldId id="1142" r:id="rId16"/>
    <p:sldId id="1234" r:id="rId17"/>
    <p:sldId id="1146" r:id="rId18"/>
    <p:sldId id="1235" r:id="rId19"/>
    <p:sldId id="1217" r:id="rId20"/>
    <p:sldId id="1218" r:id="rId21"/>
    <p:sldId id="1219" r:id="rId22"/>
    <p:sldId id="259" r:id="rId23"/>
    <p:sldId id="1220" r:id="rId24"/>
    <p:sldId id="1221" r:id="rId25"/>
    <p:sldId id="1147" r:id="rId26"/>
    <p:sldId id="1222" r:id="rId27"/>
    <p:sldId id="1273" r:id="rId28"/>
    <p:sldId id="1248" r:id="rId29"/>
    <p:sldId id="1261" r:id="rId30"/>
    <p:sldId id="1262" r:id="rId31"/>
    <p:sldId id="1263" r:id="rId32"/>
    <p:sldId id="1264" r:id="rId33"/>
    <p:sldId id="466" r:id="rId34"/>
    <p:sldId id="1265" r:id="rId35"/>
    <p:sldId id="1266" r:id="rId36"/>
    <p:sldId id="1267" r:id="rId37"/>
    <p:sldId id="1268" r:id="rId38"/>
    <p:sldId id="1269" r:id="rId39"/>
    <p:sldId id="1270" r:id="rId40"/>
    <p:sldId id="1271" r:id="rId41"/>
    <p:sldId id="315" r:id="rId42"/>
    <p:sldId id="1247" r:id="rId43"/>
    <p:sldId id="1224" r:id="rId44"/>
    <p:sldId id="1251" r:id="rId45"/>
    <p:sldId id="1225" r:id="rId46"/>
    <p:sldId id="1226" r:id="rId47"/>
    <p:sldId id="1227" r:id="rId48"/>
    <p:sldId id="1228" r:id="rId49"/>
    <p:sldId id="287" r:id="rId50"/>
    <p:sldId id="1229" r:id="rId51"/>
    <p:sldId id="1230" r:id="rId52"/>
    <p:sldId id="292" r:id="rId53"/>
    <p:sldId id="293" r:id="rId54"/>
    <p:sldId id="1231" r:id="rId55"/>
    <p:sldId id="1232" r:id="rId56"/>
    <p:sldId id="1243" r:id="rId57"/>
    <p:sldId id="1249" r:id="rId58"/>
    <p:sldId id="276" r:id="rId59"/>
    <p:sldId id="1252" r:id="rId60"/>
    <p:sldId id="1253" r:id="rId61"/>
    <p:sldId id="1254" r:id="rId62"/>
    <p:sldId id="291" r:id="rId63"/>
    <p:sldId id="1255" r:id="rId64"/>
    <p:sldId id="294" r:id="rId65"/>
    <p:sldId id="305" r:id="rId66"/>
    <p:sldId id="1256" r:id="rId67"/>
    <p:sldId id="307" r:id="rId68"/>
    <p:sldId id="295" r:id="rId69"/>
    <p:sldId id="1257" r:id="rId70"/>
    <p:sldId id="309" r:id="rId71"/>
    <p:sldId id="296" r:id="rId72"/>
    <p:sldId id="297" r:id="rId73"/>
    <p:sldId id="298" r:id="rId74"/>
    <p:sldId id="1258" r:id="rId75"/>
    <p:sldId id="1259" r:id="rId76"/>
    <p:sldId id="299" r:id="rId77"/>
    <p:sldId id="1260" r:id="rId78"/>
    <p:sldId id="300" r:id="rId79"/>
    <p:sldId id="301" r:id="rId80"/>
    <p:sldId id="313" r:id="rId81"/>
    <p:sldId id="302" r:id="rId82"/>
    <p:sldId id="314" r:id="rId83"/>
    <p:sldId id="303" r:id="rId84"/>
    <p:sldId id="1244" r:id="rId85"/>
    <p:sldId id="1274" r:id="rId86"/>
    <p:sldId id="1275" r:id="rId87"/>
    <p:sldId id="281" r:id="rId88"/>
    <p:sldId id="321" r:id="rId89"/>
    <p:sldId id="1245" r:id="rId90"/>
    <p:sldId id="1246" r:id="rId91"/>
    <p:sldId id="345" r:id="rId9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ection>
        <p14:section name="Presentation" id="{B972C155-D5BF-46A7-B591-A42909CFC1FA}">
          <p14:sldIdLst>
            <p14:sldId id="1078"/>
            <p14:sldId id="285"/>
            <p14:sldId id="1212"/>
            <p14:sldId id="1213"/>
            <p14:sldId id="459"/>
            <p14:sldId id="1142"/>
            <p14:sldId id="1234"/>
            <p14:sldId id="1146"/>
            <p14:sldId id="1235"/>
            <p14:sldId id="1217"/>
            <p14:sldId id="1218"/>
            <p14:sldId id="1219"/>
            <p14:sldId id="259"/>
            <p14:sldId id="1220"/>
            <p14:sldId id="1221"/>
            <p14:sldId id="1147"/>
            <p14:sldId id="1222"/>
            <p14:sldId id="1273"/>
            <p14:sldId id="1248"/>
            <p14:sldId id="1261"/>
            <p14:sldId id="1262"/>
            <p14:sldId id="1263"/>
            <p14:sldId id="1264"/>
            <p14:sldId id="466"/>
            <p14:sldId id="1265"/>
            <p14:sldId id="1266"/>
            <p14:sldId id="1267"/>
            <p14:sldId id="1268"/>
            <p14:sldId id="1269"/>
            <p14:sldId id="1270"/>
            <p14:sldId id="1271"/>
            <p14:sldId id="315"/>
            <p14:sldId id="1247"/>
            <p14:sldId id="1224"/>
            <p14:sldId id="1251"/>
            <p14:sldId id="1225"/>
            <p14:sldId id="1226"/>
            <p14:sldId id="1227"/>
            <p14:sldId id="1228"/>
            <p14:sldId id="287"/>
            <p14:sldId id="1229"/>
            <p14:sldId id="1230"/>
            <p14:sldId id="292"/>
            <p14:sldId id="293"/>
            <p14:sldId id="1231"/>
            <p14:sldId id="1232"/>
            <p14:sldId id="1243"/>
            <p14:sldId id="1249"/>
            <p14:sldId id="276"/>
            <p14:sldId id="1252"/>
            <p14:sldId id="1253"/>
            <p14:sldId id="1254"/>
            <p14:sldId id="291"/>
            <p14:sldId id="1255"/>
            <p14:sldId id="294"/>
            <p14:sldId id="305"/>
            <p14:sldId id="1256"/>
            <p14:sldId id="307"/>
            <p14:sldId id="295"/>
            <p14:sldId id="1257"/>
            <p14:sldId id="309"/>
            <p14:sldId id="296"/>
            <p14:sldId id="297"/>
            <p14:sldId id="298"/>
            <p14:sldId id="1258"/>
            <p14:sldId id="1259"/>
            <p14:sldId id="299"/>
            <p14:sldId id="1260"/>
            <p14:sldId id="300"/>
            <p14:sldId id="301"/>
            <p14:sldId id="313"/>
            <p14:sldId id="302"/>
            <p14:sldId id="314"/>
            <p14:sldId id="303"/>
            <p14:sldId id="1244"/>
            <p14:sldId id="1274"/>
            <p14:sldId id="1275"/>
            <p14:sldId id="281"/>
            <p14:sldId id="321"/>
            <p14:sldId id="1245"/>
            <p14:sldId id="1246"/>
            <p14:sldId id="3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88" d="100"/>
          <a:sy n="88" d="100"/>
        </p:scale>
        <p:origin x="126" y="72"/>
      </p:cViewPr>
      <p:guideLst/>
    </p:cSldViewPr>
  </p:slideViewPr>
  <p:notesTextViewPr>
    <p:cViewPr>
      <p:scale>
        <a:sx n="3" d="2"/>
        <a:sy n="3" d="2"/>
      </p:scale>
      <p:origin x="0" y="0"/>
    </p:cViewPr>
  </p:notesTextViewPr>
  <p:sorterViewPr>
    <p:cViewPr varScale="1">
      <p:scale>
        <a:sx n="1" d="1"/>
        <a:sy n="1" d="1"/>
      </p:scale>
      <p:origin x="0" y="-8658"/>
    </p:cViewPr>
  </p:sorterViewPr>
  <p:notesViewPr>
    <p:cSldViewPr snapToGrid="0" showGuides="1">
      <p:cViewPr varScale="1">
        <p:scale>
          <a:sx n="69" d="100"/>
          <a:sy n="69" d="100"/>
        </p:scale>
        <p:origin x="2155"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D5F58BB-E347-9075-B267-27E131605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4A6D8D7-F41E-6B78-2ADE-96D9BC10B9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F9D525-49C8-419D-9524-F1EEA012B1DC}" type="datetimeFigureOut">
              <a:rPr lang="sv-SE" smtClean="0"/>
              <a:t>2026-02-23</a:t>
            </a:fld>
            <a:endParaRPr lang="sv-SE"/>
          </a:p>
        </p:txBody>
      </p:sp>
      <p:sp>
        <p:nvSpPr>
          <p:cNvPr id="4" name="Platshållare för sidfot 3">
            <a:extLst>
              <a:ext uri="{FF2B5EF4-FFF2-40B4-BE49-F238E27FC236}">
                <a16:creationId xmlns:a16="http://schemas.microsoft.com/office/drawing/2014/main" id="{9FC532DE-CF69-E9DB-AD36-9330217850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7E6BB101-3D8D-E0E0-B91A-429700656C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141B2A-731C-4297-A3CD-64B0D0DB0F1D}" type="slidenum">
              <a:rPr lang="sv-SE" smtClean="0"/>
              <a:t>‹#›</a:t>
            </a:fld>
            <a:endParaRPr lang="sv-SE"/>
          </a:p>
        </p:txBody>
      </p:sp>
    </p:spTree>
    <p:extLst>
      <p:ext uri="{BB962C8B-B14F-4D97-AF65-F5344CB8AC3E}">
        <p14:creationId xmlns:p14="http://schemas.microsoft.com/office/powerpoint/2010/main" val="290069651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1.67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1.67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2.31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2.855"/>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3.206"/>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5.18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8.154"/>
    </inkml:context>
    <inkml:brush xml:id="br0">
      <inkml:brushProperty name="width" value="0.05" units="cm"/>
      <inkml:brushProperty name="height" value="0.05" units="cm"/>
      <inkml:brushProperty name="color" value="#E71224"/>
    </inkml:brush>
  </inkml:definitions>
  <inkml:trace contextRef="#ctx0" brushRef="#br0">0 0 24575,'5'0'0,"5"5"0,5 0 0,1 5 0,-2 1-8191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08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58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994"/>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1.67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2.31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2.31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2.855"/>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3.206"/>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5.18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8.154"/>
    </inkml:context>
    <inkml:brush xml:id="br0">
      <inkml:brushProperty name="width" value="0.05" units="cm"/>
      <inkml:brushProperty name="height" value="0.05" units="cm"/>
      <inkml:brushProperty name="color" value="#E71224"/>
    </inkml:brush>
  </inkml:definitions>
  <inkml:trace contextRef="#ctx0" brushRef="#br0">0 0 24575,'5'0'0,"5"5"0,5 0 0,1 5 0,-2 1-8191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08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58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994"/>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6T10:27:24.027"/>
    </inkml:context>
    <inkml:brush xml:id="br0">
      <inkml:brushProperty name="width" value="0.05" units="cm"/>
      <inkml:brushProperty name="height" value="0.05" units="cm"/>
      <inkml:brushProperty name="color" value="#E71224"/>
    </inkml:brush>
  </inkml:definitions>
  <inkml:trace contextRef="#ctx0" brushRef="#br0">2875 235 24568,'-1'9'0,"-2"0"0,-3 1 0,-2-1 0,-2 0 0,-2 0 0,-2 0 0,-2 0 0,-3-1 0,-1 1 0,-3-1 0,-2 1 0,-1-1 0,-3 0 0,-1 0 0,-3-1 0,-1 0 0,-1 1 0,-3-1 0,-1-1 0,-2 1 0,-1-1 0,-2 0 0,-1-1 0,-1 0 0,-1 0 0,-2 0 0,-1-1 0,-1 0 0,0 0 0,-2-1 0,0 0 0,-1 0 0,-1 0 0,0-2 0,-1 1 0,0-1 0,0 0 0,0 0 0,0-1 0,-1 0 0,1-1 0,0 0 0,0 0 0,0-1 0,1 1 0,0-2 0,1 0 0,1 0 0,0 0 0,2-1 0,0 0 0,1 0 0,1-1 0,2 0 0,1 0 0,1 0 0,1-1 0,2 0 0,1-1 0,2 1 0,1-1 0,3-1 0,1 1 0,1 0 0,3-1 0,1 0 0,3 0 0,1-1 0,2 1 0,3-1 0,1 1 0,3-1 0,2 0 0,2 0 0,2 0 0,2 0 0,2-1 0,3 1 0,2 0 0,2 0 0,2 0 0,3-1 0,2 1 0,2 0 0,2 0 0,2 0 0,2 0 0,3 1 0,1-1 0,3 1 0,2-1 0,1 1 0,3 0 0,1 0 0,3 1 0,1 0 0,1-1 0,3 1 0,1 1 0,2-1 0,1 1 0,2 0 0,1 1 0,1 0 0,1 0 0,2 0 0,1 1 0,1 0 0,0 0 0,2 1 0,0 0 0,1 0 0,1 0 0,0 2 0,1-1 0,0 1 0,0 0 0,0 0 0,1 1 0,-1 0 0,0 1 0,0 0 0,0 0 0,0 1 0,-1-1 0,0 2 0,-1 0 0,-1 0 0,0 0 0,-2 1 0,0 0 0,-1 0 0,-1 1 0,-2 0 0,-1 0 0,-1 0 0,-1 1 0,-2 0 0,-1 1 0,-2-1 0,-1 1 0,-3 1 0,-1-1 0,-1 0 0,-3 1 0,-1 0 0,-3 0 0,-1 1 0,-2-1 0,-3 1 0,-1-1 0,-3 1 0,-2 0 0,-2 0 0,-2 0 0,-2 0 0,-2 1 0,-3-1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2.855"/>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3.206"/>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5.184"/>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28.154"/>
    </inkml:context>
    <inkml:brush xml:id="br0">
      <inkml:brushProperty name="width" value="0.05" units="cm"/>
      <inkml:brushProperty name="height" value="0.05" units="cm"/>
      <inkml:brushProperty name="color" value="#E71224"/>
    </inkml:brush>
  </inkml:definitions>
  <inkml:trace contextRef="#ctx0" brushRef="#br0">0 0 24575,'5'0'0,"5"5"0,5 0 0,1 5 0,-2 1-8191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08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58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22T13:34:41.994"/>
    </inkml:context>
    <inkml:brush xml:id="br0">
      <inkml:brushProperty name="width" value="0.05" units="cm"/>
      <inkml:brushProperty name="height" value="0.05" units="cm"/>
      <inkml:brushProperty name="color" value="#E71224"/>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74DF0-436A-45CA-ACCB-276934C69E09}" type="datetimeFigureOut">
              <a:rPr lang="sv-SE" smtClean="0"/>
              <a:t>2026-02-23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12B4C-CE53-465A-9240-21F0EC22094F}" type="slidenum">
              <a:rPr lang="sv-SE" smtClean="0"/>
              <a:t>‹#›</a:t>
            </a:fld>
            <a:endParaRPr lang="sv-SE"/>
          </a:p>
        </p:txBody>
      </p:sp>
    </p:spTree>
    <p:extLst>
      <p:ext uri="{BB962C8B-B14F-4D97-AF65-F5344CB8AC3E}">
        <p14:creationId xmlns:p14="http://schemas.microsoft.com/office/powerpoint/2010/main" val="387711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4AB07-2198-4397-A621-ACD71F44FEB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552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73473-4E4D-17ED-81EC-B80E5132640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70FF368-A6A8-E142-ADBC-9963EA66BBE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86E0AF3-54D2-7D1B-55DF-F9F57BAFD968}"/>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0F734081-C83B-2B1F-AD62-3F5AEECC3E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CBB43-4E59-4741-B15C-2E65ECD2B6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24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ca50utb</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12B4C-CE53-465A-9240-21F0EC22094F}"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4812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9B85B-797E-B1AA-D543-C0CE14B2C03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A33446E-63CC-4718-4F92-A5BA4006FC0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30A99AC-3D8C-5307-D8EC-79BC852D4E20}"/>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6633C9F-E389-9DFA-D93D-2C59924D9A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CBB43-4E59-4741-B15C-2E65ECD2B6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173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12B4C-CE53-465A-9240-21F0EC22094F}"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00521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F189B-BE7C-95A3-5634-1896D6DF25E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D3B6EC3-5609-A9E2-D647-B06A8D5E01F8}"/>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5729B212-89FC-9B9A-BF0D-FB1946425BB7}"/>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687E826-D167-B1A7-4455-CA2B9F0CB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12B4C-CE53-465A-9240-21F0EC22094F}"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9332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BDA3-1AEB-A32B-2C6B-6729D4AF065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B2B6B41-6B15-148D-750F-3DDF81058DC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7DD4A6C-3A87-DC09-39D4-A62D30F3B67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DF2AE38-C156-7995-65A7-16FFCBF1BC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CBB43-4E59-4741-B15C-2E65ECD2B6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01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CBB43-4E59-4741-B15C-2E65ECD2B6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835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EECF7-CFF4-9598-FCB1-09A7B963A71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B6637FE-662A-8B01-083F-3B29085A125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B87D1F6-043D-97DD-82F0-80F331FC4A8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A682A294-522B-209F-0708-992B4401217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4AB07-2198-4397-A621-ACD71F44FEB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92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E3061-FCCB-700D-23D0-B46E7EBA213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2F55630-9152-261B-6CF4-B637AEB6EE2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FDCD2A1-8A86-CED4-CFA3-581F19B57C5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496D183B-361E-0674-D120-1AEA8014C4A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4AB07-2198-4397-A621-ACD71F44FEB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41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89EBA-D2F8-303A-9E98-C861C09BE47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FB9D33C-1E24-E8F9-4513-D675E77CD00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0195A40-01B1-501A-1C0C-DDE864BFE186}"/>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C8A04FE-5FC2-D060-A5C3-DEA2F637129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4AB07-2198-4397-A621-ACD71F44FEB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078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37CA-C507-6586-1C22-CA59EBF5969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7026934-3895-0ADF-1D49-699505EE88F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08A8373-85AB-BD7C-F18C-906A938EF98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58E19D9E-4EE9-351B-45C0-877CE68497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CBB43-4E59-4741-B15C-2E65ECD2B6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410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12B4C-CE53-465A-9240-21F0EC22094F}"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0052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D3AC-F57A-E9D1-EF72-94A1A3E3B4C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3483E80-AF0A-32FA-2540-507310A8F404}"/>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8160FBF7-91E3-324C-3F5F-CCA16CBD0EF6}"/>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D177DE3-18EC-AADD-1289-9498CF709D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12B4C-CE53-465A-9240-21F0EC22094F}"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779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3E9C2-694B-DEF0-25B9-1884C893377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069DEB4-AA00-66CF-F3B9-2AD32EA972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FAAD3F0-9CE1-6AC6-8AB5-B81660B19FFC}"/>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85ED754C-327E-B55B-6B29-FF92083F10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CBB43-4E59-4741-B15C-2E65ECD2B65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646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hyperlink" Target="https://www.jonkoping.se/"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xml"/><Relationship Id="rId5" Type="http://schemas.openxmlformats.org/officeDocument/2006/relationships/hyperlink" Target="https://www.jonkoping.se/" TargetMode="External"/><Relationship Id="rId4" Type="http://schemas.openxmlformats.org/officeDocument/2006/relationships/image" Target="../media/image11.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2.xml"/><Relationship Id="rId5" Type="http://schemas.openxmlformats.org/officeDocument/2006/relationships/hyperlink" Target="https://www.jonkoping.se/" TargetMode="External"/><Relationship Id="rId4" Type="http://schemas.openxmlformats.org/officeDocument/2006/relationships/image" Target="../media/image11.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vsnittsrubrik">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4A436721-15AC-BC41-1077-8B3FFAF363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42899" r="556"/>
          <a:stretch/>
        </p:blipFill>
        <p:spPr>
          <a:xfrm>
            <a:off x="0" y="0"/>
            <a:ext cx="12192000" cy="3960057"/>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20738" y="296863"/>
            <a:ext cx="10531475" cy="158261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803275" y="1989139"/>
            <a:ext cx="10550524" cy="8861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84174636-13CD-4138-9660-AEFDA6AF6336}" type="datetime1">
              <a:rPr lang="sv-SE" smtClean="0"/>
              <a:t>2026-02-23</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9" name="Bild 8">
            <a:extLst>
              <a:ext uri="{FF2B5EF4-FFF2-40B4-BE49-F238E27FC236}">
                <a16:creationId xmlns:a16="http://schemas.microsoft.com/office/drawing/2014/main" id="{900DEC85-01BF-16BE-F395-3D2DF3C4C58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0606" y="3557232"/>
            <a:ext cx="1970789" cy="2391964"/>
          </a:xfrm>
          <a:prstGeom prst="rect">
            <a:avLst/>
          </a:prstGeom>
        </p:spPr>
      </p:pic>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pos="667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0C2D2162-5061-5A4C-8593-2CAC0B6DF83C}" type="datetimeFigureOut">
              <a:rPr lang="sv-SE" smtClean="0"/>
              <a:t>2026-02-23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27620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0C2D2162-5061-5A4C-8593-2CAC0B6DF83C}" type="datetimeFigureOut">
              <a:rPr lang="sv-SE" smtClean="0"/>
              <a:t>2026-02-23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2778010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0C2D2162-5061-5A4C-8593-2CAC0B6DF83C}" type="datetimeFigureOut">
              <a:rPr lang="sv-SE" smtClean="0"/>
              <a:t>2026-02-23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1468539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sv-SE"/>
              <a:t>Redigera format för bakgrundstext
Nivå två
Nivå tre
Nivå fyra
Nivå fem</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fld id="{0C2D2162-5061-5A4C-8593-2CAC0B6DF83C}" type="datetimeFigureOut">
              <a:rPr lang="sv-SE" smtClean="0"/>
              <a:t>2026-02-23</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2840190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
Nivå två
Nivå tre
Nivå fyra
Nivå fem</a:t>
            </a:r>
            <a:endParaRPr lang="en-US" dirty="0"/>
          </a:p>
        </p:txBody>
      </p:sp>
      <p:sp>
        <p:nvSpPr>
          <p:cNvPr id="4" name="Content Placeholder 3"/>
          <p:cNvSpPr>
            <a:spLocks noGrp="1"/>
          </p:cNvSpPr>
          <p:nvPr>
            <p:ph sz="half" idx="2"/>
          </p:nvPr>
        </p:nvSpPr>
        <p:spPr>
          <a:xfrm>
            <a:off x="839790" y="2505075"/>
            <a:ext cx="5157787" cy="3684588"/>
          </a:xfrm>
        </p:spPr>
        <p:txBody>
          <a:bodyPr/>
          <a:lstStyle/>
          <a:p>
            <a:pPr lvl="0"/>
            <a:r>
              <a:rPr lang="sv-SE"/>
              <a:t>Redigera format för bakgrundstext
Nivå två
Nivå tre
Nivå fyra
Nivå fem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
Nivå två
Nivå tre
Nivå fyra
Nivå fem</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sv-SE"/>
              <a:t>Redigera format för bakgrundstext
Nivå två
Nivå tre
Nivå fyra
Nivå fem</a:t>
            </a:r>
            <a:endParaRPr lang="en-US" dirty="0"/>
          </a:p>
        </p:txBody>
      </p:sp>
      <p:sp>
        <p:nvSpPr>
          <p:cNvPr id="7" name="Date Placeholder 6"/>
          <p:cNvSpPr>
            <a:spLocks noGrp="1"/>
          </p:cNvSpPr>
          <p:nvPr>
            <p:ph type="dt" sz="half" idx="10"/>
          </p:nvPr>
        </p:nvSpPr>
        <p:spPr/>
        <p:txBody>
          <a:bodyPr/>
          <a:lstStyle/>
          <a:p>
            <a:fld id="{0C2D2162-5061-5A4C-8593-2CAC0B6DF83C}" type="datetimeFigureOut">
              <a:rPr lang="sv-SE" smtClean="0"/>
              <a:t>2026-02-23</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3775891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0C2D2162-5061-5A4C-8593-2CAC0B6DF83C}" type="datetimeFigureOut">
              <a:rPr lang="sv-SE" smtClean="0"/>
              <a:t>2026-02-23</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1042231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2D2162-5061-5A4C-8593-2CAC0B6DF83C}" type="datetimeFigureOut">
              <a:rPr lang="sv-SE" smtClean="0"/>
              <a:t>2026-02-23</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159646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
Nivå två
Nivå tre
Nivå fyra
Nivå fem</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fld id="{0C2D2162-5061-5A4C-8593-2CAC0B6DF83C}" type="datetimeFigureOut">
              <a:rPr lang="sv-SE" smtClean="0"/>
              <a:t>2026-02-23</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1448963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
Nivå två
Nivå tre
Nivå fyra
Nivå fem</a:t>
            </a:r>
            <a:endParaRPr lang="en-US" dirty="0"/>
          </a:p>
        </p:txBody>
      </p:sp>
      <p:sp>
        <p:nvSpPr>
          <p:cNvPr id="5" name="Date Placeholder 4"/>
          <p:cNvSpPr>
            <a:spLocks noGrp="1"/>
          </p:cNvSpPr>
          <p:nvPr>
            <p:ph type="dt" sz="half" idx="10"/>
          </p:nvPr>
        </p:nvSpPr>
        <p:spPr/>
        <p:txBody>
          <a:bodyPr/>
          <a:lstStyle/>
          <a:p>
            <a:fld id="{0C2D2162-5061-5A4C-8593-2CAC0B6DF83C}" type="datetimeFigureOut">
              <a:rPr lang="sv-SE" smtClean="0"/>
              <a:t>2026-02-23</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586751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0C2D2162-5061-5A4C-8593-2CAC0B6DF83C}" type="datetimeFigureOut">
              <a:rPr lang="sv-SE" smtClean="0"/>
              <a:t>2026-02-23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202984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7F2D7E14-50AA-4061-85D2-4326B05D2AAF}" type="datetime1">
              <a:rPr lang="sv-SE" smtClean="0"/>
              <a:t>2026-02-23</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0C2D2162-5061-5A4C-8593-2CAC0B6DF83C}" type="datetimeFigureOut">
              <a:rPr lang="sv-SE" smtClean="0"/>
              <a:t>2026-02-23</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E108689-1465-6E43-BF86-10219A679006}" type="slidenum">
              <a:rPr lang="sv-SE" smtClean="0"/>
              <a:t>‹#›</a:t>
            </a:fld>
            <a:endParaRPr lang="sv-SE"/>
          </a:p>
        </p:txBody>
      </p:sp>
    </p:spTree>
    <p:extLst>
      <p:ext uri="{BB962C8B-B14F-4D97-AF65-F5344CB8AC3E}">
        <p14:creationId xmlns:p14="http://schemas.microsoft.com/office/powerpoint/2010/main" val="3879117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cSld name="1_Rubrikbild">
    <p:spTree>
      <p:nvGrpSpPr>
        <p:cNvPr id="1" name=""/>
        <p:cNvGrpSpPr/>
        <p:nvPr/>
      </p:nvGrpSpPr>
      <p:grpSpPr>
        <a:xfrm>
          <a:off x="0" y="0"/>
          <a:ext cx="0" cy="0"/>
          <a:chOff x="0" y="0"/>
          <a:chExt cx="0" cy="0"/>
        </a:xfrm>
      </p:grpSpPr>
      <p:sp>
        <p:nvSpPr>
          <p:cNvPr id="2" name="Line 37">
            <a:extLst>
              <a:ext uri="{FF2B5EF4-FFF2-40B4-BE49-F238E27FC236}">
                <a16:creationId xmlns:a16="http://schemas.microsoft.com/office/drawing/2014/main" id="{329AD9F9-0CDD-4245-985B-96C44D2896BC}"/>
              </a:ext>
            </a:extLst>
          </p:cNvPr>
          <p:cNvSpPr>
            <a:spLocks noChangeShapeType="1"/>
          </p:cNvSpPr>
          <p:nvPr/>
        </p:nvSpPr>
        <p:spPr bwMode="auto">
          <a:xfrm>
            <a:off x="527051" y="6308725"/>
            <a:ext cx="8832849" cy="0"/>
          </a:xfrm>
          <a:prstGeom prst="line">
            <a:avLst/>
          </a:prstGeom>
          <a:noFill/>
          <a:ln w="19050">
            <a:solidFill>
              <a:schemeClr val="accent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v-SE" sz="1800"/>
          </a:p>
        </p:txBody>
      </p:sp>
      <p:pic>
        <p:nvPicPr>
          <p:cNvPr id="3" name="Picture 39" descr="farg_liggande">
            <a:extLst>
              <a:ext uri="{FF2B5EF4-FFF2-40B4-BE49-F238E27FC236}">
                <a16:creationId xmlns:a16="http://schemas.microsoft.com/office/drawing/2014/main" id="{8143511B-2479-4DF3-8BD8-BA71CA7B6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5567" y="5949952"/>
            <a:ext cx="1934634"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883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E98E0B-270A-4408-8DF8-0C8689756D9F}"/>
              </a:ext>
            </a:extLst>
          </p:cNvPr>
          <p:cNvSpPr>
            <a:spLocks noGrp="1"/>
          </p:cNvSpPr>
          <p:nvPr>
            <p:ph type="title" hasCustomPrompt="1"/>
          </p:nvPr>
        </p:nvSpPr>
        <p:spPr>
          <a:xfrm>
            <a:off x="838201" y="2444880"/>
            <a:ext cx="10515600" cy="978027"/>
          </a:xfrm>
        </p:spPr>
        <p:txBody>
          <a:bodyPr anchor="b">
            <a:normAutofit/>
          </a:bodyPr>
          <a:lstStyle>
            <a:lvl1pPr algn="ctr">
              <a:defRPr sz="3300"/>
            </a:lvl1pPr>
          </a:lstStyle>
          <a:p>
            <a:r>
              <a:rPr lang="sv-SE" dirty="0"/>
              <a:t>Skriv text här</a:t>
            </a:r>
          </a:p>
        </p:txBody>
      </p:sp>
    </p:spTree>
    <p:extLst>
      <p:ext uri="{BB962C8B-B14F-4D97-AF65-F5344CB8AC3E}">
        <p14:creationId xmlns:p14="http://schemas.microsoft.com/office/powerpoint/2010/main" val="2359277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Avsnittsrubrik">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4A436721-15AC-BC41-1077-8B3FFAF363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42899" r="556"/>
          <a:stretch/>
        </p:blipFill>
        <p:spPr>
          <a:xfrm>
            <a:off x="0" y="0"/>
            <a:ext cx="12192000" cy="3960057"/>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20738" y="296863"/>
            <a:ext cx="10531475" cy="158261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803275" y="1989139"/>
            <a:ext cx="10550524" cy="8861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84174636-13CD-4138-9660-AEFDA6AF6336}" type="datetime1">
              <a:rPr lang="sv-SE" smtClean="0"/>
              <a:t>2026-02-23</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9" name="Bild 8">
            <a:extLst>
              <a:ext uri="{FF2B5EF4-FFF2-40B4-BE49-F238E27FC236}">
                <a16:creationId xmlns:a16="http://schemas.microsoft.com/office/drawing/2014/main" id="{900DEC85-01BF-16BE-F395-3D2DF3C4C58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0606" y="3557232"/>
            <a:ext cx="1970789" cy="2391964"/>
          </a:xfrm>
          <a:prstGeom prst="rect">
            <a:avLst/>
          </a:prstGeom>
        </p:spPr>
      </p:pic>
    </p:spTree>
    <p:extLst>
      <p:ext uri="{BB962C8B-B14F-4D97-AF65-F5344CB8AC3E}">
        <p14:creationId xmlns:p14="http://schemas.microsoft.com/office/powerpoint/2010/main" val="3880875272"/>
      </p:ext>
    </p:extLst>
  </p:cSld>
  <p:clrMapOvr>
    <a:masterClrMapping/>
  </p:clrMapOvr>
  <p:extLst>
    <p:ext uri="{DCECCB84-F9BA-43D5-87BE-67443E8EF086}">
      <p15:sldGuideLst xmlns:p15="http://schemas.microsoft.com/office/powerpoint/2012/main">
        <p15:guide id="1" pos="667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7F2D7E14-50AA-4061-85D2-4326B05D2AAF}" type="datetime1">
              <a:rPr lang="sv-SE" smtClean="0"/>
              <a:t>2026-02-23</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21599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Rubrik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7B0B7A37-BBF8-72E3-5C98-94104BDDB2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77286" r="556" b="1"/>
          <a:stretch/>
        </p:blipFill>
        <p:spPr>
          <a:xfrm rot="10800000">
            <a:off x="0" y="5282780"/>
            <a:ext cx="12192000" cy="1575220"/>
          </a:xfrm>
          <a:prstGeom prst="rect">
            <a:avLst/>
          </a:prstGeom>
        </p:spPr>
      </p:pic>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803275" y="1989138"/>
            <a:ext cx="10544175" cy="2573337"/>
          </a:xfrm>
        </p:spPr>
        <p:txBody>
          <a:bodyPr anchor="b"/>
          <a:lstStyle>
            <a:lvl1pPr>
              <a:defRPr sz="60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803274" y="4665664"/>
            <a:ext cx="10544175" cy="9703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CBD29510-B0F8-44A8-A829-D005896E227A}" type="datetime1">
              <a:rPr lang="sv-SE" smtClean="0"/>
              <a:t>2026-02-23</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777704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 till höger">
    <p:spTree>
      <p:nvGrpSpPr>
        <p:cNvPr id="1" name=""/>
        <p:cNvGrpSpPr/>
        <p:nvPr/>
      </p:nvGrpSpPr>
      <p:grpSpPr>
        <a:xfrm>
          <a:off x="0" y="0"/>
          <a:ext cx="0" cy="0"/>
          <a:chOff x="0" y="0"/>
          <a:chExt cx="0" cy="0"/>
        </a:xfrm>
      </p:grpSpPr>
      <p:sp>
        <p:nvSpPr>
          <p:cNvPr id="21" name="Platshållare för bild 20">
            <a:extLst>
              <a:ext uri="{FF2B5EF4-FFF2-40B4-BE49-F238E27FC236}">
                <a16:creationId xmlns:a16="http://schemas.microsoft.com/office/drawing/2014/main" id="{98D3E12A-33A3-DA74-616D-9C05FF83BA87}"/>
              </a:ext>
            </a:extLst>
          </p:cNvPr>
          <p:cNvSpPr>
            <a:spLocks noGrp="1"/>
          </p:cNvSpPr>
          <p:nvPr>
            <p:ph type="pic" sz="quarter" idx="13" hasCustomPrompt="1"/>
          </p:nvPr>
        </p:nvSpPr>
        <p:spPr>
          <a:xfrm>
            <a:off x="7327193" y="0"/>
            <a:ext cx="4864807" cy="6858000"/>
          </a:xfrm>
          <a:custGeom>
            <a:avLst/>
            <a:gdLst>
              <a:gd name="connsiteX0" fmla="*/ 151163 w 4864807"/>
              <a:gd name="connsiteY0" fmla="*/ 0 h 6858000"/>
              <a:gd name="connsiteX1" fmla="*/ 4864807 w 4864807"/>
              <a:gd name="connsiteY1" fmla="*/ 0 h 6858000"/>
              <a:gd name="connsiteX2" fmla="*/ 4864807 w 4864807"/>
              <a:gd name="connsiteY2" fmla="*/ 6858000 h 6858000"/>
              <a:gd name="connsiteX3" fmla="*/ 178380 w 4864807"/>
              <a:gd name="connsiteY3" fmla="*/ 6858000 h 6858000"/>
              <a:gd name="connsiteX4" fmla="*/ 401792 w 4864807"/>
              <a:gd name="connsiteY4" fmla="*/ 6634589 h 6858000"/>
              <a:gd name="connsiteX5" fmla="*/ 401792 w 4864807"/>
              <a:gd name="connsiteY5" fmla="*/ 6066717 h 6858000"/>
              <a:gd name="connsiteX6" fmla="*/ 256 w 4864807"/>
              <a:gd name="connsiteY6" fmla="*/ 5665245 h 6858000"/>
              <a:gd name="connsiteX7" fmla="*/ 0 w 4864807"/>
              <a:gd name="connsiteY7" fmla="*/ 5665245 h 6858000"/>
              <a:gd name="connsiteX8" fmla="*/ 0 w 4864807"/>
              <a:gd name="connsiteY8" fmla="*/ 5097373 h 6858000"/>
              <a:gd name="connsiteX9" fmla="*/ 256 w 4864807"/>
              <a:gd name="connsiteY9" fmla="*/ 5097373 h 6858000"/>
              <a:gd name="connsiteX10" fmla="*/ 401792 w 4864807"/>
              <a:gd name="connsiteY10" fmla="*/ 4695901 h 6858000"/>
              <a:gd name="connsiteX11" fmla="*/ 401792 w 4864807"/>
              <a:gd name="connsiteY11" fmla="*/ 4128029 h 6858000"/>
              <a:gd name="connsiteX12" fmla="*/ 256 w 4864807"/>
              <a:gd name="connsiteY12" fmla="*/ 3726493 h 6858000"/>
              <a:gd name="connsiteX13" fmla="*/ 0 w 4864807"/>
              <a:gd name="connsiteY13" fmla="*/ 3726493 h 6858000"/>
              <a:gd name="connsiteX14" fmla="*/ 0 w 4864807"/>
              <a:gd name="connsiteY14" fmla="*/ 3158621 h 6858000"/>
              <a:gd name="connsiteX15" fmla="*/ 256 w 4864807"/>
              <a:gd name="connsiteY15" fmla="*/ 3158621 h 6858000"/>
              <a:gd name="connsiteX16" fmla="*/ 401792 w 4864807"/>
              <a:gd name="connsiteY16" fmla="*/ 2757085 h 6858000"/>
              <a:gd name="connsiteX17" fmla="*/ 401792 w 4864807"/>
              <a:gd name="connsiteY17" fmla="*/ 2189213 h 6858000"/>
              <a:gd name="connsiteX18" fmla="*/ 256 w 4864807"/>
              <a:gd name="connsiteY18" fmla="*/ 1787741 h 6858000"/>
              <a:gd name="connsiteX19" fmla="*/ 0 w 4864807"/>
              <a:gd name="connsiteY19" fmla="*/ 1787741 h 6858000"/>
              <a:gd name="connsiteX20" fmla="*/ 0 w 4864807"/>
              <a:gd name="connsiteY20" fmla="*/ 1219997 h 6858000"/>
              <a:gd name="connsiteX21" fmla="*/ 256 w 4864807"/>
              <a:gd name="connsiteY21" fmla="*/ 1219997 h 6858000"/>
              <a:gd name="connsiteX22" fmla="*/ 401792 w 4864807"/>
              <a:gd name="connsiteY22" fmla="*/ 818461 h 6858000"/>
              <a:gd name="connsiteX23" fmla="*/ 401792 w 4864807"/>
              <a:gd name="connsiteY23" fmla="*/ 250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64807" h="6858000">
                <a:moveTo>
                  <a:pt x="151163" y="0"/>
                </a:moveTo>
                <a:lnTo>
                  <a:pt x="4864807" y="0"/>
                </a:lnTo>
                <a:lnTo>
                  <a:pt x="4864807" y="6858000"/>
                </a:lnTo>
                <a:lnTo>
                  <a:pt x="178380" y="6858000"/>
                </a:lnTo>
                <a:lnTo>
                  <a:pt x="401792" y="6634589"/>
                </a:lnTo>
                <a:lnTo>
                  <a:pt x="401792" y="6066717"/>
                </a:lnTo>
                <a:lnTo>
                  <a:pt x="256" y="5665245"/>
                </a:lnTo>
                <a:lnTo>
                  <a:pt x="0" y="5665245"/>
                </a:lnTo>
                <a:lnTo>
                  <a:pt x="0" y="5097373"/>
                </a:lnTo>
                <a:lnTo>
                  <a:pt x="256" y="5097373"/>
                </a:lnTo>
                <a:lnTo>
                  <a:pt x="401792" y="4695901"/>
                </a:lnTo>
                <a:lnTo>
                  <a:pt x="401792" y="4128029"/>
                </a:lnTo>
                <a:lnTo>
                  <a:pt x="256" y="3726493"/>
                </a:lnTo>
                <a:lnTo>
                  <a:pt x="0" y="3726493"/>
                </a:lnTo>
                <a:lnTo>
                  <a:pt x="0" y="3158621"/>
                </a:lnTo>
                <a:lnTo>
                  <a:pt x="256" y="3158621"/>
                </a:lnTo>
                <a:lnTo>
                  <a:pt x="401792" y="2757085"/>
                </a:lnTo>
                <a:lnTo>
                  <a:pt x="401792" y="2189213"/>
                </a:lnTo>
                <a:lnTo>
                  <a:pt x="256" y="1787741"/>
                </a:lnTo>
                <a:lnTo>
                  <a:pt x="0" y="1787741"/>
                </a:lnTo>
                <a:lnTo>
                  <a:pt x="0" y="1219997"/>
                </a:lnTo>
                <a:lnTo>
                  <a:pt x="256" y="1219997"/>
                </a:lnTo>
                <a:lnTo>
                  <a:pt x="401792" y="818461"/>
                </a:lnTo>
                <a:lnTo>
                  <a:pt x="401792" y="250589"/>
                </a:lnTo>
                <a:close/>
              </a:path>
            </a:pathLst>
          </a:custGeom>
          <a:solidFill>
            <a:schemeClr val="accent1"/>
          </a:solidFill>
        </p:spPr>
        <p:txBody>
          <a:bodyPr wrap="square" lIns="576000" tIns="108000">
            <a:noAutofit/>
          </a:bodyPr>
          <a:lstStyle>
            <a:lvl1pPr marL="0" indent="0">
              <a:buNone/>
              <a:defRPr sz="1500"/>
            </a:lvl1pPr>
          </a:lstStyle>
          <a:p>
            <a:r>
              <a:rPr lang="sv-SE" dirty="0"/>
              <a:t>Klicka på ikonen i mitten för att lägga till en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803275" y="1881187"/>
            <a:ext cx="6054725" cy="813409"/>
          </a:xfrm>
        </p:spPr>
        <p:txBody>
          <a:bodyPr/>
          <a:lstStyle>
            <a:lvl1pPr>
              <a:defRPr/>
            </a:lvl1pPr>
          </a:lstStyle>
          <a:p>
            <a:r>
              <a:rPr lang="sv-SE" dirty="0"/>
              <a:t>En rads rubrik</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803275" y="2831123"/>
            <a:ext cx="6054725" cy="333472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6296107D-5927-44F6-B35C-FF54EC74F426}" type="datetime1">
              <a:rPr lang="sv-SE" smtClean="0"/>
              <a:t>2026-02-23</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9BF09F5F-4338-F7C5-19B6-7355BE07FE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851" y="447737"/>
            <a:ext cx="1186446" cy="1440000"/>
          </a:xfrm>
          <a:prstGeom prst="rect">
            <a:avLst/>
          </a:prstGeom>
        </p:spPr>
      </p:pic>
    </p:spTree>
    <p:extLst>
      <p:ext uri="{BB962C8B-B14F-4D97-AF65-F5344CB8AC3E}">
        <p14:creationId xmlns:p14="http://schemas.microsoft.com/office/powerpoint/2010/main" val="225421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4400E0D-4A68-AF8A-4B5C-A9314FF26F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77286" r="556" b="1"/>
          <a:stretch/>
        </p:blipFill>
        <p:spPr>
          <a:xfrm rot="10800000">
            <a:off x="0" y="5282780"/>
            <a:ext cx="12192000" cy="1575220"/>
          </a:xfrm>
          <a:prstGeom prst="rect">
            <a:avLst/>
          </a:prstGeom>
        </p:spPr>
      </p:pic>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C5EC510-54B7-45A0-A12C-668745F9004D}" type="datetime1">
              <a:rPr lang="sv-SE" smtClean="0"/>
              <a:t>2026-02-23</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79872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6898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med två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803276" y="296863"/>
            <a:ext cx="8029574" cy="1584325"/>
          </a:xfrm>
        </p:spPr>
        <p:txBody>
          <a:bodyPr bIns="72000" anchor="b"/>
          <a:lstStyle>
            <a:lvl1pPr>
              <a:defRPr sz="3600"/>
            </a:lvl1p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p:txBody>
          <a:bodyPr/>
          <a:lstStyle/>
          <a:p>
            <a:fld id="{63A1E006-2066-4FF5-A5EE-513D059A77D4}" type="datetime1">
              <a:rPr lang="sv-SE" smtClean="0"/>
              <a:t>2026-02-23</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0" name="Platshållare för innehåll 9">
            <a:extLst>
              <a:ext uri="{FF2B5EF4-FFF2-40B4-BE49-F238E27FC236}">
                <a16:creationId xmlns:a16="http://schemas.microsoft.com/office/drawing/2014/main" id="{AAC3C40D-4FE8-CE18-79B7-DBD8588D2BC7}"/>
              </a:ext>
            </a:extLst>
          </p:cNvPr>
          <p:cNvSpPr>
            <a:spLocks noGrp="1"/>
          </p:cNvSpPr>
          <p:nvPr>
            <p:ph sz="quarter" idx="13"/>
          </p:nvPr>
        </p:nvSpPr>
        <p:spPr>
          <a:xfrm>
            <a:off x="5183188" y="1989137"/>
            <a:ext cx="6172200" cy="416877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innehåll 11">
            <a:extLst>
              <a:ext uri="{FF2B5EF4-FFF2-40B4-BE49-F238E27FC236}">
                <a16:creationId xmlns:a16="http://schemas.microsoft.com/office/drawing/2014/main" id="{5538EFF4-82C1-A631-B65F-2D76ABDED0A4}"/>
              </a:ext>
            </a:extLst>
          </p:cNvPr>
          <p:cNvSpPr>
            <a:spLocks noGrp="1"/>
          </p:cNvSpPr>
          <p:nvPr>
            <p:ph sz="quarter" idx="14"/>
          </p:nvPr>
        </p:nvSpPr>
        <p:spPr>
          <a:xfrm>
            <a:off x="803276" y="1989138"/>
            <a:ext cx="3968750" cy="41767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3371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Rubrik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7B0B7A37-BBF8-72E3-5C98-94104BDDB2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77286" r="556" b="1"/>
          <a:stretch/>
        </p:blipFill>
        <p:spPr>
          <a:xfrm rot="10800000">
            <a:off x="0" y="5282780"/>
            <a:ext cx="12192000" cy="1575220"/>
          </a:xfrm>
          <a:prstGeom prst="rect">
            <a:avLst/>
          </a:prstGeom>
        </p:spPr>
      </p:pic>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803275" y="1989138"/>
            <a:ext cx="10544175" cy="2573337"/>
          </a:xfrm>
        </p:spPr>
        <p:txBody>
          <a:bodyPr anchor="b"/>
          <a:lstStyle>
            <a:lvl1pPr>
              <a:defRPr sz="60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803274" y="4665664"/>
            <a:ext cx="10544175" cy="9703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CBD29510-B0F8-44A8-A829-D005896E227A}" type="datetime1">
              <a:rPr lang="sv-SE" smtClean="0"/>
              <a:t>2026-02-23</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601858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14" name="Platshållare för innehåll 13">
            <a:extLst>
              <a:ext uri="{FF2B5EF4-FFF2-40B4-BE49-F238E27FC236}">
                <a16:creationId xmlns:a16="http://schemas.microsoft.com/office/drawing/2014/main" id="{84987747-1D23-E0F0-BFBD-F2588D8E4040}"/>
              </a:ext>
            </a:extLst>
          </p:cNvPr>
          <p:cNvSpPr>
            <a:spLocks noGrp="1"/>
          </p:cNvSpPr>
          <p:nvPr>
            <p:ph sz="quarter" idx="13" hasCustomPrompt="1"/>
          </p:nvPr>
        </p:nvSpPr>
        <p:spPr>
          <a:xfrm>
            <a:off x="6248772" y="1700212"/>
            <a:ext cx="4465364" cy="4465637"/>
          </a:xfrm>
          <a:custGeom>
            <a:avLst/>
            <a:gdLst>
              <a:gd name="connsiteX0" fmla="*/ 1816066 w 4266457"/>
              <a:gd name="connsiteY0" fmla="*/ 0 h 4266718"/>
              <a:gd name="connsiteX1" fmla="*/ 2446458 w 4266457"/>
              <a:gd name="connsiteY1" fmla="*/ 0 h 4266718"/>
              <a:gd name="connsiteX2" fmla="*/ 2449080 w 4266457"/>
              <a:gd name="connsiteY2" fmla="*/ 2622 h 4266718"/>
              <a:gd name="connsiteX3" fmla="*/ 2851645 w 4266457"/>
              <a:gd name="connsiteY3" fmla="*/ 398633 h 4266718"/>
              <a:gd name="connsiteX4" fmla="*/ 2851776 w 4266457"/>
              <a:gd name="connsiteY4" fmla="*/ 398764 h 4266718"/>
              <a:gd name="connsiteX5" fmla="*/ 2855185 w 4266457"/>
              <a:gd name="connsiteY5" fmla="*/ 398764 h 4266718"/>
              <a:gd name="connsiteX6" fmla="*/ 3417281 w 4266457"/>
              <a:gd name="connsiteY6" fmla="*/ 400599 h 4266718"/>
              <a:gd name="connsiteX7" fmla="*/ 3863105 w 4266457"/>
              <a:gd name="connsiteY7" fmla="*/ 846291 h 4266718"/>
              <a:gd name="connsiteX8" fmla="*/ 3863105 w 4266457"/>
              <a:gd name="connsiteY8" fmla="*/ 849962 h 4266718"/>
              <a:gd name="connsiteX9" fmla="*/ 3867824 w 4266457"/>
              <a:gd name="connsiteY9" fmla="*/ 1414680 h 4266718"/>
              <a:gd name="connsiteX10" fmla="*/ 3867824 w 4266457"/>
              <a:gd name="connsiteY10" fmla="*/ 1415598 h 4266718"/>
              <a:gd name="connsiteX11" fmla="*/ 4266457 w 4266457"/>
              <a:gd name="connsiteY11" fmla="*/ 1816065 h 4266718"/>
              <a:gd name="connsiteX12" fmla="*/ 4266457 w 4266457"/>
              <a:gd name="connsiteY12" fmla="*/ 2446458 h 4266718"/>
              <a:gd name="connsiteX13" fmla="*/ 4263835 w 4266457"/>
              <a:gd name="connsiteY13" fmla="*/ 2449080 h 4266718"/>
              <a:gd name="connsiteX14" fmla="*/ 3867824 w 4266457"/>
              <a:gd name="connsiteY14" fmla="*/ 2849416 h 4266718"/>
              <a:gd name="connsiteX15" fmla="*/ 3867824 w 4266457"/>
              <a:gd name="connsiteY15" fmla="*/ 2851907 h 4266718"/>
              <a:gd name="connsiteX16" fmla="*/ 3867824 w 4266457"/>
              <a:gd name="connsiteY16" fmla="*/ 2855446 h 4266718"/>
              <a:gd name="connsiteX17" fmla="*/ 3865989 w 4266457"/>
              <a:gd name="connsiteY17" fmla="*/ 3417543 h 4266718"/>
              <a:gd name="connsiteX18" fmla="*/ 3420297 w 4266457"/>
              <a:gd name="connsiteY18" fmla="*/ 3863367 h 4266718"/>
              <a:gd name="connsiteX19" fmla="*/ 3416626 w 4266457"/>
              <a:gd name="connsiteY19" fmla="*/ 3863367 h 4266718"/>
              <a:gd name="connsiteX20" fmla="*/ 2851776 w 4266457"/>
              <a:gd name="connsiteY20" fmla="*/ 3868086 h 4266718"/>
              <a:gd name="connsiteX21" fmla="*/ 2849286 w 4266457"/>
              <a:gd name="connsiteY21" fmla="*/ 3870576 h 4266718"/>
              <a:gd name="connsiteX22" fmla="*/ 2450522 w 4266457"/>
              <a:gd name="connsiteY22" fmla="*/ 4266718 h 4266718"/>
              <a:gd name="connsiteX23" fmla="*/ 1820129 w 4266457"/>
              <a:gd name="connsiteY23" fmla="*/ 4266718 h 4266718"/>
              <a:gd name="connsiteX24" fmla="*/ 1817508 w 4266457"/>
              <a:gd name="connsiteY24" fmla="*/ 4264097 h 4266718"/>
              <a:gd name="connsiteX25" fmla="*/ 1414680 w 4266457"/>
              <a:gd name="connsiteY25" fmla="*/ 3867955 h 4266718"/>
              <a:gd name="connsiteX26" fmla="*/ 1411141 w 4266457"/>
              <a:gd name="connsiteY26" fmla="*/ 3867955 h 4266718"/>
              <a:gd name="connsiteX27" fmla="*/ 849044 w 4266457"/>
              <a:gd name="connsiteY27" fmla="*/ 3866119 h 4266718"/>
              <a:gd name="connsiteX28" fmla="*/ 403352 w 4266457"/>
              <a:gd name="connsiteY28" fmla="*/ 3420427 h 4266718"/>
              <a:gd name="connsiteX29" fmla="*/ 403352 w 4266457"/>
              <a:gd name="connsiteY29" fmla="*/ 3416757 h 4266718"/>
              <a:gd name="connsiteX30" fmla="*/ 398633 w 4266457"/>
              <a:gd name="connsiteY30" fmla="*/ 2852038 h 4266718"/>
              <a:gd name="connsiteX31" fmla="*/ 396142 w 4266457"/>
              <a:gd name="connsiteY31" fmla="*/ 2849416 h 4266718"/>
              <a:gd name="connsiteX32" fmla="*/ 0 w 4266457"/>
              <a:gd name="connsiteY32" fmla="*/ 2450653 h 4266718"/>
              <a:gd name="connsiteX33" fmla="*/ 0 w 4266457"/>
              <a:gd name="connsiteY33" fmla="*/ 1820260 h 4266718"/>
              <a:gd name="connsiteX34" fmla="*/ 2622 w 4266457"/>
              <a:gd name="connsiteY34" fmla="*/ 1817639 h 4266718"/>
              <a:gd name="connsiteX35" fmla="*/ 399026 w 4266457"/>
              <a:gd name="connsiteY35" fmla="*/ 1414680 h 4266718"/>
              <a:gd name="connsiteX36" fmla="*/ 399026 w 4266457"/>
              <a:gd name="connsiteY36" fmla="*/ 1411272 h 4266718"/>
              <a:gd name="connsiteX37" fmla="*/ 400861 w 4266457"/>
              <a:gd name="connsiteY37" fmla="*/ 849175 h 4266718"/>
              <a:gd name="connsiteX38" fmla="*/ 846554 w 4266457"/>
              <a:gd name="connsiteY38" fmla="*/ 403352 h 4266718"/>
              <a:gd name="connsiteX39" fmla="*/ 850224 w 4266457"/>
              <a:gd name="connsiteY39" fmla="*/ 403352 h 4266718"/>
              <a:gd name="connsiteX40" fmla="*/ 1414943 w 4266457"/>
              <a:gd name="connsiteY40" fmla="*/ 398501 h 4266718"/>
              <a:gd name="connsiteX41" fmla="*/ 1415074 w 4266457"/>
              <a:gd name="connsiteY41" fmla="*/ 398501 h 4266718"/>
              <a:gd name="connsiteX42" fmla="*/ 1417433 w 4266457"/>
              <a:gd name="connsiteY42" fmla="*/ 396142 h 4266718"/>
              <a:gd name="connsiteX43" fmla="*/ 1417302 w 4266457"/>
              <a:gd name="connsiteY43" fmla="*/ 396142 h 426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66457" h="4266718">
                <a:moveTo>
                  <a:pt x="1816066" y="0"/>
                </a:moveTo>
                <a:lnTo>
                  <a:pt x="2446458" y="0"/>
                </a:lnTo>
                <a:lnTo>
                  <a:pt x="2449080" y="2622"/>
                </a:lnTo>
                <a:lnTo>
                  <a:pt x="2851645" y="398633"/>
                </a:lnTo>
                <a:cubicBezTo>
                  <a:pt x="2851645" y="398633"/>
                  <a:pt x="2851776" y="398764"/>
                  <a:pt x="2851776" y="398764"/>
                </a:cubicBezTo>
                <a:lnTo>
                  <a:pt x="2855185" y="398764"/>
                </a:lnTo>
                <a:lnTo>
                  <a:pt x="3417281" y="400599"/>
                </a:lnTo>
                <a:cubicBezTo>
                  <a:pt x="3417281" y="400599"/>
                  <a:pt x="3863105" y="846291"/>
                  <a:pt x="3863105" y="846291"/>
                </a:cubicBezTo>
                <a:lnTo>
                  <a:pt x="3863105" y="849962"/>
                </a:lnTo>
                <a:lnTo>
                  <a:pt x="3867824" y="1414680"/>
                </a:lnTo>
                <a:lnTo>
                  <a:pt x="3867824" y="1415598"/>
                </a:lnTo>
                <a:lnTo>
                  <a:pt x="4266457" y="1816065"/>
                </a:lnTo>
                <a:lnTo>
                  <a:pt x="4266457" y="2446458"/>
                </a:lnTo>
                <a:lnTo>
                  <a:pt x="4263835" y="2449080"/>
                </a:lnTo>
                <a:lnTo>
                  <a:pt x="3867824" y="2849416"/>
                </a:lnTo>
                <a:lnTo>
                  <a:pt x="3867824" y="2851907"/>
                </a:lnTo>
                <a:lnTo>
                  <a:pt x="3867824" y="2855446"/>
                </a:lnTo>
                <a:lnTo>
                  <a:pt x="3865989" y="3417543"/>
                </a:lnTo>
                <a:cubicBezTo>
                  <a:pt x="3865989" y="3417543"/>
                  <a:pt x="3420297" y="3863367"/>
                  <a:pt x="3420297" y="3863367"/>
                </a:cubicBezTo>
                <a:lnTo>
                  <a:pt x="3416626" y="3863367"/>
                </a:lnTo>
                <a:cubicBezTo>
                  <a:pt x="3416626" y="3863367"/>
                  <a:pt x="2851776" y="3868086"/>
                  <a:pt x="2851776" y="3868086"/>
                </a:cubicBezTo>
                <a:lnTo>
                  <a:pt x="2849286" y="3870576"/>
                </a:lnTo>
                <a:lnTo>
                  <a:pt x="2450522" y="4266718"/>
                </a:lnTo>
                <a:lnTo>
                  <a:pt x="1820129" y="4266718"/>
                </a:lnTo>
                <a:lnTo>
                  <a:pt x="1817508" y="4264097"/>
                </a:lnTo>
                <a:cubicBezTo>
                  <a:pt x="1817508" y="4264097"/>
                  <a:pt x="1414680" y="3867955"/>
                  <a:pt x="1414680" y="3867955"/>
                </a:cubicBezTo>
                <a:lnTo>
                  <a:pt x="1411141" y="3867955"/>
                </a:lnTo>
                <a:lnTo>
                  <a:pt x="849044" y="3866119"/>
                </a:lnTo>
                <a:cubicBezTo>
                  <a:pt x="849044" y="3866119"/>
                  <a:pt x="403352" y="3420427"/>
                  <a:pt x="403352" y="3420427"/>
                </a:cubicBezTo>
                <a:lnTo>
                  <a:pt x="403352" y="3416757"/>
                </a:lnTo>
                <a:cubicBezTo>
                  <a:pt x="403352" y="3416757"/>
                  <a:pt x="398633" y="2852038"/>
                  <a:pt x="398633" y="2852038"/>
                </a:cubicBezTo>
                <a:lnTo>
                  <a:pt x="396142" y="2849416"/>
                </a:lnTo>
                <a:lnTo>
                  <a:pt x="0" y="2450653"/>
                </a:lnTo>
                <a:lnTo>
                  <a:pt x="0" y="1820260"/>
                </a:lnTo>
                <a:lnTo>
                  <a:pt x="2622" y="1817639"/>
                </a:lnTo>
                <a:cubicBezTo>
                  <a:pt x="2622" y="1817639"/>
                  <a:pt x="399026" y="1414680"/>
                  <a:pt x="399026" y="1414680"/>
                </a:cubicBezTo>
                <a:lnTo>
                  <a:pt x="399026" y="1411272"/>
                </a:lnTo>
                <a:lnTo>
                  <a:pt x="400861" y="849175"/>
                </a:lnTo>
                <a:cubicBezTo>
                  <a:pt x="400861" y="849175"/>
                  <a:pt x="846554" y="403352"/>
                  <a:pt x="846554" y="403352"/>
                </a:cubicBezTo>
                <a:lnTo>
                  <a:pt x="850224" y="403352"/>
                </a:lnTo>
                <a:cubicBezTo>
                  <a:pt x="850224" y="403352"/>
                  <a:pt x="1414943" y="398501"/>
                  <a:pt x="1414943" y="398501"/>
                </a:cubicBezTo>
                <a:lnTo>
                  <a:pt x="1415074" y="398501"/>
                </a:lnTo>
                <a:lnTo>
                  <a:pt x="1417433" y="396142"/>
                </a:lnTo>
                <a:lnTo>
                  <a:pt x="1417302" y="396142"/>
                </a:lnTo>
                <a:close/>
              </a:path>
            </a:pathLst>
          </a:custGeom>
          <a:solidFill>
            <a:schemeClr val="accent2"/>
          </a:solidFill>
        </p:spPr>
        <p:txBody>
          <a:bodyPr wrap="square" lIns="432000" tIns="1260000" rIns="432000" bIns="1260000" anchor="ctr">
            <a:noAutofit/>
          </a:bodyPr>
          <a:lstStyle>
            <a:lvl1pPr marL="0" indent="0" algn="ctr">
              <a:buNone/>
              <a:defRPr sz="3000">
                <a:solidFill>
                  <a:schemeClr val="bg1"/>
                </a:solidFill>
              </a:defRPr>
            </a:lvl1pPr>
            <a:lvl2pPr algn="ctr">
              <a:defRPr/>
            </a:lvl2pPr>
            <a:lvl3pPr algn="ctr">
              <a:defRPr/>
            </a:lvl3pPr>
            <a:lvl4pPr algn="ctr">
              <a:defRPr/>
            </a:lvl4pPr>
            <a:lvl5pPr algn="ctr">
              <a:defRPr/>
            </a:lvl5pPr>
          </a:lstStyle>
          <a:p>
            <a:pPr lvl="0"/>
            <a:r>
              <a:rPr lang="sv-SE" dirty="0"/>
              <a:t>Lägg till text </a:t>
            </a:r>
            <a:br>
              <a:rPr lang="sv-SE" dirty="0"/>
            </a:br>
            <a:r>
              <a:rPr lang="sv-SE" dirty="0"/>
              <a:t>eller en bild</a:t>
            </a:r>
          </a:p>
        </p:txBody>
      </p:sp>
      <p:sp>
        <p:nvSpPr>
          <p:cNvPr id="2" name="Rubrik 1">
            <a:extLst>
              <a:ext uri="{FF2B5EF4-FFF2-40B4-BE49-F238E27FC236}">
                <a16:creationId xmlns:a16="http://schemas.microsoft.com/office/drawing/2014/main" id="{DFC73312-EF8E-4539-BC88-E7993EDBC2C0}"/>
              </a:ext>
            </a:extLst>
          </p:cNvPr>
          <p:cNvSpPr>
            <a:spLocks noGrp="1"/>
          </p:cNvSpPr>
          <p:nvPr>
            <p:ph type="title"/>
          </p:nvPr>
        </p:nvSpPr>
        <p:spPr>
          <a:xfrm>
            <a:off x="803275" y="1881188"/>
            <a:ext cx="5139955" cy="813409"/>
          </a:xfrm>
        </p:spPr>
        <p:txBody>
          <a:bodyPr anchor="b"/>
          <a:lstStyle>
            <a:lvl1pPr>
              <a:defRPr sz="3600"/>
            </a:lvl1p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8D681F3D-62AF-4E6C-A866-39161D39ADC6}" type="datetime1">
              <a:rPr lang="sv-SE" smtClean="0"/>
              <a:t>2026-02-23</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6" name="Platshållare för innehåll 15">
            <a:extLst>
              <a:ext uri="{FF2B5EF4-FFF2-40B4-BE49-F238E27FC236}">
                <a16:creationId xmlns:a16="http://schemas.microsoft.com/office/drawing/2014/main" id="{91E71E00-17D4-3D1E-7C75-E61CDCEDE2A2}"/>
              </a:ext>
            </a:extLst>
          </p:cNvPr>
          <p:cNvSpPr>
            <a:spLocks noGrp="1"/>
          </p:cNvSpPr>
          <p:nvPr>
            <p:ph sz="quarter" idx="14"/>
          </p:nvPr>
        </p:nvSpPr>
        <p:spPr>
          <a:xfrm>
            <a:off x="803275" y="2831122"/>
            <a:ext cx="5139954" cy="3334728"/>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700130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1524000" y="1122363"/>
            <a:ext cx="9144000" cy="2419092"/>
          </a:xfrm>
        </p:spPr>
        <p:txBody>
          <a:bodyPr anchor="b"/>
          <a:lstStyle>
            <a:lvl1pPr algn="ctr">
              <a:defRPr sz="5000" b="1">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1524000" y="3840336"/>
            <a:ext cx="9144000" cy="1417463"/>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bg1"/>
                </a:solidFill>
              </a:defRPr>
            </a:lvl1pPr>
          </a:lstStyle>
          <a:p>
            <a:fld id="{85633EBF-12A9-4333-93D7-EE569DCAA127}" type="datetime1">
              <a:rPr lang="sv-SE" smtClean="0"/>
              <a:t>2026-02-23</a:t>
            </a:fld>
            <a:endParaRPr lang="sv-SE" dirty="0"/>
          </a:p>
        </p:txBody>
      </p:sp>
      <p:grpSp>
        <p:nvGrpSpPr>
          <p:cNvPr id="7" name="Grupp 6">
            <a:extLst>
              <a:ext uri="{FF2B5EF4-FFF2-40B4-BE49-F238E27FC236}">
                <a16:creationId xmlns:a16="http://schemas.microsoft.com/office/drawing/2014/main" id="{F192A4F0-0C26-4503-85B7-90B501616B0D}"/>
              </a:ext>
            </a:extLst>
          </p:cNvPr>
          <p:cNvGrpSpPr/>
          <p:nvPr userDrawn="1"/>
        </p:nvGrpSpPr>
        <p:grpSpPr>
          <a:xfrm>
            <a:off x="276224" y="5972873"/>
            <a:ext cx="11610975" cy="635085"/>
            <a:chOff x="276224" y="5972873"/>
            <a:chExt cx="11610975" cy="635085"/>
          </a:xfrm>
        </p:grpSpPr>
        <p:pic>
          <p:nvPicPr>
            <p:cNvPr id="8" name="Bild 7">
              <a:extLst>
                <a:ext uri="{FF2B5EF4-FFF2-40B4-BE49-F238E27FC236}">
                  <a16:creationId xmlns:a16="http://schemas.microsoft.com/office/drawing/2014/main" id="{21B96648-2079-4202-A2DE-F814EED724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6224" y="5972873"/>
              <a:ext cx="11610975" cy="165190"/>
            </a:xfrm>
            <a:prstGeom prst="rect">
              <a:avLst/>
            </a:prstGeom>
          </p:spPr>
        </p:pic>
        <p:grpSp>
          <p:nvGrpSpPr>
            <p:cNvPr id="9" name="Bild 7">
              <a:extLst>
                <a:ext uri="{FF2B5EF4-FFF2-40B4-BE49-F238E27FC236}">
                  <a16:creationId xmlns:a16="http://schemas.microsoft.com/office/drawing/2014/main" id="{150B4389-83F3-4189-BB24-B08D93A63DE5}"/>
                </a:ext>
              </a:extLst>
            </p:cNvPr>
            <p:cNvGrpSpPr/>
            <p:nvPr userDrawn="1"/>
          </p:nvGrpSpPr>
          <p:grpSpPr>
            <a:xfrm>
              <a:off x="10331566" y="6187753"/>
              <a:ext cx="1228230" cy="389397"/>
              <a:chOff x="10331566" y="6187753"/>
              <a:chExt cx="1228230" cy="389397"/>
            </a:xfrm>
            <a:solidFill>
              <a:schemeClr val="bg1"/>
            </a:solidFill>
          </p:grpSpPr>
          <p:sp>
            <p:nvSpPr>
              <p:cNvPr id="26" name="Frihandsfigur: Form 25">
                <a:extLst>
                  <a:ext uri="{FF2B5EF4-FFF2-40B4-BE49-F238E27FC236}">
                    <a16:creationId xmlns:a16="http://schemas.microsoft.com/office/drawing/2014/main" id="{2E8F5777-8BD9-435F-806C-177DCC68CA6C}"/>
                  </a:ext>
                </a:extLst>
              </p:cNvPr>
              <p:cNvSpPr/>
              <p:nvPr/>
            </p:nvSpPr>
            <p:spPr>
              <a:xfrm>
                <a:off x="10331566" y="6237594"/>
                <a:ext cx="47357" cy="156133"/>
              </a:xfrm>
              <a:custGeom>
                <a:avLst/>
                <a:gdLst>
                  <a:gd name="connsiteX0" fmla="*/ 2137 w 47357"/>
                  <a:gd name="connsiteY0" fmla="*/ 155158 h 156133"/>
                  <a:gd name="connsiteX1" fmla="*/ 603 w 47357"/>
                  <a:gd name="connsiteY1" fmla="*/ 155158 h 156133"/>
                  <a:gd name="connsiteX2" fmla="*/ -1570 w 47357"/>
                  <a:gd name="connsiteY2" fmla="*/ 145061 h 156133"/>
                  <a:gd name="connsiteX3" fmla="*/ 19137 w 47357"/>
                  <a:gd name="connsiteY3" fmla="*/ 111508 h 156133"/>
                  <a:gd name="connsiteX4" fmla="*/ 19137 w 47357"/>
                  <a:gd name="connsiteY4" fmla="*/ 56864 h 156133"/>
                  <a:gd name="connsiteX5" fmla="*/ 18753 w 47357"/>
                  <a:gd name="connsiteY5" fmla="*/ -975 h 156133"/>
                  <a:gd name="connsiteX6" fmla="*/ 32175 w 47357"/>
                  <a:gd name="connsiteY6" fmla="*/ -975 h 156133"/>
                  <a:gd name="connsiteX7" fmla="*/ 45788 w 47357"/>
                  <a:gd name="connsiteY7" fmla="*/ -975 h 156133"/>
                  <a:gd name="connsiteX8" fmla="*/ 44893 w 47357"/>
                  <a:gd name="connsiteY8" fmla="*/ 62296 h 156133"/>
                  <a:gd name="connsiteX9" fmla="*/ 45596 w 47357"/>
                  <a:gd name="connsiteY9" fmla="*/ 110804 h 156133"/>
                  <a:gd name="connsiteX10" fmla="*/ 2456 w 47357"/>
                  <a:gd name="connsiteY10" fmla="*/ 155158 h 15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57" h="156133">
                    <a:moveTo>
                      <a:pt x="2137" y="155158"/>
                    </a:moveTo>
                    <a:lnTo>
                      <a:pt x="603" y="155158"/>
                    </a:lnTo>
                    <a:lnTo>
                      <a:pt x="-1570" y="145061"/>
                    </a:lnTo>
                    <a:cubicBezTo>
                      <a:pt x="20415" y="144677"/>
                      <a:pt x="18945" y="126846"/>
                      <a:pt x="19137" y="111508"/>
                    </a:cubicBezTo>
                    <a:cubicBezTo>
                      <a:pt x="19520" y="92909"/>
                      <a:pt x="19137" y="75654"/>
                      <a:pt x="19137" y="56864"/>
                    </a:cubicBezTo>
                    <a:cubicBezTo>
                      <a:pt x="19137" y="35071"/>
                      <a:pt x="18753" y="14683"/>
                      <a:pt x="18753" y="-975"/>
                    </a:cubicBezTo>
                    <a:cubicBezTo>
                      <a:pt x="22716" y="-975"/>
                      <a:pt x="27446" y="-975"/>
                      <a:pt x="32175" y="-975"/>
                    </a:cubicBezTo>
                    <a:cubicBezTo>
                      <a:pt x="36904" y="-975"/>
                      <a:pt x="41761" y="-975"/>
                      <a:pt x="45788" y="-975"/>
                    </a:cubicBezTo>
                    <a:cubicBezTo>
                      <a:pt x="45788" y="16345"/>
                      <a:pt x="44893" y="38650"/>
                      <a:pt x="44893" y="62296"/>
                    </a:cubicBezTo>
                    <a:cubicBezTo>
                      <a:pt x="44893" y="70029"/>
                      <a:pt x="45404" y="98853"/>
                      <a:pt x="45596" y="110804"/>
                    </a:cubicBezTo>
                    <a:cubicBezTo>
                      <a:pt x="45596" y="136369"/>
                      <a:pt x="30513" y="155158"/>
                      <a:pt x="2456" y="155158"/>
                    </a:cubicBezTo>
                  </a:path>
                </a:pathLst>
              </a:custGeom>
              <a:grpFill/>
              <a:ln w="6363" cap="flat">
                <a:noFill/>
                <a:prstDash val="solid"/>
                <a:miter/>
              </a:ln>
            </p:spPr>
            <p:txBody>
              <a:bodyPr rtlCol="0" anchor="ctr"/>
              <a:lstStyle/>
              <a:p>
                <a:endParaRPr lang="sv-SE" dirty="0">
                  <a:solidFill>
                    <a:schemeClr val="bg1"/>
                  </a:solidFill>
                </a:endParaRPr>
              </a:p>
            </p:txBody>
          </p:sp>
          <p:sp>
            <p:nvSpPr>
              <p:cNvPr id="27" name="Frihandsfigur: Form 26">
                <a:extLst>
                  <a:ext uri="{FF2B5EF4-FFF2-40B4-BE49-F238E27FC236}">
                    <a16:creationId xmlns:a16="http://schemas.microsoft.com/office/drawing/2014/main" id="{7D380169-0F98-4302-ACF3-27F23C467809}"/>
                  </a:ext>
                </a:extLst>
              </p:cNvPr>
              <p:cNvSpPr/>
              <p:nvPr/>
            </p:nvSpPr>
            <p:spPr>
              <a:xfrm>
                <a:off x="10398864" y="6187753"/>
                <a:ext cx="149613" cy="183030"/>
              </a:xfrm>
              <a:custGeom>
                <a:avLst/>
                <a:gdLst>
                  <a:gd name="connsiteX0" fmla="*/ 54032 w 149613"/>
                  <a:gd name="connsiteY0" fmla="*/ 26497 h 183030"/>
                  <a:gd name="connsiteX1" fmla="*/ 40803 w 149613"/>
                  <a:gd name="connsiteY1" fmla="*/ 12251 h 183030"/>
                  <a:gd name="connsiteX2" fmla="*/ 55055 w 149613"/>
                  <a:gd name="connsiteY2" fmla="*/ -965 h 183030"/>
                  <a:gd name="connsiteX3" fmla="*/ 68284 w 149613"/>
                  <a:gd name="connsiteY3" fmla="*/ 12820 h 183030"/>
                  <a:gd name="connsiteX4" fmla="*/ 54096 w 149613"/>
                  <a:gd name="connsiteY4" fmla="*/ 26497 h 183030"/>
                  <a:gd name="connsiteX5" fmla="*/ 54032 w 149613"/>
                  <a:gd name="connsiteY5" fmla="*/ 26497 h 183030"/>
                  <a:gd name="connsiteX6" fmla="*/ 92378 w 149613"/>
                  <a:gd name="connsiteY6" fmla="*/ 26497 h 183030"/>
                  <a:gd name="connsiteX7" fmla="*/ 79149 w 149613"/>
                  <a:gd name="connsiteY7" fmla="*/ 12251 h 183030"/>
                  <a:gd name="connsiteX8" fmla="*/ 93401 w 149613"/>
                  <a:gd name="connsiteY8" fmla="*/ -965 h 183030"/>
                  <a:gd name="connsiteX9" fmla="*/ 106630 w 149613"/>
                  <a:gd name="connsiteY9" fmla="*/ 12820 h 183030"/>
                  <a:gd name="connsiteX10" fmla="*/ 92442 w 149613"/>
                  <a:gd name="connsiteY10" fmla="*/ 26497 h 183030"/>
                  <a:gd name="connsiteX11" fmla="*/ 92378 w 149613"/>
                  <a:gd name="connsiteY11" fmla="*/ 26497 h 183030"/>
                  <a:gd name="connsiteX12" fmla="*/ 73205 w 149613"/>
                  <a:gd name="connsiteY12" fmla="*/ 56279 h 183030"/>
                  <a:gd name="connsiteX13" fmla="*/ 27957 w 149613"/>
                  <a:gd name="connsiteY13" fmla="*/ 114502 h 183030"/>
                  <a:gd name="connsiteX14" fmla="*/ 73205 w 149613"/>
                  <a:gd name="connsiteY14" fmla="*/ 172533 h 183030"/>
                  <a:gd name="connsiteX15" fmla="*/ 118453 w 149613"/>
                  <a:gd name="connsiteY15" fmla="*/ 114502 h 183030"/>
                  <a:gd name="connsiteX16" fmla="*/ 73205 w 149613"/>
                  <a:gd name="connsiteY16" fmla="*/ 56279 h 183030"/>
                  <a:gd name="connsiteX17" fmla="*/ 73205 w 149613"/>
                  <a:gd name="connsiteY17" fmla="*/ 182055 h 183030"/>
                  <a:gd name="connsiteX18" fmla="*/ -1570 w 149613"/>
                  <a:gd name="connsiteY18" fmla="*/ 114502 h 183030"/>
                  <a:gd name="connsiteX19" fmla="*/ 73205 w 149613"/>
                  <a:gd name="connsiteY19" fmla="*/ 46501 h 183030"/>
                  <a:gd name="connsiteX20" fmla="*/ 148044 w 149613"/>
                  <a:gd name="connsiteY20" fmla="*/ 114502 h 183030"/>
                  <a:gd name="connsiteX21" fmla="*/ 73205 w 149613"/>
                  <a:gd name="connsiteY21" fmla="*/ 182055 h 1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613" h="183030">
                    <a:moveTo>
                      <a:pt x="54032" y="26497"/>
                    </a:moveTo>
                    <a:cubicBezTo>
                      <a:pt x="46427" y="26216"/>
                      <a:pt x="40547" y="19837"/>
                      <a:pt x="40803" y="12251"/>
                    </a:cubicBezTo>
                    <a:cubicBezTo>
                      <a:pt x="41122" y="4672"/>
                      <a:pt x="47449" y="-1247"/>
                      <a:pt x="55055" y="-965"/>
                    </a:cubicBezTo>
                    <a:cubicBezTo>
                      <a:pt x="62468" y="-690"/>
                      <a:pt x="68284" y="5407"/>
                      <a:pt x="68284" y="12820"/>
                    </a:cubicBezTo>
                    <a:cubicBezTo>
                      <a:pt x="68156" y="20515"/>
                      <a:pt x="61765" y="26638"/>
                      <a:pt x="54096" y="26497"/>
                    </a:cubicBezTo>
                    <a:cubicBezTo>
                      <a:pt x="54096" y="26497"/>
                      <a:pt x="54032" y="26497"/>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23" y="56279"/>
                      <a:pt x="27957" y="77178"/>
                      <a:pt x="27957" y="114502"/>
                    </a:cubicBezTo>
                    <a:cubicBezTo>
                      <a:pt x="27957" y="151825"/>
                      <a:pt x="51795" y="172533"/>
                      <a:pt x="73205" y="172533"/>
                    </a:cubicBezTo>
                    <a:cubicBezTo>
                      <a:pt x="94615" y="172533"/>
                      <a:pt x="118453" y="152337"/>
                      <a:pt x="118453" y="114502"/>
                    </a:cubicBezTo>
                    <a:cubicBezTo>
                      <a:pt x="118453" y="76667"/>
                      <a:pt x="94871" y="56279"/>
                      <a:pt x="73205" y="56279"/>
                    </a:cubicBezTo>
                    <a:moveTo>
                      <a:pt x="73205" y="182055"/>
                    </a:moveTo>
                    <a:cubicBezTo>
                      <a:pt x="29234" y="182055"/>
                      <a:pt x="-1570" y="153231"/>
                      <a:pt x="-1570" y="114502"/>
                    </a:cubicBezTo>
                    <a:cubicBezTo>
                      <a:pt x="-1570" y="75772"/>
                      <a:pt x="29234" y="46501"/>
                      <a:pt x="73205" y="46501"/>
                    </a:cubicBezTo>
                    <a:cubicBezTo>
                      <a:pt x="117175" y="46501"/>
                      <a:pt x="148044" y="75900"/>
                      <a:pt x="148044" y="114502"/>
                    </a:cubicBezTo>
                    <a:cubicBezTo>
                      <a:pt x="148044" y="153104"/>
                      <a:pt x="117367" y="182055"/>
                      <a:pt x="73205" y="182055"/>
                    </a:cubicBezTo>
                  </a:path>
                </a:pathLst>
              </a:custGeom>
              <a:grpFill/>
              <a:ln w="6363" cap="flat">
                <a:noFill/>
                <a:prstDash val="solid"/>
                <a:miter/>
              </a:ln>
            </p:spPr>
            <p:txBody>
              <a:bodyPr rtlCol="0" anchor="ctr"/>
              <a:lstStyle/>
              <a:p>
                <a:endParaRPr lang="sv-SE" dirty="0">
                  <a:solidFill>
                    <a:schemeClr val="bg1"/>
                  </a:solidFill>
                </a:endParaRPr>
              </a:p>
            </p:txBody>
          </p:sp>
          <p:sp>
            <p:nvSpPr>
              <p:cNvPr id="28" name="Frihandsfigur: Form 27">
                <a:extLst>
                  <a:ext uri="{FF2B5EF4-FFF2-40B4-BE49-F238E27FC236}">
                    <a16:creationId xmlns:a16="http://schemas.microsoft.com/office/drawing/2014/main" id="{5CC73DAD-2B60-4111-93E8-17D2CCDA3ACF}"/>
                  </a:ext>
                </a:extLst>
              </p:cNvPr>
              <p:cNvSpPr/>
              <p:nvPr/>
            </p:nvSpPr>
            <p:spPr>
              <a:xfrm>
                <a:off x="10569569" y="6237594"/>
                <a:ext cx="118681" cy="131591"/>
              </a:xfrm>
              <a:custGeom>
                <a:avLst/>
                <a:gdLst>
                  <a:gd name="connsiteX0" fmla="*/ 116664 w 118681"/>
                  <a:gd name="connsiteY0" fmla="*/ 130617 h 131591"/>
                  <a:gd name="connsiteX1" fmla="*/ 105736 w 118681"/>
                  <a:gd name="connsiteY1" fmla="*/ 130617 h 131591"/>
                  <a:gd name="connsiteX2" fmla="*/ 96085 w 118681"/>
                  <a:gd name="connsiteY2" fmla="*/ 130617 h 131591"/>
                  <a:gd name="connsiteX3" fmla="*/ 45404 w 118681"/>
                  <a:gd name="connsiteY3" fmla="*/ 70924 h 131591"/>
                  <a:gd name="connsiteX4" fmla="*/ 10445 w 118681"/>
                  <a:gd name="connsiteY4" fmla="*/ 31811 h 131591"/>
                  <a:gd name="connsiteX5" fmla="*/ 10445 w 118681"/>
                  <a:gd name="connsiteY5" fmla="*/ 64086 h 131591"/>
                  <a:gd name="connsiteX6" fmla="*/ 11212 w 118681"/>
                  <a:gd name="connsiteY6" fmla="*/ 129019 h 131591"/>
                  <a:gd name="connsiteX7" fmla="*/ 4821 w 118681"/>
                  <a:gd name="connsiteY7" fmla="*/ 129019 h 131591"/>
                  <a:gd name="connsiteX8" fmla="*/ -1570 w 118681"/>
                  <a:gd name="connsiteY8" fmla="*/ 129019 h 131591"/>
                  <a:gd name="connsiteX9" fmla="*/ -1570 w 118681"/>
                  <a:gd name="connsiteY9" fmla="*/ 64278 h 131591"/>
                  <a:gd name="connsiteX10" fmla="*/ -1570 w 118681"/>
                  <a:gd name="connsiteY10" fmla="*/ -975 h 131591"/>
                  <a:gd name="connsiteX11" fmla="*/ 9294 w 118681"/>
                  <a:gd name="connsiteY11" fmla="*/ -975 h 131591"/>
                  <a:gd name="connsiteX12" fmla="*/ 19009 w 118681"/>
                  <a:gd name="connsiteY12" fmla="*/ -975 h 131591"/>
                  <a:gd name="connsiteX13" fmla="*/ 66047 w 118681"/>
                  <a:gd name="connsiteY13" fmla="*/ 55266 h 131591"/>
                  <a:gd name="connsiteX14" fmla="*/ 104393 w 118681"/>
                  <a:gd name="connsiteY14" fmla="*/ 98726 h 131591"/>
                  <a:gd name="connsiteX15" fmla="*/ 104393 w 118681"/>
                  <a:gd name="connsiteY15" fmla="*/ 64278 h 131591"/>
                  <a:gd name="connsiteX16" fmla="*/ 103882 w 118681"/>
                  <a:gd name="connsiteY16" fmla="*/ -975 h 131591"/>
                  <a:gd name="connsiteX17" fmla="*/ 110273 w 118681"/>
                  <a:gd name="connsiteY17" fmla="*/ -975 h 131591"/>
                  <a:gd name="connsiteX18" fmla="*/ 117111 w 118681"/>
                  <a:gd name="connsiteY18" fmla="*/ -975 h 131591"/>
                  <a:gd name="connsiteX19" fmla="*/ 117111 w 118681"/>
                  <a:gd name="connsiteY19" fmla="*/ 64086 h 131591"/>
                  <a:gd name="connsiteX20" fmla="*/ 117111 w 118681"/>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681" h="131591">
                    <a:moveTo>
                      <a:pt x="116664" y="130617"/>
                    </a:moveTo>
                    <a:cubicBezTo>
                      <a:pt x="112510" y="130617"/>
                      <a:pt x="108995" y="130617"/>
                      <a:pt x="105736" y="130617"/>
                    </a:cubicBezTo>
                    <a:cubicBezTo>
                      <a:pt x="102476" y="130617"/>
                      <a:pt x="99345" y="130617"/>
                      <a:pt x="96085" y="130617"/>
                    </a:cubicBezTo>
                    <a:cubicBezTo>
                      <a:pt x="84709" y="118730"/>
                      <a:pt x="70521" y="100707"/>
                      <a:pt x="45404" y="70924"/>
                    </a:cubicBezTo>
                    <a:cubicBezTo>
                      <a:pt x="26231" y="48748"/>
                      <a:pt x="18562" y="40119"/>
                      <a:pt x="10445" y="31811"/>
                    </a:cubicBezTo>
                    <a:cubicBezTo>
                      <a:pt x="10445" y="35454"/>
                      <a:pt x="10445" y="57375"/>
                      <a:pt x="10445" y="64086"/>
                    </a:cubicBezTo>
                    <a:cubicBezTo>
                      <a:pt x="10445" y="78338"/>
                      <a:pt x="10828"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94" y="-975"/>
                    </a:lnTo>
                    <a:lnTo>
                      <a:pt x="19009" y="-975"/>
                    </a:lnTo>
                    <a:cubicBezTo>
                      <a:pt x="32558" y="15450"/>
                      <a:pt x="38182" y="22480"/>
                      <a:pt x="66047" y="55266"/>
                    </a:cubicBezTo>
                    <a:cubicBezTo>
                      <a:pt x="86243" y="78849"/>
                      <a:pt x="93848" y="87733"/>
                      <a:pt x="104393" y="98726"/>
                    </a:cubicBezTo>
                    <a:cubicBezTo>
                      <a:pt x="104393" y="93868"/>
                      <a:pt x="104393" y="71691"/>
                      <a:pt x="104393" y="64278"/>
                    </a:cubicBezTo>
                    <a:cubicBezTo>
                      <a:pt x="104393" y="49834"/>
                      <a:pt x="104393" y="12382"/>
                      <a:pt x="103882" y="-975"/>
                    </a:cubicBezTo>
                    <a:lnTo>
                      <a:pt x="110273" y="-975"/>
                    </a:lnTo>
                    <a:lnTo>
                      <a:pt x="117111" y="-975"/>
                    </a:lnTo>
                    <a:cubicBezTo>
                      <a:pt x="117111" y="14491"/>
                      <a:pt x="117111" y="48620"/>
                      <a:pt x="117111" y="64086"/>
                    </a:cubicBezTo>
                    <a:cubicBezTo>
                      <a:pt x="117111" y="79552"/>
                      <a:pt x="117111" y="114575"/>
                      <a:pt x="117111"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29" name="Frihandsfigur: Form 28">
                <a:extLst>
                  <a:ext uri="{FF2B5EF4-FFF2-40B4-BE49-F238E27FC236}">
                    <a16:creationId xmlns:a16="http://schemas.microsoft.com/office/drawing/2014/main" id="{DAF2CE0A-4302-44F3-93EC-9FD2D789D11B}"/>
                  </a:ext>
                </a:extLst>
              </p:cNvPr>
              <p:cNvSpPr/>
              <p:nvPr/>
            </p:nvSpPr>
            <p:spPr>
              <a:xfrm>
                <a:off x="10717905" y="6237530"/>
                <a:ext cx="114974" cy="130249"/>
              </a:xfrm>
              <a:custGeom>
                <a:avLst/>
                <a:gdLst>
                  <a:gd name="connsiteX0" fmla="*/ 113214 w 114974"/>
                  <a:gd name="connsiteY0" fmla="*/ 129275 h 130249"/>
                  <a:gd name="connsiteX1" fmla="*/ 96596 w 114974"/>
                  <a:gd name="connsiteY1" fmla="*/ 129275 h 130249"/>
                  <a:gd name="connsiteX2" fmla="*/ 78446 w 114974"/>
                  <a:gd name="connsiteY2" fmla="*/ 129275 h 130249"/>
                  <a:gd name="connsiteX3" fmla="*/ 52882 w 114974"/>
                  <a:gd name="connsiteY3" fmla="*/ 98214 h 130249"/>
                  <a:gd name="connsiteX4" fmla="*/ 31791 w 114974"/>
                  <a:gd name="connsiteY4" fmla="*/ 73928 h 130249"/>
                  <a:gd name="connsiteX5" fmla="*/ 24953 w 114974"/>
                  <a:gd name="connsiteY5" fmla="*/ 80319 h 130249"/>
                  <a:gd name="connsiteX6" fmla="*/ 25464 w 114974"/>
                  <a:gd name="connsiteY6" fmla="*/ 129019 h 130249"/>
                  <a:gd name="connsiteX7" fmla="*/ 12107 w 114974"/>
                  <a:gd name="connsiteY7" fmla="*/ 129019 h 130249"/>
                  <a:gd name="connsiteX8" fmla="*/ -1570 w 114974"/>
                  <a:gd name="connsiteY8" fmla="*/ 129019 h 130249"/>
                  <a:gd name="connsiteX9" fmla="*/ -1058 w 114974"/>
                  <a:gd name="connsiteY9" fmla="*/ 62488 h 130249"/>
                  <a:gd name="connsiteX10" fmla="*/ -1570 w 114974"/>
                  <a:gd name="connsiteY10" fmla="*/ -975 h 130249"/>
                  <a:gd name="connsiteX11" fmla="*/ 11724 w 114974"/>
                  <a:gd name="connsiteY11" fmla="*/ -975 h 130249"/>
                  <a:gd name="connsiteX12" fmla="*/ 25464 w 114974"/>
                  <a:gd name="connsiteY12" fmla="*/ -975 h 130249"/>
                  <a:gd name="connsiteX13" fmla="*/ 24953 w 114974"/>
                  <a:gd name="connsiteY13" fmla="*/ 62488 h 130249"/>
                  <a:gd name="connsiteX14" fmla="*/ 54863 w 114974"/>
                  <a:gd name="connsiteY14" fmla="*/ 33473 h 130249"/>
                  <a:gd name="connsiteX15" fmla="*/ 88544 w 114974"/>
                  <a:gd name="connsiteY15" fmla="*/ -975 h 130249"/>
                  <a:gd name="connsiteX16" fmla="*/ 98003 w 114974"/>
                  <a:gd name="connsiteY16" fmla="*/ -975 h 130249"/>
                  <a:gd name="connsiteX17" fmla="*/ 107334 w 114974"/>
                  <a:gd name="connsiteY17" fmla="*/ -975 h 130249"/>
                  <a:gd name="connsiteX18" fmla="*/ 49047 w 114974"/>
                  <a:gd name="connsiteY18" fmla="*/ 56544 h 130249"/>
                  <a:gd name="connsiteX19" fmla="*/ 72694 w 114974"/>
                  <a:gd name="connsiteY19" fmla="*/ 83387 h 130249"/>
                  <a:gd name="connsiteX20" fmla="*/ 113405 w 114974"/>
                  <a:gd name="connsiteY20" fmla="*/ 129019 h 1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74" h="130249">
                    <a:moveTo>
                      <a:pt x="113214" y="129275"/>
                    </a:moveTo>
                    <a:cubicBezTo>
                      <a:pt x="108739" y="129275"/>
                      <a:pt x="102796" y="129275"/>
                      <a:pt x="96596" y="129275"/>
                    </a:cubicBezTo>
                    <a:cubicBezTo>
                      <a:pt x="90397" y="129275"/>
                      <a:pt x="83814" y="129275"/>
                      <a:pt x="78446" y="129275"/>
                    </a:cubicBezTo>
                    <a:cubicBezTo>
                      <a:pt x="69434" y="118410"/>
                      <a:pt x="63874" y="111188"/>
                      <a:pt x="52882" y="98214"/>
                    </a:cubicBezTo>
                    <a:cubicBezTo>
                      <a:pt x="43295" y="87094"/>
                      <a:pt x="31791" y="73928"/>
                      <a:pt x="31791" y="73928"/>
                    </a:cubicBezTo>
                    <a:lnTo>
                      <a:pt x="24953" y="80319"/>
                    </a:lnTo>
                    <a:cubicBezTo>
                      <a:pt x="24953" y="103391"/>
                      <a:pt x="24953" y="114384"/>
                      <a:pt x="25464" y="129019"/>
                    </a:cubicBezTo>
                    <a:cubicBezTo>
                      <a:pt x="21119" y="129019"/>
                      <a:pt x="16644" y="129019"/>
                      <a:pt x="12107" y="129019"/>
                    </a:cubicBezTo>
                    <a:cubicBezTo>
                      <a:pt x="7570" y="129019"/>
                      <a:pt x="2904" y="129019"/>
                      <a:pt x="-1570" y="129019"/>
                    </a:cubicBezTo>
                    <a:cubicBezTo>
                      <a:pt x="-1570" y="107162"/>
                      <a:pt x="-1058" y="79233"/>
                      <a:pt x="-1058" y="62488"/>
                    </a:cubicBezTo>
                    <a:cubicBezTo>
                      <a:pt x="-1058" y="45744"/>
                      <a:pt x="-1570" y="10401"/>
                      <a:pt x="-1570" y="-975"/>
                    </a:cubicBezTo>
                    <a:cubicBezTo>
                      <a:pt x="2648" y="-975"/>
                      <a:pt x="7186" y="-975"/>
                      <a:pt x="11724" y="-975"/>
                    </a:cubicBezTo>
                    <a:cubicBezTo>
                      <a:pt x="16261" y="-975"/>
                      <a:pt x="20927" y="-975"/>
                      <a:pt x="25464" y="-975"/>
                    </a:cubicBezTo>
                    <a:cubicBezTo>
                      <a:pt x="25464" y="12702"/>
                      <a:pt x="24953" y="41398"/>
                      <a:pt x="24953" y="62488"/>
                    </a:cubicBezTo>
                    <a:cubicBezTo>
                      <a:pt x="37735" y="50601"/>
                      <a:pt x="45085" y="43315"/>
                      <a:pt x="54863" y="33473"/>
                    </a:cubicBezTo>
                    <a:cubicBezTo>
                      <a:pt x="61254" y="27082"/>
                      <a:pt x="79916" y="7909"/>
                      <a:pt x="88544" y="-975"/>
                    </a:cubicBezTo>
                    <a:cubicBezTo>
                      <a:pt x="92059" y="-975"/>
                      <a:pt x="94935" y="-975"/>
                      <a:pt x="98003" y="-975"/>
                    </a:cubicBezTo>
                    <a:cubicBezTo>
                      <a:pt x="101071" y="-975"/>
                      <a:pt x="103882" y="-975"/>
                      <a:pt x="107334" y="-975"/>
                    </a:cubicBezTo>
                    <a:cubicBezTo>
                      <a:pt x="87138" y="18198"/>
                      <a:pt x="68348" y="36860"/>
                      <a:pt x="49047" y="56544"/>
                    </a:cubicBezTo>
                    <a:lnTo>
                      <a:pt x="72694" y="83387"/>
                    </a:lnTo>
                    <a:cubicBezTo>
                      <a:pt x="85476" y="97959"/>
                      <a:pt x="97044" y="110932"/>
                      <a:pt x="11340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0" name="Frihandsfigur: Form 29">
                <a:extLst>
                  <a:ext uri="{FF2B5EF4-FFF2-40B4-BE49-F238E27FC236}">
                    <a16:creationId xmlns:a16="http://schemas.microsoft.com/office/drawing/2014/main" id="{7B4C2FCD-0DB9-456B-AA1B-57BF8F33D8B7}"/>
                  </a:ext>
                </a:extLst>
              </p:cNvPr>
              <p:cNvSpPr/>
              <p:nvPr/>
            </p:nvSpPr>
            <p:spPr>
              <a:xfrm>
                <a:off x="10833455" y="6187753"/>
                <a:ext cx="149613" cy="183285"/>
              </a:xfrm>
              <a:custGeom>
                <a:avLst/>
                <a:gdLst>
                  <a:gd name="connsiteX0" fmla="*/ 54032 w 149613"/>
                  <a:gd name="connsiteY0" fmla="*/ 26497 h 183285"/>
                  <a:gd name="connsiteX1" fmla="*/ 39396 w 149613"/>
                  <a:gd name="connsiteY1" fmla="*/ 13728 h 183285"/>
                  <a:gd name="connsiteX2" fmla="*/ 52178 w 149613"/>
                  <a:gd name="connsiteY2" fmla="*/ -921 h 183285"/>
                  <a:gd name="connsiteX3" fmla="*/ 54032 w 149613"/>
                  <a:gd name="connsiteY3" fmla="*/ -921 h 183285"/>
                  <a:gd name="connsiteX4" fmla="*/ 68668 w 149613"/>
                  <a:gd name="connsiteY4" fmla="*/ 11849 h 183285"/>
                  <a:gd name="connsiteX5" fmla="*/ 55885 w 149613"/>
                  <a:gd name="connsiteY5" fmla="*/ 26497 h 183285"/>
                  <a:gd name="connsiteX6" fmla="*/ 54032 w 149613"/>
                  <a:gd name="connsiteY6" fmla="*/ 26497 h 183285"/>
                  <a:gd name="connsiteX7" fmla="*/ 92378 w 149613"/>
                  <a:gd name="connsiteY7" fmla="*/ 26497 h 183285"/>
                  <a:gd name="connsiteX8" fmla="*/ 79149 w 149613"/>
                  <a:gd name="connsiteY8" fmla="*/ 12251 h 183285"/>
                  <a:gd name="connsiteX9" fmla="*/ 93401 w 149613"/>
                  <a:gd name="connsiteY9" fmla="*/ -965 h 183285"/>
                  <a:gd name="connsiteX10" fmla="*/ 106630 w 149613"/>
                  <a:gd name="connsiteY10" fmla="*/ 12820 h 183285"/>
                  <a:gd name="connsiteX11" fmla="*/ 92442 w 149613"/>
                  <a:gd name="connsiteY11" fmla="*/ 26497 h 183285"/>
                  <a:gd name="connsiteX12" fmla="*/ 92378 w 149613"/>
                  <a:gd name="connsiteY12" fmla="*/ 26497 h 183285"/>
                  <a:gd name="connsiteX13" fmla="*/ 73205 w 149613"/>
                  <a:gd name="connsiteY13" fmla="*/ 56279 h 183285"/>
                  <a:gd name="connsiteX14" fmla="*/ 27957 w 149613"/>
                  <a:gd name="connsiteY14" fmla="*/ 114502 h 183285"/>
                  <a:gd name="connsiteX15" fmla="*/ 73205 w 149613"/>
                  <a:gd name="connsiteY15" fmla="*/ 172533 h 183285"/>
                  <a:gd name="connsiteX16" fmla="*/ 118453 w 149613"/>
                  <a:gd name="connsiteY16" fmla="*/ 114502 h 183285"/>
                  <a:gd name="connsiteX17" fmla="*/ 73205 w 149613"/>
                  <a:gd name="connsiteY17" fmla="*/ 56535 h 183285"/>
                  <a:gd name="connsiteX18" fmla="*/ 73205 w 149613"/>
                  <a:gd name="connsiteY18" fmla="*/ 182311 h 183285"/>
                  <a:gd name="connsiteX19" fmla="*/ -1570 w 149613"/>
                  <a:gd name="connsiteY19" fmla="*/ 114757 h 183285"/>
                  <a:gd name="connsiteX20" fmla="*/ 73205 w 149613"/>
                  <a:gd name="connsiteY20" fmla="*/ 46756 h 183285"/>
                  <a:gd name="connsiteX21" fmla="*/ 148044 w 149613"/>
                  <a:gd name="connsiteY21" fmla="*/ 114757 h 183285"/>
                  <a:gd name="connsiteX22" fmla="*/ 73205 w 149613"/>
                  <a:gd name="connsiteY22" fmla="*/ 182311 h 18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613" h="183285">
                    <a:moveTo>
                      <a:pt x="54032" y="26497"/>
                    </a:moveTo>
                    <a:cubicBezTo>
                      <a:pt x="46490" y="27015"/>
                      <a:pt x="39908" y="21295"/>
                      <a:pt x="39396" y="13728"/>
                    </a:cubicBezTo>
                    <a:cubicBezTo>
                      <a:pt x="38885" y="6154"/>
                      <a:pt x="44573" y="-403"/>
                      <a:pt x="52178" y="-921"/>
                    </a:cubicBezTo>
                    <a:cubicBezTo>
                      <a:pt x="52754" y="-965"/>
                      <a:pt x="53393" y="-965"/>
                      <a:pt x="54032" y="-921"/>
                    </a:cubicBezTo>
                    <a:cubicBezTo>
                      <a:pt x="61574" y="-1438"/>
                      <a:pt x="68156" y="4282"/>
                      <a:pt x="68668" y="11849"/>
                    </a:cubicBezTo>
                    <a:cubicBezTo>
                      <a:pt x="69179" y="19422"/>
                      <a:pt x="63490" y="25979"/>
                      <a:pt x="55885" y="26497"/>
                    </a:cubicBezTo>
                    <a:cubicBezTo>
                      <a:pt x="55310" y="26542"/>
                      <a:pt x="54671" y="26542"/>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87" y="56279"/>
                      <a:pt x="27957" y="77178"/>
                      <a:pt x="27957" y="114502"/>
                    </a:cubicBezTo>
                    <a:cubicBezTo>
                      <a:pt x="27957" y="151825"/>
                      <a:pt x="51795" y="172533"/>
                      <a:pt x="73205" y="172533"/>
                    </a:cubicBezTo>
                    <a:cubicBezTo>
                      <a:pt x="94615" y="172533"/>
                      <a:pt x="118453" y="152337"/>
                      <a:pt x="118453" y="114502"/>
                    </a:cubicBezTo>
                    <a:cubicBezTo>
                      <a:pt x="118453" y="76667"/>
                      <a:pt x="94871" y="56535"/>
                      <a:pt x="73205" y="56535"/>
                    </a:cubicBezTo>
                    <a:moveTo>
                      <a:pt x="73205" y="182311"/>
                    </a:moveTo>
                    <a:cubicBezTo>
                      <a:pt x="29234" y="182311"/>
                      <a:pt x="-1570" y="153487"/>
                      <a:pt x="-1570" y="114757"/>
                    </a:cubicBezTo>
                    <a:cubicBezTo>
                      <a:pt x="-1570" y="76028"/>
                      <a:pt x="29234" y="46756"/>
                      <a:pt x="73205" y="46756"/>
                    </a:cubicBezTo>
                    <a:cubicBezTo>
                      <a:pt x="117175" y="46756"/>
                      <a:pt x="148044" y="76155"/>
                      <a:pt x="148044" y="114757"/>
                    </a:cubicBezTo>
                    <a:cubicBezTo>
                      <a:pt x="148044" y="153359"/>
                      <a:pt x="117367" y="182311"/>
                      <a:pt x="73205" y="182311"/>
                    </a:cubicBezTo>
                  </a:path>
                </a:pathLst>
              </a:custGeom>
              <a:grpFill/>
              <a:ln w="6363" cap="flat">
                <a:noFill/>
                <a:prstDash val="solid"/>
                <a:miter/>
              </a:ln>
            </p:spPr>
            <p:txBody>
              <a:bodyPr rtlCol="0" anchor="ctr"/>
              <a:lstStyle/>
              <a:p>
                <a:endParaRPr lang="sv-SE" dirty="0">
                  <a:solidFill>
                    <a:schemeClr val="bg1"/>
                  </a:solidFill>
                </a:endParaRPr>
              </a:p>
            </p:txBody>
          </p:sp>
          <p:sp>
            <p:nvSpPr>
              <p:cNvPr id="31" name="Frihandsfigur: Form 30">
                <a:extLst>
                  <a:ext uri="{FF2B5EF4-FFF2-40B4-BE49-F238E27FC236}">
                    <a16:creationId xmlns:a16="http://schemas.microsoft.com/office/drawing/2014/main" id="{C23C41D0-BF90-4756-B081-B627AFD6E839}"/>
                  </a:ext>
                </a:extLst>
              </p:cNvPr>
              <p:cNvSpPr/>
              <p:nvPr/>
            </p:nvSpPr>
            <p:spPr>
              <a:xfrm>
                <a:off x="11007547" y="6237594"/>
                <a:ext cx="89602" cy="129994"/>
              </a:xfrm>
              <a:custGeom>
                <a:avLst/>
                <a:gdLst>
                  <a:gd name="connsiteX0" fmla="*/ 24952 w 89602"/>
                  <a:gd name="connsiteY0" fmla="*/ 9314 h 129994"/>
                  <a:gd name="connsiteX1" fmla="*/ 24952 w 89602"/>
                  <a:gd name="connsiteY1" fmla="*/ 39033 h 129994"/>
                  <a:gd name="connsiteX2" fmla="*/ 24952 w 89602"/>
                  <a:gd name="connsiteY2" fmla="*/ 59740 h 129994"/>
                  <a:gd name="connsiteX3" fmla="*/ 34092 w 89602"/>
                  <a:gd name="connsiteY3" fmla="*/ 59740 h 129994"/>
                  <a:gd name="connsiteX4" fmla="*/ 61318 w 89602"/>
                  <a:gd name="connsiteY4" fmla="*/ 34176 h 129994"/>
                  <a:gd name="connsiteX5" fmla="*/ 35753 w 89602"/>
                  <a:gd name="connsiteY5" fmla="*/ 9314 h 129994"/>
                  <a:gd name="connsiteX6" fmla="*/ 25464 w 89602"/>
                  <a:gd name="connsiteY6" fmla="*/ 9314 h 129994"/>
                  <a:gd name="connsiteX7" fmla="*/ 25464 w 89602"/>
                  <a:gd name="connsiteY7" fmla="*/ 129019 h 129994"/>
                  <a:gd name="connsiteX8" fmla="*/ 11723 w 89602"/>
                  <a:gd name="connsiteY8" fmla="*/ 129019 h 129994"/>
                  <a:gd name="connsiteX9" fmla="*/ -1570 w 89602"/>
                  <a:gd name="connsiteY9" fmla="*/ 129019 h 129994"/>
                  <a:gd name="connsiteX10" fmla="*/ -1059 w 89602"/>
                  <a:gd name="connsiteY10" fmla="*/ 62296 h 129994"/>
                  <a:gd name="connsiteX11" fmla="*/ -1570 w 89602"/>
                  <a:gd name="connsiteY11" fmla="*/ -975 h 129994"/>
                  <a:gd name="connsiteX12" fmla="*/ 18242 w 89602"/>
                  <a:gd name="connsiteY12" fmla="*/ -592 h 129994"/>
                  <a:gd name="connsiteX13" fmla="*/ 46171 w 89602"/>
                  <a:gd name="connsiteY13" fmla="*/ -975 h 129994"/>
                  <a:gd name="connsiteX14" fmla="*/ 88033 w 89602"/>
                  <a:gd name="connsiteY14" fmla="*/ 33984 h 129994"/>
                  <a:gd name="connsiteX15" fmla="*/ 55183 w 89602"/>
                  <a:gd name="connsiteY15" fmla="*/ 68624 h 129994"/>
                  <a:gd name="connsiteX16" fmla="*/ 30065 w 89602"/>
                  <a:gd name="connsiteY16" fmla="*/ 70029 h 129994"/>
                  <a:gd name="connsiteX17" fmla="*/ 24952 w 89602"/>
                  <a:gd name="connsiteY17" fmla="*/ 70029 h 129994"/>
                  <a:gd name="connsiteX18" fmla="*/ 25464 w 89602"/>
                  <a:gd name="connsiteY1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02" h="129994">
                    <a:moveTo>
                      <a:pt x="24952" y="9314"/>
                    </a:moveTo>
                    <a:cubicBezTo>
                      <a:pt x="24952" y="17431"/>
                      <a:pt x="24952" y="39033"/>
                      <a:pt x="24952" y="39033"/>
                    </a:cubicBezTo>
                    <a:lnTo>
                      <a:pt x="24952" y="59740"/>
                    </a:lnTo>
                    <a:lnTo>
                      <a:pt x="34092" y="59740"/>
                    </a:lnTo>
                    <a:cubicBezTo>
                      <a:pt x="47449" y="59740"/>
                      <a:pt x="61318" y="53988"/>
                      <a:pt x="61318" y="34176"/>
                    </a:cubicBezTo>
                    <a:cubicBezTo>
                      <a:pt x="61318" y="16856"/>
                      <a:pt x="52690" y="9314"/>
                      <a:pt x="35753" y="9314"/>
                    </a:cubicBezTo>
                    <a:lnTo>
                      <a:pt x="25464" y="9314"/>
                    </a:lnTo>
                    <a:moveTo>
                      <a:pt x="25464" y="129019"/>
                    </a:moveTo>
                    <a:cubicBezTo>
                      <a:pt x="21118" y="129019"/>
                      <a:pt x="16388" y="129019"/>
                      <a:pt x="11723" y="129019"/>
                    </a:cubicBezTo>
                    <a:cubicBezTo>
                      <a:pt x="7058" y="129019"/>
                      <a:pt x="2456" y="129019"/>
                      <a:pt x="-1570" y="129019"/>
                    </a:cubicBezTo>
                    <a:cubicBezTo>
                      <a:pt x="-1570" y="118921"/>
                      <a:pt x="-1059" y="81597"/>
                      <a:pt x="-1059" y="62296"/>
                    </a:cubicBezTo>
                    <a:cubicBezTo>
                      <a:pt x="-1059" y="35774"/>
                      <a:pt x="-1570" y="3499"/>
                      <a:pt x="-1570" y="-975"/>
                    </a:cubicBezTo>
                    <a:cubicBezTo>
                      <a:pt x="4821" y="-975"/>
                      <a:pt x="10317" y="-592"/>
                      <a:pt x="18242" y="-592"/>
                    </a:cubicBezTo>
                    <a:cubicBezTo>
                      <a:pt x="29426" y="-592"/>
                      <a:pt x="35179" y="-975"/>
                      <a:pt x="46171" y="-975"/>
                    </a:cubicBezTo>
                    <a:cubicBezTo>
                      <a:pt x="67453" y="-975"/>
                      <a:pt x="88033" y="11807"/>
                      <a:pt x="88033" y="33984"/>
                    </a:cubicBezTo>
                    <a:cubicBezTo>
                      <a:pt x="88033" y="53796"/>
                      <a:pt x="71096" y="65173"/>
                      <a:pt x="55183" y="68624"/>
                    </a:cubicBezTo>
                    <a:cubicBezTo>
                      <a:pt x="46874" y="69793"/>
                      <a:pt x="38438" y="70260"/>
                      <a:pt x="30065" y="70029"/>
                    </a:cubicBezTo>
                    <a:lnTo>
                      <a:pt x="24952" y="70029"/>
                    </a:lnTo>
                    <a:cubicBezTo>
                      <a:pt x="24952" y="102305"/>
                      <a:pt x="24952" y="114383"/>
                      <a:pt x="25464"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2" name="Frihandsfigur: Form 31">
                <a:extLst>
                  <a:ext uri="{FF2B5EF4-FFF2-40B4-BE49-F238E27FC236}">
                    <a16:creationId xmlns:a16="http://schemas.microsoft.com/office/drawing/2014/main" id="{389F48B3-28CA-4400-97C2-7EC07E34E022}"/>
                  </a:ext>
                </a:extLst>
              </p:cNvPr>
              <p:cNvSpPr/>
              <p:nvPr/>
            </p:nvSpPr>
            <p:spPr>
              <a:xfrm>
                <a:off x="11117217" y="6237594"/>
                <a:ext cx="27034" cy="129994"/>
              </a:xfrm>
              <a:custGeom>
                <a:avLst/>
                <a:gdLst>
                  <a:gd name="connsiteX0" fmla="*/ 25465 w 27034"/>
                  <a:gd name="connsiteY0" fmla="*/ 129019 h 129994"/>
                  <a:gd name="connsiteX1" fmla="*/ 11979 w 27034"/>
                  <a:gd name="connsiteY1" fmla="*/ 129019 h 129994"/>
                  <a:gd name="connsiteX2" fmla="*/ -1570 w 27034"/>
                  <a:gd name="connsiteY2" fmla="*/ 129019 h 129994"/>
                  <a:gd name="connsiteX3" fmla="*/ -1058 w 27034"/>
                  <a:gd name="connsiteY3" fmla="*/ 62488 h 129994"/>
                  <a:gd name="connsiteX4" fmla="*/ -1570 w 27034"/>
                  <a:gd name="connsiteY4" fmla="*/ -975 h 129994"/>
                  <a:gd name="connsiteX5" fmla="*/ 11979 w 27034"/>
                  <a:gd name="connsiteY5" fmla="*/ -975 h 129994"/>
                  <a:gd name="connsiteX6" fmla="*/ 25465 w 27034"/>
                  <a:gd name="connsiteY6" fmla="*/ -975 h 129994"/>
                  <a:gd name="connsiteX7" fmla="*/ 24889 w 27034"/>
                  <a:gd name="connsiteY7" fmla="*/ 62488 h 129994"/>
                  <a:gd name="connsiteX8" fmla="*/ 25465 w 27034"/>
                  <a:gd name="connsiteY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34" h="129994">
                    <a:moveTo>
                      <a:pt x="25465" y="129019"/>
                    </a:moveTo>
                    <a:cubicBezTo>
                      <a:pt x="21182" y="129019"/>
                      <a:pt x="16581" y="129019"/>
                      <a:pt x="11979" y="129019"/>
                    </a:cubicBezTo>
                    <a:cubicBezTo>
                      <a:pt x="7378" y="129019"/>
                      <a:pt x="2712" y="129019"/>
                      <a:pt x="-1570" y="129019"/>
                    </a:cubicBezTo>
                    <a:cubicBezTo>
                      <a:pt x="-1570" y="104989"/>
                      <a:pt x="-1058" y="79233"/>
                      <a:pt x="-1058" y="62488"/>
                    </a:cubicBezTo>
                    <a:cubicBezTo>
                      <a:pt x="-1058" y="45744"/>
                      <a:pt x="-1570" y="8740"/>
                      <a:pt x="-1570" y="-975"/>
                    </a:cubicBezTo>
                    <a:cubicBezTo>
                      <a:pt x="2648" y="-975"/>
                      <a:pt x="7314" y="-975"/>
                      <a:pt x="11979" y="-975"/>
                    </a:cubicBezTo>
                    <a:cubicBezTo>
                      <a:pt x="16645" y="-975"/>
                      <a:pt x="21310" y="-975"/>
                      <a:pt x="25465" y="-975"/>
                    </a:cubicBezTo>
                    <a:cubicBezTo>
                      <a:pt x="25465" y="9314"/>
                      <a:pt x="24889" y="45169"/>
                      <a:pt x="24889" y="62488"/>
                    </a:cubicBezTo>
                    <a:cubicBezTo>
                      <a:pt x="24889" y="79808"/>
                      <a:pt x="25273" y="105180"/>
                      <a:pt x="2546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3" name="Frihandsfigur: Form 32">
                <a:extLst>
                  <a:ext uri="{FF2B5EF4-FFF2-40B4-BE49-F238E27FC236}">
                    <a16:creationId xmlns:a16="http://schemas.microsoft.com/office/drawing/2014/main" id="{CE54994E-D617-489A-9DAC-D3CF9CD61BD7}"/>
                  </a:ext>
                </a:extLst>
              </p:cNvPr>
              <p:cNvSpPr/>
              <p:nvPr/>
            </p:nvSpPr>
            <p:spPr>
              <a:xfrm>
                <a:off x="11178124" y="6237594"/>
                <a:ext cx="118554" cy="131591"/>
              </a:xfrm>
              <a:custGeom>
                <a:avLst/>
                <a:gdLst>
                  <a:gd name="connsiteX0" fmla="*/ 116664 w 118554"/>
                  <a:gd name="connsiteY0" fmla="*/ 130617 h 131591"/>
                  <a:gd name="connsiteX1" fmla="*/ 105800 w 118554"/>
                  <a:gd name="connsiteY1" fmla="*/ 130617 h 131591"/>
                  <a:gd name="connsiteX2" fmla="*/ 96149 w 118554"/>
                  <a:gd name="connsiteY2" fmla="*/ 130617 h 131591"/>
                  <a:gd name="connsiteX3" fmla="*/ 45468 w 118554"/>
                  <a:gd name="connsiteY3" fmla="*/ 70924 h 131591"/>
                  <a:gd name="connsiteX4" fmla="*/ 10509 w 118554"/>
                  <a:gd name="connsiteY4" fmla="*/ 31811 h 131591"/>
                  <a:gd name="connsiteX5" fmla="*/ 10509 w 118554"/>
                  <a:gd name="connsiteY5" fmla="*/ 64086 h 131591"/>
                  <a:gd name="connsiteX6" fmla="*/ 11212 w 118554"/>
                  <a:gd name="connsiteY6" fmla="*/ 129019 h 131591"/>
                  <a:gd name="connsiteX7" fmla="*/ 4821 w 118554"/>
                  <a:gd name="connsiteY7" fmla="*/ 129019 h 131591"/>
                  <a:gd name="connsiteX8" fmla="*/ -1570 w 118554"/>
                  <a:gd name="connsiteY8" fmla="*/ 129019 h 131591"/>
                  <a:gd name="connsiteX9" fmla="*/ -1570 w 118554"/>
                  <a:gd name="connsiteY9" fmla="*/ 64278 h 131591"/>
                  <a:gd name="connsiteX10" fmla="*/ -1570 w 118554"/>
                  <a:gd name="connsiteY10" fmla="*/ -975 h 131591"/>
                  <a:gd name="connsiteX11" fmla="*/ 9231 w 118554"/>
                  <a:gd name="connsiteY11" fmla="*/ -975 h 131591"/>
                  <a:gd name="connsiteX12" fmla="*/ 19009 w 118554"/>
                  <a:gd name="connsiteY12" fmla="*/ -975 h 131591"/>
                  <a:gd name="connsiteX13" fmla="*/ 66048 w 118554"/>
                  <a:gd name="connsiteY13" fmla="*/ 55266 h 131591"/>
                  <a:gd name="connsiteX14" fmla="*/ 104394 w 118554"/>
                  <a:gd name="connsiteY14" fmla="*/ 98726 h 131591"/>
                  <a:gd name="connsiteX15" fmla="*/ 104394 w 118554"/>
                  <a:gd name="connsiteY15" fmla="*/ 64278 h 131591"/>
                  <a:gd name="connsiteX16" fmla="*/ 103818 w 118554"/>
                  <a:gd name="connsiteY16" fmla="*/ -975 h 131591"/>
                  <a:gd name="connsiteX17" fmla="*/ 110209 w 118554"/>
                  <a:gd name="connsiteY17" fmla="*/ -975 h 131591"/>
                  <a:gd name="connsiteX18" fmla="*/ 116984 w 118554"/>
                  <a:gd name="connsiteY18" fmla="*/ -975 h 131591"/>
                  <a:gd name="connsiteX19" fmla="*/ 116984 w 118554"/>
                  <a:gd name="connsiteY19" fmla="*/ 64086 h 131591"/>
                  <a:gd name="connsiteX20" fmla="*/ 116984 w 118554"/>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554" h="131591">
                    <a:moveTo>
                      <a:pt x="116664" y="130617"/>
                    </a:moveTo>
                    <a:cubicBezTo>
                      <a:pt x="112510" y="130617"/>
                      <a:pt x="109059" y="130617"/>
                      <a:pt x="105800" y="130617"/>
                    </a:cubicBezTo>
                    <a:cubicBezTo>
                      <a:pt x="102540" y="130617"/>
                      <a:pt x="99409" y="130617"/>
                      <a:pt x="96149" y="130617"/>
                    </a:cubicBezTo>
                    <a:cubicBezTo>
                      <a:pt x="84773" y="118730"/>
                      <a:pt x="70585" y="100707"/>
                      <a:pt x="45468" y="70924"/>
                    </a:cubicBezTo>
                    <a:cubicBezTo>
                      <a:pt x="26295" y="48748"/>
                      <a:pt x="18626" y="40119"/>
                      <a:pt x="10509" y="31811"/>
                    </a:cubicBezTo>
                    <a:cubicBezTo>
                      <a:pt x="10509" y="35454"/>
                      <a:pt x="10509" y="57375"/>
                      <a:pt x="10509" y="64086"/>
                    </a:cubicBezTo>
                    <a:cubicBezTo>
                      <a:pt x="10509" y="78338"/>
                      <a:pt x="10893"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31" y="-975"/>
                    </a:lnTo>
                    <a:lnTo>
                      <a:pt x="19009" y="-975"/>
                    </a:lnTo>
                    <a:cubicBezTo>
                      <a:pt x="32495" y="15450"/>
                      <a:pt x="38182" y="22480"/>
                      <a:pt x="66048" y="55266"/>
                    </a:cubicBezTo>
                    <a:cubicBezTo>
                      <a:pt x="86243" y="78849"/>
                      <a:pt x="93785" y="87733"/>
                      <a:pt x="104394" y="98726"/>
                    </a:cubicBezTo>
                    <a:cubicBezTo>
                      <a:pt x="104394" y="93868"/>
                      <a:pt x="104394" y="71691"/>
                      <a:pt x="104394" y="64278"/>
                    </a:cubicBezTo>
                    <a:cubicBezTo>
                      <a:pt x="104394" y="49834"/>
                      <a:pt x="104394" y="12382"/>
                      <a:pt x="103818" y="-975"/>
                    </a:cubicBezTo>
                    <a:lnTo>
                      <a:pt x="110209" y="-975"/>
                    </a:lnTo>
                    <a:lnTo>
                      <a:pt x="116984" y="-975"/>
                    </a:lnTo>
                    <a:cubicBezTo>
                      <a:pt x="116984" y="14491"/>
                      <a:pt x="116984" y="48620"/>
                      <a:pt x="116984" y="64086"/>
                    </a:cubicBezTo>
                    <a:cubicBezTo>
                      <a:pt x="116984" y="79552"/>
                      <a:pt x="116984" y="114575"/>
                      <a:pt x="116984"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34" name="Frihandsfigur: Form 33">
                <a:extLst>
                  <a:ext uri="{FF2B5EF4-FFF2-40B4-BE49-F238E27FC236}">
                    <a16:creationId xmlns:a16="http://schemas.microsoft.com/office/drawing/2014/main" id="{D0BA2405-7988-419F-9B78-FA01C3C8FF7D}"/>
                  </a:ext>
                </a:extLst>
              </p:cNvPr>
              <p:cNvSpPr/>
              <p:nvPr/>
            </p:nvSpPr>
            <p:spPr>
              <a:xfrm>
                <a:off x="11320516" y="6235004"/>
                <a:ext cx="129610" cy="135843"/>
              </a:xfrm>
              <a:custGeom>
                <a:avLst/>
                <a:gdLst>
                  <a:gd name="connsiteX0" fmla="*/ 70585 w 129610"/>
                  <a:gd name="connsiteY0" fmla="*/ 134804 h 135843"/>
                  <a:gd name="connsiteX1" fmla="*/ -1570 w 129610"/>
                  <a:gd name="connsiteY1" fmla="*/ 66867 h 135843"/>
                  <a:gd name="connsiteX2" fmla="*/ 70904 w 129610"/>
                  <a:gd name="connsiteY2" fmla="*/ -942 h 135843"/>
                  <a:gd name="connsiteX3" fmla="*/ 124845 w 129610"/>
                  <a:gd name="connsiteY3" fmla="*/ 18742 h 135843"/>
                  <a:gd name="connsiteX4" fmla="*/ 118837 w 129610"/>
                  <a:gd name="connsiteY4" fmla="*/ 26476 h 135843"/>
                  <a:gd name="connsiteX5" fmla="*/ 79724 w 129610"/>
                  <a:gd name="connsiteY5" fmla="*/ 11329 h 135843"/>
                  <a:gd name="connsiteX6" fmla="*/ 27637 w 129610"/>
                  <a:gd name="connsiteY6" fmla="*/ 65289 h 135843"/>
                  <a:gd name="connsiteX7" fmla="*/ 27637 w 129610"/>
                  <a:gd name="connsiteY7" fmla="*/ 66356 h 135843"/>
                  <a:gd name="connsiteX8" fmla="*/ 79213 w 129610"/>
                  <a:gd name="connsiteY8" fmla="*/ 123875 h 135843"/>
                  <a:gd name="connsiteX9" fmla="*/ 101582 w 129610"/>
                  <a:gd name="connsiteY9" fmla="*/ 121766 h 135843"/>
                  <a:gd name="connsiteX10" fmla="*/ 101198 w 129610"/>
                  <a:gd name="connsiteY10" fmla="*/ 80800 h 135843"/>
                  <a:gd name="connsiteX11" fmla="*/ 73269 w 129610"/>
                  <a:gd name="connsiteY11" fmla="*/ 80800 h 135843"/>
                  <a:gd name="connsiteX12" fmla="*/ 73269 w 129610"/>
                  <a:gd name="connsiteY12" fmla="*/ 70191 h 135843"/>
                  <a:gd name="connsiteX13" fmla="*/ 101198 w 129610"/>
                  <a:gd name="connsiteY13" fmla="*/ 70191 h 135843"/>
                  <a:gd name="connsiteX14" fmla="*/ 124205 w 129610"/>
                  <a:gd name="connsiteY14" fmla="*/ 70191 h 135843"/>
                  <a:gd name="connsiteX15" fmla="*/ 128041 w 129610"/>
                  <a:gd name="connsiteY15" fmla="*/ 70191 h 135843"/>
                  <a:gd name="connsiteX16" fmla="*/ 128041 w 129610"/>
                  <a:gd name="connsiteY16" fmla="*/ 97544 h 135843"/>
                  <a:gd name="connsiteX17" fmla="*/ 128041 w 129610"/>
                  <a:gd name="connsiteY17" fmla="*/ 124770 h 135843"/>
                  <a:gd name="connsiteX18" fmla="*/ 70521 w 129610"/>
                  <a:gd name="connsiteY18" fmla="*/ 134868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610" h="135843">
                    <a:moveTo>
                      <a:pt x="70585" y="134804"/>
                    </a:moveTo>
                    <a:cubicBezTo>
                      <a:pt x="26934" y="134804"/>
                      <a:pt x="-1570" y="108153"/>
                      <a:pt x="-1570" y="66867"/>
                    </a:cubicBezTo>
                    <a:cubicBezTo>
                      <a:pt x="-1570" y="25581"/>
                      <a:pt x="31599" y="-942"/>
                      <a:pt x="70904" y="-942"/>
                    </a:cubicBezTo>
                    <a:cubicBezTo>
                      <a:pt x="90716" y="-1523"/>
                      <a:pt x="110017" y="5520"/>
                      <a:pt x="124845" y="18742"/>
                    </a:cubicBezTo>
                    <a:lnTo>
                      <a:pt x="118837" y="26476"/>
                    </a:lnTo>
                    <a:cubicBezTo>
                      <a:pt x="107909" y="17068"/>
                      <a:pt x="94104" y="11719"/>
                      <a:pt x="79724" y="11329"/>
                    </a:cubicBezTo>
                    <a:cubicBezTo>
                      <a:pt x="50453" y="11840"/>
                      <a:pt x="27126" y="35998"/>
                      <a:pt x="27637" y="65289"/>
                    </a:cubicBezTo>
                    <a:cubicBezTo>
                      <a:pt x="27637" y="65646"/>
                      <a:pt x="27637" y="65998"/>
                      <a:pt x="27637" y="66356"/>
                    </a:cubicBezTo>
                    <a:cubicBezTo>
                      <a:pt x="27637" y="99142"/>
                      <a:pt x="49814" y="123875"/>
                      <a:pt x="79213" y="123875"/>
                    </a:cubicBezTo>
                    <a:cubicBezTo>
                      <a:pt x="86690" y="123811"/>
                      <a:pt x="94232" y="123108"/>
                      <a:pt x="101582" y="121766"/>
                    </a:cubicBezTo>
                    <a:cubicBezTo>
                      <a:pt x="101582" y="112563"/>
                      <a:pt x="101198" y="86935"/>
                      <a:pt x="101198" y="80800"/>
                    </a:cubicBezTo>
                    <a:cubicBezTo>
                      <a:pt x="88927" y="80800"/>
                      <a:pt x="73269" y="80800"/>
                      <a:pt x="73269" y="80800"/>
                    </a:cubicBezTo>
                    <a:lnTo>
                      <a:pt x="73269" y="70191"/>
                    </a:lnTo>
                    <a:cubicBezTo>
                      <a:pt x="81578" y="70191"/>
                      <a:pt x="87138" y="70191"/>
                      <a:pt x="101198" y="70191"/>
                    </a:cubicBezTo>
                    <a:cubicBezTo>
                      <a:pt x="116344" y="70191"/>
                      <a:pt x="119604" y="70191"/>
                      <a:pt x="124205" y="70191"/>
                    </a:cubicBezTo>
                    <a:lnTo>
                      <a:pt x="128041" y="70191"/>
                    </a:lnTo>
                    <a:cubicBezTo>
                      <a:pt x="128041" y="78435"/>
                      <a:pt x="128041" y="83676"/>
                      <a:pt x="128041" y="97544"/>
                    </a:cubicBezTo>
                    <a:cubicBezTo>
                      <a:pt x="128041" y="107834"/>
                      <a:pt x="128041" y="112371"/>
                      <a:pt x="128041" y="124770"/>
                    </a:cubicBezTo>
                    <a:cubicBezTo>
                      <a:pt x="109570" y="131289"/>
                      <a:pt x="90141" y="134676"/>
                      <a:pt x="70521" y="134868"/>
                    </a:cubicBezTo>
                  </a:path>
                </a:pathLst>
              </a:custGeom>
              <a:grpFill/>
              <a:ln w="6363" cap="flat">
                <a:noFill/>
                <a:prstDash val="solid"/>
                <a:miter/>
              </a:ln>
            </p:spPr>
            <p:txBody>
              <a:bodyPr rtlCol="0" anchor="ctr"/>
              <a:lstStyle/>
              <a:p>
                <a:endParaRPr lang="sv-SE" dirty="0">
                  <a:solidFill>
                    <a:schemeClr val="bg1"/>
                  </a:solidFill>
                </a:endParaRPr>
              </a:p>
            </p:txBody>
          </p:sp>
          <p:sp>
            <p:nvSpPr>
              <p:cNvPr id="35" name="Frihandsfigur: Form 34">
                <a:extLst>
                  <a:ext uri="{FF2B5EF4-FFF2-40B4-BE49-F238E27FC236}">
                    <a16:creationId xmlns:a16="http://schemas.microsoft.com/office/drawing/2014/main" id="{B7B6EF10-816C-41AA-9CCB-2554B9B2EDB0}"/>
                  </a:ext>
                </a:extLst>
              </p:cNvPr>
              <p:cNvSpPr/>
              <p:nvPr/>
            </p:nvSpPr>
            <p:spPr>
              <a:xfrm>
                <a:off x="11470898" y="6235229"/>
                <a:ext cx="88899" cy="134718"/>
              </a:xfrm>
              <a:custGeom>
                <a:avLst/>
                <a:gdLst>
                  <a:gd name="connsiteX0" fmla="*/ 33772 w 88899"/>
                  <a:gd name="connsiteY0" fmla="*/ 133684 h 134718"/>
                  <a:gd name="connsiteX1" fmla="*/ -1570 w 88899"/>
                  <a:gd name="connsiteY1" fmla="*/ 124481 h 134718"/>
                  <a:gd name="connsiteX2" fmla="*/ -1570 w 88899"/>
                  <a:gd name="connsiteY2" fmla="*/ 113169 h 134718"/>
                  <a:gd name="connsiteX3" fmla="*/ 31407 w 88899"/>
                  <a:gd name="connsiteY3" fmla="*/ 121989 h 134718"/>
                  <a:gd name="connsiteX4" fmla="*/ 61318 w 88899"/>
                  <a:gd name="connsiteY4" fmla="*/ 98726 h 134718"/>
                  <a:gd name="connsiteX5" fmla="*/ 25656 w 88899"/>
                  <a:gd name="connsiteY5" fmla="*/ 70093 h 134718"/>
                  <a:gd name="connsiteX6" fmla="*/ 1498 w 88899"/>
                  <a:gd name="connsiteY6" fmla="*/ 36540 h 134718"/>
                  <a:gd name="connsiteX7" fmla="*/ 47641 w 88899"/>
                  <a:gd name="connsiteY7" fmla="*/ -975 h 134718"/>
                  <a:gd name="connsiteX8" fmla="*/ 81322 w 88899"/>
                  <a:gd name="connsiteY8" fmla="*/ 7845 h 134718"/>
                  <a:gd name="connsiteX9" fmla="*/ 79532 w 88899"/>
                  <a:gd name="connsiteY9" fmla="*/ 17048 h 134718"/>
                  <a:gd name="connsiteX10" fmla="*/ 51411 w 88899"/>
                  <a:gd name="connsiteY10" fmla="*/ 11296 h 134718"/>
                  <a:gd name="connsiteX11" fmla="*/ 27445 w 88899"/>
                  <a:gd name="connsiteY11" fmla="*/ 31492 h 134718"/>
                  <a:gd name="connsiteX12" fmla="*/ 68156 w 88899"/>
                  <a:gd name="connsiteY12" fmla="*/ 62871 h 134718"/>
                  <a:gd name="connsiteX13" fmla="*/ 87329 w 88899"/>
                  <a:gd name="connsiteY13" fmla="*/ 93165 h 134718"/>
                  <a:gd name="connsiteX14" fmla="*/ 68604 w 88899"/>
                  <a:gd name="connsiteY14" fmla="*/ 125568 h 134718"/>
                  <a:gd name="connsiteX15" fmla="*/ 33453 w 88899"/>
                  <a:gd name="connsiteY15" fmla="*/ 133684 h 1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899" h="134718">
                    <a:moveTo>
                      <a:pt x="33772" y="133684"/>
                    </a:moveTo>
                    <a:cubicBezTo>
                      <a:pt x="21438" y="133301"/>
                      <a:pt x="9358" y="130169"/>
                      <a:pt x="-1570" y="124481"/>
                    </a:cubicBezTo>
                    <a:lnTo>
                      <a:pt x="-1570" y="113169"/>
                    </a:lnTo>
                    <a:cubicBezTo>
                      <a:pt x="8400" y="119113"/>
                      <a:pt x="19776" y="122181"/>
                      <a:pt x="31407" y="121989"/>
                    </a:cubicBezTo>
                    <a:cubicBezTo>
                      <a:pt x="47258" y="121989"/>
                      <a:pt x="61318" y="112786"/>
                      <a:pt x="61318" y="98726"/>
                    </a:cubicBezTo>
                    <a:cubicBezTo>
                      <a:pt x="61318" y="84665"/>
                      <a:pt x="49622" y="83195"/>
                      <a:pt x="25656" y="70093"/>
                    </a:cubicBezTo>
                    <a:cubicBezTo>
                      <a:pt x="11915" y="62680"/>
                      <a:pt x="1498" y="53668"/>
                      <a:pt x="1498" y="36540"/>
                    </a:cubicBezTo>
                    <a:cubicBezTo>
                      <a:pt x="1498" y="16728"/>
                      <a:pt x="19712" y="-975"/>
                      <a:pt x="47641" y="-975"/>
                    </a:cubicBezTo>
                    <a:cubicBezTo>
                      <a:pt x="59400" y="-771"/>
                      <a:pt x="70968" y="2252"/>
                      <a:pt x="81322" y="7845"/>
                    </a:cubicBezTo>
                    <a:lnTo>
                      <a:pt x="79532" y="17048"/>
                    </a:lnTo>
                    <a:cubicBezTo>
                      <a:pt x="70648" y="13303"/>
                      <a:pt x="61062" y="11353"/>
                      <a:pt x="51411" y="11296"/>
                    </a:cubicBezTo>
                    <a:cubicBezTo>
                      <a:pt x="37926" y="11296"/>
                      <a:pt x="27445" y="19221"/>
                      <a:pt x="27445" y="31492"/>
                    </a:cubicBezTo>
                    <a:cubicBezTo>
                      <a:pt x="27445" y="46830"/>
                      <a:pt x="45468" y="49131"/>
                      <a:pt x="68156" y="62871"/>
                    </a:cubicBezTo>
                    <a:cubicBezTo>
                      <a:pt x="79596" y="68694"/>
                      <a:pt x="86946" y="80319"/>
                      <a:pt x="87329" y="93165"/>
                    </a:cubicBezTo>
                    <a:cubicBezTo>
                      <a:pt x="87393" y="106561"/>
                      <a:pt x="80235" y="118921"/>
                      <a:pt x="68604" y="125568"/>
                    </a:cubicBezTo>
                    <a:cubicBezTo>
                      <a:pt x="57802" y="131384"/>
                      <a:pt x="45660" y="134196"/>
                      <a:pt x="33453" y="133684"/>
                    </a:cubicBezTo>
                  </a:path>
                </a:pathLst>
              </a:custGeom>
              <a:grpFill/>
              <a:ln w="6363" cap="flat">
                <a:noFill/>
                <a:prstDash val="solid"/>
                <a:miter/>
              </a:ln>
            </p:spPr>
            <p:txBody>
              <a:bodyPr rtlCol="0" anchor="ctr"/>
              <a:lstStyle/>
              <a:p>
                <a:endParaRPr lang="sv-SE" dirty="0">
                  <a:solidFill>
                    <a:schemeClr val="bg1"/>
                  </a:solidFill>
                </a:endParaRPr>
              </a:p>
            </p:txBody>
          </p:sp>
          <p:sp>
            <p:nvSpPr>
              <p:cNvPr id="36" name="Frihandsfigur: Form 35">
                <a:extLst>
                  <a:ext uri="{FF2B5EF4-FFF2-40B4-BE49-F238E27FC236}">
                    <a16:creationId xmlns:a16="http://schemas.microsoft.com/office/drawing/2014/main" id="{BD709BE6-5372-43A6-B7E6-61121CE2E825}"/>
                  </a:ext>
                </a:extLst>
              </p:cNvPr>
              <p:cNvSpPr/>
              <p:nvPr/>
            </p:nvSpPr>
            <p:spPr>
              <a:xfrm>
                <a:off x="10351250" y="6442491"/>
                <a:ext cx="115997" cy="131400"/>
              </a:xfrm>
              <a:custGeom>
                <a:avLst/>
                <a:gdLst>
                  <a:gd name="connsiteX0" fmla="*/ 114428 w 115997"/>
                  <a:gd name="connsiteY0" fmla="*/ 130425 h 131400"/>
                  <a:gd name="connsiteX1" fmla="*/ 97619 w 115997"/>
                  <a:gd name="connsiteY1" fmla="*/ 130425 h 131400"/>
                  <a:gd name="connsiteX2" fmla="*/ 79341 w 115997"/>
                  <a:gd name="connsiteY2" fmla="*/ 130425 h 131400"/>
                  <a:gd name="connsiteX3" fmla="*/ 53329 w 115997"/>
                  <a:gd name="connsiteY3" fmla="*/ 99173 h 131400"/>
                  <a:gd name="connsiteX4" fmla="*/ 32047 w 115997"/>
                  <a:gd name="connsiteY4" fmla="*/ 74631 h 131400"/>
                  <a:gd name="connsiteX5" fmla="*/ 25145 w 115997"/>
                  <a:gd name="connsiteY5" fmla="*/ 81022 h 131400"/>
                  <a:gd name="connsiteX6" fmla="*/ 25720 w 115997"/>
                  <a:gd name="connsiteY6" fmla="*/ 130105 h 131400"/>
                  <a:gd name="connsiteX7" fmla="*/ 12235 w 115997"/>
                  <a:gd name="connsiteY7" fmla="*/ 130105 h 131400"/>
                  <a:gd name="connsiteX8" fmla="*/ -1570 w 115997"/>
                  <a:gd name="connsiteY8" fmla="*/ 130105 h 131400"/>
                  <a:gd name="connsiteX9" fmla="*/ -995 w 115997"/>
                  <a:gd name="connsiteY9" fmla="*/ 62999 h 131400"/>
                  <a:gd name="connsiteX10" fmla="*/ -1570 w 115997"/>
                  <a:gd name="connsiteY10" fmla="*/ -911 h 131400"/>
                  <a:gd name="connsiteX11" fmla="*/ 11851 w 115997"/>
                  <a:gd name="connsiteY11" fmla="*/ -911 h 131400"/>
                  <a:gd name="connsiteX12" fmla="*/ 25720 w 115997"/>
                  <a:gd name="connsiteY12" fmla="*/ -911 h 131400"/>
                  <a:gd name="connsiteX13" fmla="*/ 25145 w 115997"/>
                  <a:gd name="connsiteY13" fmla="*/ 62999 h 131400"/>
                  <a:gd name="connsiteX14" fmla="*/ 55310 w 115997"/>
                  <a:gd name="connsiteY14" fmla="*/ 33728 h 131400"/>
                  <a:gd name="connsiteX15" fmla="*/ 89310 w 115997"/>
                  <a:gd name="connsiteY15" fmla="*/ -975 h 131400"/>
                  <a:gd name="connsiteX16" fmla="*/ 98834 w 115997"/>
                  <a:gd name="connsiteY16" fmla="*/ -975 h 131400"/>
                  <a:gd name="connsiteX17" fmla="*/ 108228 w 115997"/>
                  <a:gd name="connsiteY17" fmla="*/ -975 h 131400"/>
                  <a:gd name="connsiteX18" fmla="*/ 49494 w 115997"/>
                  <a:gd name="connsiteY18" fmla="*/ 57056 h 131400"/>
                  <a:gd name="connsiteX19" fmla="*/ 73333 w 115997"/>
                  <a:gd name="connsiteY19" fmla="*/ 84090 h 131400"/>
                  <a:gd name="connsiteX20" fmla="*/ 114428 w 115997"/>
                  <a:gd name="connsiteY20" fmla="*/ 130105 h 1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97" h="131400">
                    <a:moveTo>
                      <a:pt x="114428" y="130425"/>
                    </a:moveTo>
                    <a:cubicBezTo>
                      <a:pt x="109890" y="130425"/>
                      <a:pt x="103882" y="130425"/>
                      <a:pt x="97619" y="130425"/>
                    </a:cubicBezTo>
                    <a:cubicBezTo>
                      <a:pt x="91356" y="130425"/>
                      <a:pt x="84837" y="130425"/>
                      <a:pt x="79341" y="130425"/>
                    </a:cubicBezTo>
                    <a:cubicBezTo>
                      <a:pt x="70265" y="119496"/>
                      <a:pt x="64577" y="112274"/>
                      <a:pt x="53329" y="99173"/>
                    </a:cubicBezTo>
                    <a:cubicBezTo>
                      <a:pt x="43679" y="87861"/>
                      <a:pt x="32047" y="74631"/>
                      <a:pt x="32047" y="74631"/>
                    </a:cubicBezTo>
                    <a:lnTo>
                      <a:pt x="25145" y="81022"/>
                    </a:lnTo>
                    <a:cubicBezTo>
                      <a:pt x="25145" y="104285"/>
                      <a:pt x="25145" y="115406"/>
                      <a:pt x="25720" y="130105"/>
                    </a:cubicBezTo>
                    <a:cubicBezTo>
                      <a:pt x="21310" y="130105"/>
                      <a:pt x="16772" y="130105"/>
                      <a:pt x="12235" y="130105"/>
                    </a:cubicBezTo>
                    <a:cubicBezTo>
                      <a:pt x="7697" y="130105"/>
                      <a:pt x="2968" y="130105"/>
                      <a:pt x="-1570" y="130105"/>
                    </a:cubicBezTo>
                    <a:cubicBezTo>
                      <a:pt x="-1570" y="108121"/>
                      <a:pt x="-995" y="79936"/>
                      <a:pt x="-995" y="62999"/>
                    </a:cubicBezTo>
                    <a:cubicBezTo>
                      <a:pt x="-995" y="46063"/>
                      <a:pt x="-1570" y="10465"/>
                      <a:pt x="-1570" y="-911"/>
                    </a:cubicBezTo>
                    <a:cubicBezTo>
                      <a:pt x="2712" y="-911"/>
                      <a:pt x="7250" y="-911"/>
                      <a:pt x="11851" y="-911"/>
                    </a:cubicBezTo>
                    <a:cubicBezTo>
                      <a:pt x="16453" y="-911"/>
                      <a:pt x="21182" y="-911"/>
                      <a:pt x="25720" y="-911"/>
                    </a:cubicBezTo>
                    <a:cubicBezTo>
                      <a:pt x="25720" y="12894"/>
                      <a:pt x="25145" y="41845"/>
                      <a:pt x="25145" y="62999"/>
                    </a:cubicBezTo>
                    <a:cubicBezTo>
                      <a:pt x="37927" y="51048"/>
                      <a:pt x="45532" y="43379"/>
                      <a:pt x="55310" y="33728"/>
                    </a:cubicBezTo>
                    <a:cubicBezTo>
                      <a:pt x="61701" y="27337"/>
                      <a:pt x="80875" y="7781"/>
                      <a:pt x="89310" y="-975"/>
                    </a:cubicBezTo>
                    <a:cubicBezTo>
                      <a:pt x="92890" y="-975"/>
                      <a:pt x="95702" y="-975"/>
                      <a:pt x="98834" y="-975"/>
                    </a:cubicBezTo>
                    <a:cubicBezTo>
                      <a:pt x="101965" y="-975"/>
                      <a:pt x="104777" y="-975"/>
                      <a:pt x="108228" y="-975"/>
                    </a:cubicBezTo>
                    <a:cubicBezTo>
                      <a:pt x="87841" y="18518"/>
                      <a:pt x="68987" y="37371"/>
                      <a:pt x="49494" y="57056"/>
                    </a:cubicBezTo>
                    <a:lnTo>
                      <a:pt x="73333" y="84090"/>
                    </a:lnTo>
                    <a:cubicBezTo>
                      <a:pt x="86115" y="98853"/>
                      <a:pt x="97875" y="111955"/>
                      <a:pt x="114428" y="130105"/>
                    </a:cubicBezTo>
                  </a:path>
                </a:pathLst>
              </a:custGeom>
              <a:grpFill/>
              <a:ln w="6363" cap="flat">
                <a:noFill/>
                <a:prstDash val="solid"/>
                <a:miter/>
              </a:ln>
            </p:spPr>
            <p:txBody>
              <a:bodyPr rtlCol="0" anchor="ctr"/>
              <a:lstStyle/>
              <a:p>
                <a:endParaRPr lang="sv-SE" dirty="0">
                  <a:solidFill>
                    <a:schemeClr val="bg1"/>
                  </a:solidFill>
                </a:endParaRPr>
              </a:p>
            </p:txBody>
          </p:sp>
          <p:sp>
            <p:nvSpPr>
              <p:cNvPr id="37" name="Frihandsfigur: Form 36">
                <a:extLst>
                  <a:ext uri="{FF2B5EF4-FFF2-40B4-BE49-F238E27FC236}">
                    <a16:creationId xmlns:a16="http://schemas.microsoft.com/office/drawing/2014/main" id="{F7907C0C-33A8-48B1-9E7D-0BE5552AE4AF}"/>
                  </a:ext>
                </a:extLst>
              </p:cNvPr>
              <p:cNvSpPr/>
              <p:nvPr/>
            </p:nvSpPr>
            <p:spPr>
              <a:xfrm>
                <a:off x="10469293" y="6440445"/>
                <a:ext cx="150829" cy="136704"/>
              </a:xfrm>
              <a:custGeom>
                <a:avLst/>
                <a:gdLst>
                  <a:gd name="connsiteX0" fmla="*/ 73845 w 150829"/>
                  <a:gd name="connsiteY0" fmla="*/ 8867 h 136704"/>
                  <a:gd name="connsiteX1" fmla="*/ 28212 w 150829"/>
                  <a:gd name="connsiteY1" fmla="*/ 67601 h 136704"/>
                  <a:gd name="connsiteX2" fmla="*/ 73845 w 150829"/>
                  <a:gd name="connsiteY2" fmla="*/ 126079 h 136704"/>
                  <a:gd name="connsiteX3" fmla="*/ 119477 w 150829"/>
                  <a:gd name="connsiteY3" fmla="*/ 67601 h 136704"/>
                  <a:gd name="connsiteX4" fmla="*/ 73845 w 150829"/>
                  <a:gd name="connsiteY4" fmla="*/ 8867 h 136704"/>
                  <a:gd name="connsiteX5" fmla="*/ 73845 w 150829"/>
                  <a:gd name="connsiteY5" fmla="*/ 135730 h 136704"/>
                  <a:gd name="connsiteX6" fmla="*/ -1570 w 150829"/>
                  <a:gd name="connsiteY6" fmla="*/ 67601 h 136704"/>
                  <a:gd name="connsiteX7" fmla="*/ 73845 w 150829"/>
                  <a:gd name="connsiteY7" fmla="*/ -975 h 136704"/>
                  <a:gd name="connsiteX8" fmla="*/ 149259 w 150829"/>
                  <a:gd name="connsiteY8" fmla="*/ 67601 h 136704"/>
                  <a:gd name="connsiteX9" fmla="*/ 73845 w 150829"/>
                  <a:gd name="connsiteY9" fmla="*/ 135730 h 1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29" h="136704">
                    <a:moveTo>
                      <a:pt x="73845" y="8867"/>
                    </a:moveTo>
                    <a:cubicBezTo>
                      <a:pt x="52371" y="8867"/>
                      <a:pt x="28212" y="29958"/>
                      <a:pt x="28212" y="67601"/>
                    </a:cubicBezTo>
                    <a:cubicBezTo>
                      <a:pt x="28212" y="105245"/>
                      <a:pt x="52243" y="126079"/>
                      <a:pt x="73845" y="126079"/>
                    </a:cubicBezTo>
                    <a:cubicBezTo>
                      <a:pt x="95446" y="126079"/>
                      <a:pt x="119477" y="105756"/>
                      <a:pt x="119477" y="67601"/>
                    </a:cubicBezTo>
                    <a:cubicBezTo>
                      <a:pt x="119477" y="29446"/>
                      <a:pt x="95638" y="8867"/>
                      <a:pt x="73845" y="8867"/>
                    </a:cubicBezTo>
                    <a:moveTo>
                      <a:pt x="73845" y="135730"/>
                    </a:moveTo>
                    <a:cubicBezTo>
                      <a:pt x="29491" y="135730"/>
                      <a:pt x="-1570" y="106650"/>
                      <a:pt x="-1570" y="67601"/>
                    </a:cubicBezTo>
                    <a:cubicBezTo>
                      <a:pt x="-1570" y="28552"/>
                      <a:pt x="29491" y="-975"/>
                      <a:pt x="73845" y="-975"/>
                    </a:cubicBezTo>
                    <a:cubicBezTo>
                      <a:pt x="118199" y="-975"/>
                      <a:pt x="149259" y="28680"/>
                      <a:pt x="149259" y="67601"/>
                    </a:cubicBezTo>
                    <a:cubicBezTo>
                      <a:pt x="149259" y="106522"/>
                      <a:pt x="118390" y="135730"/>
                      <a:pt x="73845" y="135730"/>
                    </a:cubicBezTo>
                  </a:path>
                </a:pathLst>
              </a:custGeom>
              <a:grpFill/>
              <a:ln w="6363" cap="flat">
                <a:noFill/>
                <a:prstDash val="solid"/>
                <a:miter/>
              </a:ln>
            </p:spPr>
            <p:txBody>
              <a:bodyPr rtlCol="0" anchor="ctr"/>
              <a:lstStyle/>
              <a:p>
                <a:endParaRPr lang="sv-SE" dirty="0">
                  <a:solidFill>
                    <a:schemeClr val="bg1"/>
                  </a:solidFill>
                </a:endParaRPr>
              </a:p>
            </p:txBody>
          </p:sp>
          <p:sp>
            <p:nvSpPr>
              <p:cNvPr id="38" name="Frihandsfigur: Form 37">
                <a:extLst>
                  <a:ext uri="{FF2B5EF4-FFF2-40B4-BE49-F238E27FC236}">
                    <a16:creationId xmlns:a16="http://schemas.microsoft.com/office/drawing/2014/main" id="{58D2D300-BAF2-4DA0-9BC0-3915AD639A4C}"/>
                  </a:ext>
                </a:extLst>
              </p:cNvPr>
              <p:cNvSpPr/>
              <p:nvPr/>
            </p:nvSpPr>
            <p:spPr>
              <a:xfrm>
                <a:off x="10637953" y="6441532"/>
                <a:ext cx="168659" cy="132422"/>
              </a:xfrm>
              <a:custGeom>
                <a:avLst/>
                <a:gdLst>
                  <a:gd name="connsiteX0" fmla="*/ 166962 w 168659"/>
                  <a:gd name="connsiteY0" fmla="*/ 131384 h 132422"/>
                  <a:gd name="connsiteX1" fmla="*/ 153285 w 168659"/>
                  <a:gd name="connsiteY1" fmla="*/ 131384 h 132422"/>
                  <a:gd name="connsiteX2" fmla="*/ 138969 w 168659"/>
                  <a:gd name="connsiteY2" fmla="*/ 131384 h 132422"/>
                  <a:gd name="connsiteX3" fmla="*/ 133345 w 168659"/>
                  <a:gd name="connsiteY3" fmla="*/ 78658 h 132422"/>
                  <a:gd name="connsiteX4" fmla="*/ 127658 w 168659"/>
                  <a:gd name="connsiteY4" fmla="*/ 36157 h 132422"/>
                  <a:gd name="connsiteX5" fmla="*/ 106247 w 168659"/>
                  <a:gd name="connsiteY5" fmla="*/ 78274 h 132422"/>
                  <a:gd name="connsiteX6" fmla="*/ 80044 w 168659"/>
                  <a:gd name="connsiteY6" fmla="*/ 131384 h 132422"/>
                  <a:gd name="connsiteX7" fmla="*/ 74676 w 168659"/>
                  <a:gd name="connsiteY7" fmla="*/ 131064 h 132422"/>
                  <a:gd name="connsiteX8" fmla="*/ 70074 w 168659"/>
                  <a:gd name="connsiteY8" fmla="*/ 131384 h 132422"/>
                  <a:gd name="connsiteX9" fmla="*/ 45341 w 168659"/>
                  <a:gd name="connsiteY9" fmla="*/ 82108 h 132422"/>
                  <a:gd name="connsiteX10" fmla="*/ 21310 w 168659"/>
                  <a:gd name="connsiteY10" fmla="*/ 36157 h 132422"/>
                  <a:gd name="connsiteX11" fmla="*/ 17348 w 168659"/>
                  <a:gd name="connsiteY11" fmla="*/ 79935 h 132422"/>
                  <a:gd name="connsiteX12" fmla="*/ 13705 w 168659"/>
                  <a:gd name="connsiteY12" fmla="*/ 131384 h 132422"/>
                  <a:gd name="connsiteX13" fmla="*/ 6100 w 168659"/>
                  <a:gd name="connsiteY13" fmla="*/ 131384 h 132422"/>
                  <a:gd name="connsiteX14" fmla="*/ -1570 w 168659"/>
                  <a:gd name="connsiteY14" fmla="*/ 131384 h 132422"/>
                  <a:gd name="connsiteX15" fmla="*/ 4821 w 168659"/>
                  <a:gd name="connsiteY15" fmla="*/ 65045 h 132422"/>
                  <a:gd name="connsiteX16" fmla="*/ 11212 w 168659"/>
                  <a:gd name="connsiteY16" fmla="*/ -975 h 132422"/>
                  <a:gd name="connsiteX17" fmla="*/ 20416 w 168659"/>
                  <a:gd name="connsiteY17" fmla="*/ -975 h 132422"/>
                  <a:gd name="connsiteX18" fmla="*/ 32111 w 168659"/>
                  <a:gd name="connsiteY18" fmla="*/ -975 h 132422"/>
                  <a:gd name="connsiteX19" fmla="*/ 55374 w 168659"/>
                  <a:gd name="connsiteY19" fmla="*/ 45424 h 132422"/>
                  <a:gd name="connsiteX20" fmla="*/ 82856 w 168659"/>
                  <a:gd name="connsiteY20" fmla="*/ 96552 h 132422"/>
                  <a:gd name="connsiteX21" fmla="*/ 105544 w 168659"/>
                  <a:gd name="connsiteY21" fmla="*/ 51112 h 132422"/>
                  <a:gd name="connsiteX22" fmla="*/ 131108 w 168659"/>
                  <a:gd name="connsiteY22" fmla="*/ -720 h 132422"/>
                  <a:gd name="connsiteX23" fmla="*/ 139353 w 168659"/>
                  <a:gd name="connsiteY23" fmla="*/ -336 h 132422"/>
                  <a:gd name="connsiteX24" fmla="*/ 149962 w 168659"/>
                  <a:gd name="connsiteY24" fmla="*/ -720 h 132422"/>
                  <a:gd name="connsiteX25" fmla="*/ 157631 w 168659"/>
                  <a:gd name="connsiteY25" fmla="*/ 61977 h 132422"/>
                  <a:gd name="connsiteX26" fmla="*/ 167090 w 168659"/>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659" h="132422">
                    <a:moveTo>
                      <a:pt x="166962" y="131384"/>
                    </a:moveTo>
                    <a:cubicBezTo>
                      <a:pt x="163063" y="131384"/>
                      <a:pt x="158206" y="131384"/>
                      <a:pt x="153285" y="131384"/>
                    </a:cubicBezTo>
                    <a:cubicBezTo>
                      <a:pt x="148364" y="131384"/>
                      <a:pt x="143315" y="131384"/>
                      <a:pt x="138969" y="131384"/>
                    </a:cubicBezTo>
                    <a:lnTo>
                      <a:pt x="133345" y="78658"/>
                    </a:lnTo>
                    <a:cubicBezTo>
                      <a:pt x="131492" y="62488"/>
                      <a:pt x="127658" y="36157"/>
                      <a:pt x="127658" y="36157"/>
                    </a:cubicBezTo>
                    <a:cubicBezTo>
                      <a:pt x="121650" y="47916"/>
                      <a:pt x="118071" y="54499"/>
                      <a:pt x="106247" y="78274"/>
                    </a:cubicBezTo>
                    <a:lnTo>
                      <a:pt x="80044" y="131384"/>
                    </a:lnTo>
                    <a:cubicBezTo>
                      <a:pt x="78254" y="131192"/>
                      <a:pt x="76465" y="131064"/>
                      <a:pt x="74676" y="131064"/>
                    </a:cubicBezTo>
                    <a:cubicBezTo>
                      <a:pt x="73142" y="131064"/>
                      <a:pt x="71608" y="131128"/>
                      <a:pt x="70074" y="131384"/>
                    </a:cubicBezTo>
                    <a:cubicBezTo>
                      <a:pt x="60232" y="110996"/>
                      <a:pt x="59721" y="110868"/>
                      <a:pt x="45341" y="82108"/>
                    </a:cubicBezTo>
                    <a:cubicBezTo>
                      <a:pt x="34987" y="61401"/>
                      <a:pt x="31536" y="54499"/>
                      <a:pt x="21310" y="36157"/>
                    </a:cubicBezTo>
                    <a:cubicBezTo>
                      <a:pt x="19329" y="57183"/>
                      <a:pt x="19329" y="55969"/>
                      <a:pt x="17348" y="79935"/>
                    </a:cubicBezTo>
                    <a:cubicBezTo>
                      <a:pt x="15686" y="99939"/>
                      <a:pt x="15366" y="110485"/>
                      <a:pt x="13705" y="131384"/>
                    </a:cubicBezTo>
                    <a:cubicBezTo>
                      <a:pt x="11084" y="131384"/>
                      <a:pt x="8592" y="131384"/>
                      <a:pt x="6100" y="131384"/>
                    </a:cubicBezTo>
                    <a:cubicBezTo>
                      <a:pt x="3607" y="131384"/>
                      <a:pt x="1051" y="131384"/>
                      <a:pt x="-1570" y="131384"/>
                    </a:cubicBezTo>
                    <a:cubicBezTo>
                      <a:pt x="795" y="109398"/>
                      <a:pt x="1881" y="97383"/>
                      <a:pt x="4821" y="65045"/>
                    </a:cubicBezTo>
                    <a:cubicBezTo>
                      <a:pt x="7761" y="32706"/>
                      <a:pt x="9550" y="19923"/>
                      <a:pt x="11212" y="-975"/>
                    </a:cubicBezTo>
                    <a:cubicBezTo>
                      <a:pt x="14344" y="-975"/>
                      <a:pt x="17603" y="-975"/>
                      <a:pt x="20416" y="-975"/>
                    </a:cubicBezTo>
                    <a:cubicBezTo>
                      <a:pt x="24506" y="-975"/>
                      <a:pt x="28468" y="-975"/>
                      <a:pt x="32111" y="-975"/>
                    </a:cubicBezTo>
                    <a:cubicBezTo>
                      <a:pt x="38502" y="12702"/>
                      <a:pt x="41186" y="18198"/>
                      <a:pt x="55374" y="45424"/>
                    </a:cubicBezTo>
                    <a:cubicBezTo>
                      <a:pt x="69946" y="73736"/>
                      <a:pt x="74548" y="81022"/>
                      <a:pt x="82856" y="96552"/>
                    </a:cubicBezTo>
                    <a:cubicBezTo>
                      <a:pt x="91036" y="80702"/>
                      <a:pt x="95638" y="71436"/>
                      <a:pt x="105544" y="51112"/>
                    </a:cubicBezTo>
                    <a:cubicBezTo>
                      <a:pt x="117751" y="26570"/>
                      <a:pt x="125165" y="11296"/>
                      <a:pt x="131108" y="-720"/>
                    </a:cubicBezTo>
                    <a:cubicBezTo>
                      <a:pt x="133729" y="-464"/>
                      <a:pt x="136477" y="-336"/>
                      <a:pt x="139353" y="-336"/>
                    </a:cubicBezTo>
                    <a:cubicBezTo>
                      <a:pt x="142804" y="-336"/>
                      <a:pt x="146383" y="-336"/>
                      <a:pt x="149962" y="-720"/>
                    </a:cubicBezTo>
                    <a:cubicBezTo>
                      <a:pt x="151624" y="16536"/>
                      <a:pt x="153285" y="30021"/>
                      <a:pt x="157631" y="61977"/>
                    </a:cubicBezTo>
                    <a:cubicBezTo>
                      <a:pt x="163063" y="101793"/>
                      <a:pt x="164342" y="113808"/>
                      <a:pt x="167090"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39" name="Frihandsfigur: Form 38">
                <a:extLst>
                  <a:ext uri="{FF2B5EF4-FFF2-40B4-BE49-F238E27FC236}">
                    <a16:creationId xmlns:a16="http://schemas.microsoft.com/office/drawing/2014/main" id="{77E3702B-59B4-4AE1-866C-3AD98BAD181B}"/>
                  </a:ext>
                </a:extLst>
              </p:cNvPr>
              <p:cNvSpPr/>
              <p:nvPr/>
            </p:nvSpPr>
            <p:spPr>
              <a:xfrm>
                <a:off x="10827191" y="6441532"/>
                <a:ext cx="168723" cy="132422"/>
              </a:xfrm>
              <a:custGeom>
                <a:avLst/>
                <a:gdLst>
                  <a:gd name="connsiteX0" fmla="*/ 166962 w 168723"/>
                  <a:gd name="connsiteY0" fmla="*/ 131384 h 132422"/>
                  <a:gd name="connsiteX1" fmla="*/ 153286 w 168723"/>
                  <a:gd name="connsiteY1" fmla="*/ 131384 h 132422"/>
                  <a:gd name="connsiteX2" fmla="*/ 138970 w 168723"/>
                  <a:gd name="connsiteY2" fmla="*/ 131384 h 132422"/>
                  <a:gd name="connsiteX3" fmla="*/ 133282 w 168723"/>
                  <a:gd name="connsiteY3" fmla="*/ 78658 h 132422"/>
                  <a:gd name="connsiteX4" fmla="*/ 127658 w 168723"/>
                  <a:gd name="connsiteY4" fmla="*/ 36157 h 132422"/>
                  <a:gd name="connsiteX5" fmla="*/ 106247 w 168723"/>
                  <a:gd name="connsiteY5" fmla="*/ 78274 h 132422"/>
                  <a:gd name="connsiteX6" fmla="*/ 80044 w 168723"/>
                  <a:gd name="connsiteY6" fmla="*/ 131384 h 132422"/>
                  <a:gd name="connsiteX7" fmla="*/ 74612 w 168723"/>
                  <a:gd name="connsiteY7" fmla="*/ 131064 h 132422"/>
                  <a:gd name="connsiteX8" fmla="*/ 70074 w 168723"/>
                  <a:gd name="connsiteY8" fmla="*/ 131384 h 132422"/>
                  <a:gd name="connsiteX9" fmla="*/ 45341 w 168723"/>
                  <a:gd name="connsiteY9" fmla="*/ 82108 h 132422"/>
                  <a:gd name="connsiteX10" fmla="*/ 21310 w 168723"/>
                  <a:gd name="connsiteY10" fmla="*/ 36157 h 132422"/>
                  <a:gd name="connsiteX11" fmla="*/ 17348 w 168723"/>
                  <a:gd name="connsiteY11" fmla="*/ 79935 h 132422"/>
                  <a:gd name="connsiteX12" fmla="*/ 13705 w 168723"/>
                  <a:gd name="connsiteY12" fmla="*/ 131384 h 132422"/>
                  <a:gd name="connsiteX13" fmla="*/ 6036 w 168723"/>
                  <a:gd name="connsiteY13" fmla="*/ 131384 h 132422"/>
                  <a:gd name="connsiteX14" fmla="*/ -1570 w 168723"/>
                  <a:gd name="connsiteY14" fmla="*/ 131384 h 132422"/>
                  <a:gd name="connsiteX15" fmla="*/ 4821 w 168723"/>
                  <a:gd name="connsiteY15" fmla="*/ 65045 h 132422"/>
                  <a:gd name="connsiteX16" fmla="*/ 11212 w 168723"/>
                  <a:gd name="connsiteY16" fmla="*/ -975 h 132422"/>
                  <a:gd name="connsiteX17" fmla="*/ 20416 w 168723"/>
                  <a:gd name="connsiteY17" fmla="*/ -975 h 132422"/>
                  <a:gd name="connsiteX18" fmla="*/ 32111 w 168723"/>
                  <a:gd name="connsiteY18" fmla="*/ -975 h 132422"/>
                  <a:gd name="connsiteX19" fmla="*/ 55374 w 168723"/>
                  <a:gd name="connsiteY19" fmla="*/ 45424 h 132422"/>
                  <a:gd name="connsiteX20" fmla="*/ 82792 w 168723"/>
                  <a:gd name="connsiteY20" fmla="*/ 96552 h 132422"/>
                  <a:gd name="connsiteX21" fmla="*/ 105544 w 168723"/>
                  <a:gd name="connsiteY21" fmla="*/ 51112 h 132422"/>
                  <a:gd name="connsiteX22" fmla="*/ 131108 w 168723"/>
                  <a:gd name="connsiteY22" fmla="*/ -720 h 132422"/>
                  <a:gd name="connsiteX23" fmla="*/ 139417 w 168723"/>
                  <a:gd name="connsiteY23" fmla="*/ -336 h 132422"/>
                  <a:gd name="connsiteX24" fmla="*/ 150026 w 168723"/>
                  <a:gd name="connsiteY24" fmla="*/ -720 h 132422"/>
                  <a:gd name="connsiteX25" fmla="*/ 157695 w 168723"/>
                  <a:gd name="connsiteY25" fmla="*/ 61977 h 132422"/>
                  <a:gd name="connsiteX26" fmla="*/ 167154 w 168723"/>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23" h="132422">
                    <a:moveTo>
                      <a:pt x="166962" y="131384"/>
                    </a:moveTo>
                    <a:cubicBezTo>
                      <a:pt x="162999" y="131384"/>
                      <a:pt x="158206" y="131384"/>
                      <a:pt x="153286" y="131384"/>
                    </a:cubicBezTo>
                    <a:cubicBezTo>
                      <a:pt x="148364" y="131384"/>
                      <a:pt x="143315" y="131384"/>
                      <a:pt x="138970" y="131384"/>
                    </a:cubicBezTo>
                    <a:lnTo>
                      <a:pt x="133282" y="78658"/>
                    </a:lnTo>
                    <a:cubicBezTo>
                      <a:pt x="131492" y="62488"/>
                      <a:pt x="127658" y="36157"/>
                      <a:pt x="127658" y="36157"/>
                    </a:cubicBezTo>
                    <a:cubicBezTo>
                      <a:pt x="121650" y="47916"/>
                      <a:pt x="118071" y="54499"/>
                      <a:pt x="106247" y="78274"/>
                    </a:cubicBezTo>
                    <a:lnTo>
                      <a:pt x="80044" y="131384"/>
                    </a:lnTo>
                    <a:cubicBezTo>
                      <a:pt x="78255" y="131192"/>
                      <a:pt x="76401" y="131064"/>
                      <a:pt x="74612" y="131064"/>
                    </a:cubicBezTo>
                    <a:cubicBezTo>
                      <a:pt x="73078" y="131064"/>
                      <a:pt x="71544" y="131128"/>
                      <a:pt x="70074" y="131384"/>
                    </a:cubicBezTo>
                    <a:cubicBezTo>
                      <a:pt x="60232" y="110996"/>
                      <a:pt x="59657" y="110868"/>
                      <a:pt x="45341" y="82108"/>
                    </a:cubicBezTo>
                    <a:cubicBezTo>
                      <a:pt x="34987" y="61401"/>
                      <a:pt x="31536" y="54499"/>
                      <a:pt x="21310" y="36157"/>
                    </a:cubicBezTo>
                    <a:cubicBezTo>
                      <a:pt x="19329" y="57183"/>
                      <a:pt x="19329" y="55969"/>
                      <a:pt x="17348" y="79935"/>
                    </a:cubicBezTo>
                    <a:cubicBezTo>
                      <a:pt x="15686" y="99939"/>
                      <a:pt x="15302" y="110485"/>
                      <a:pt x="13705" y="131384"/>
                    </a:cubicBezTo>
                    <a:cubicBezTo>
                      <a:pt x="11085" y="131384"/>
                      <a:pt x="8592" y="131384"/>
                      <a:pt x="6036" y="131384"/>
                    </a:cubicBezTo>
                    <a:cubicBezTo>
                      <a:pt x="3479" y="131384"/>
                      <a:pt x="1051" y="131384"/>
                      <a:pt x="-1570" y="131384"/>
                    </a:cubicBezTo>
                    <a:cubicBezTo>
                      <a:pt x="795" y="109398"/>
                      <a:pt x="1881" y="97383"/>
                      <a:pt x="4821" y="65045"/>
                    </a:cubicBezTo>
                    <a:cubicBezTo>
                      <a:pt x="7761" y="32706"/>
                      <a:pt x="9551" y="19923"/>
                      <a:pt x="11212" y="-975"/>
                    </a:cubicBezTo>
                    <a:cubicBezTo>
                      <a:pt x="14344" y="-975"/>
                      <a:pt x="17603" y="-975"/>
                      <a:pt x="20416" y="-975"/>
                    </a:cubicBezTo>
                    <a:cubicBezTo>
                      <a:pt x="24506" y="-975"/>
                      <a:pt x="28468" y="-975"/>
                      <a:pt x="32111" y="-975"/>
                    </a:cubicBezTo>
                    <a:cubicBezTo>
                      <a:pt x="38822" y="12702"/>
                      <a:pt x="41186" y="18198"/>
                      <a:pt x="55374" y="45424"/>
                    </a:cubicBezTo>
                    <a:cubicBezTo>
                      <a:pt x="69946" y="73736"/>
                      <a:pt x="74548" y="81022"/>
                      <a:pt x="82792" y="96552"/>
                    </a:cubicBezTo>
                    <a:cubicBezTo>
                      <a:pt x="90973" y="80702"/>
                      <a:pt x="95574" y="71436"/>
                      <a:pt x="105544" y="51112"/>
                    </a:cubicBezTo>
                    <a:cubicBezTo>
                      <a:pt x="117751" y="26570"/>
                      <a:pt x="125165" y="11296"/>
                      <a:pt x="131108" y="-720"/>
                    </a:cubicBezTo>
                    <a:cubicBezTo>
                      <a:pt x="133729" y="-720"/>
                      <a:pt x="136541" y="-336"/>
                      <a:pt x="139417" y="-336"/>
                    </a:cubicBezTo>
                    <a:cubicBezTo>
                      <a:pt x="142292" y="-336"/>
                      <a:pt x="146447" y="-336"/>
                      <a:pt x="150026" y="-720"/>
                    </a:cubicBezTo>
                    <a:cubicBezTo>
                      <a:pt x="151688" y="16536"/>
                      <a:pt x="153286" y="30021"/>
                      <a:pt x="157695" y="61977"/>
                    </a:cubicBezTo>
                    <a:cubicBezTo>
                      <a:pt x="163127" y="101793"/>
                      <a:pt x="164086" y="113808"/>
                      <a:pt x="167154"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40" name="Frihandsfigur: Form 39">
                <a:extLst>
                  <a:ext uri="{FF2B5EF4-FFF2-40B4-BE49-F238E27FC236}">
                    <a16:creationId xmlns:a16="http://schemas.microsoft.com/office/drawing/2014/main" id="{0FE3E8CE-0BEB-4705-A673-1D722EA6D006}"/>
                  </a:ext>
                </a:extLst>
              </p:cNvPr>
              <p:cNvSpPr/>
              <p:nvPr/>
            </p:nvSpPr>
            <p:spPr>
              <a:xfrm>
                <a:off x="11022949" y="6442810"/>
                <a:ext cx="120854" cy="133956"/>
              </a:xfrm>
              <a:custGeom>
                <a:avLst/>
                <a:gdLst>
                  <a:gd name="connsiteX0" fmla="*/ 43871 w 120854"/>
                  <a:gd name="connsiteY0" fmla="*/ 132854 h 133956"/>
                  <a:gd name="connsiteX1" fmla="*/ 3351 w 120854"/>
                  <a:gd name="connsiteY1" fmla="*/ 109718 h 133956"/>
                  <a:gd name="connsiteX2" fmla="*/ -994 w 120854"/>
                  <a:gd name="connsiteY2" fmla="*/ 78275 h 133956"/>
                  <a:gd name="connsiteX3" fmla="*/ -994 w 120854"/>
                  <a:gd name="connsiteY3" fmla="*/ 49578 h 133956"/>
                  <a:gd name="connsiteX4" fmla="*/ -1570 w 120854"/>
                  <a:gd name="connsiteY4" fmla="*/ -975 h 133956"/>
                  <a:gd name="connsiteX5" fmla="*/ 11660 w 120854"/>
                  <a:gd name="connsiteY5" fmla="*/ -975 h 133956"/>
                  <a:gd name="connsiteX6" fmla="*/ 26040 w 120854"/>
                  <a:gd name="connsiteY6" fmla="*/ -975 h 133956"/>
                  <a:gd name="connsiteX7" fmla="*/ 25528 w 120854"/>
                  <a:gd name="connsiteY7" fmla="*/ 47789 h 133956"/>
                  <a:gd name="connsiteX8" fmla="*/ 25528 w 120854"/>
                  <a:gd name="connsiteY8" fmla="*/ 84666 h 133956"/>
                  <a:gd name="connsiteX9" fmla="*/ 55694 w 120854"/>
                  <a:gd name="connsiteY9" fmla="*/ 114639 h 133956"/>
                  <a:gd name="connsiteX10" fmla="*/ 92059 w 120854"/>
                  <a:gd name="connsiteY10" fmla="*/ 98853 h 133956"/>
                  <a:gd name="connsiteX11" fmla="*/ 92059 w 120854"/>
                  <a:gd name="connsiteY11" fmla="*/ 57951 h 133956"/>
                  <a:gd name="connsiteX12" fmla="*/ 91484 w 120854"/>
                  <a:gd name="connsiteY12" fmla="*/ -975 h 133956"/>
                  <a:gd name="connsiteX13" fmla="*/ 105416 w 120854"/>
                  <a:gd name="connsiteY13" fmla="*/ -975 h 133956"/>
                  <a:gd name="connsiteX14" fmla="*/ 118966 w 120854"/>
                  <a:gd name="connsiteY14" fmla="*/ -975 h 133956"/>
                  <a:gd name="connsiteX15" fmla="*/ 118198 w 120854"/>
                  <a:gd name="connsiteY15" fmla="*/ 59931 h 133956"/>
                  <a:gd name="connsiteX16" fmla="*/ 119285 w 120854"/>
                  <a:gd name="connsiteY16" fmla="*/ 130233 h 133956"/>
                  <a:gd name="connsiteX17" fmla="*/ 105353 w 120854"/>
                  <a:gd name="connsiteY17" fmla="*/ 130233 h 133956"/>
                  <a:gd name="connsiteX18" fmla="*/ 91676 w 120854"/>
                  <a:gd name="connsiteY18" fmla="*/ 130233 h 133956"/>
                  <a:gd name="connsiteX19" fmla="*/ 91676 w 120854"/>
                  <a:gd name="connsiteY19" fmla="*/ 112402 h 133956"/>
                  <a:gd name="connsiteX20" fmla="*/ 43487 w 120854"/>
                  <a:gd name="connsiteY20" fmla="*/ 132981 h 13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854" h="133956">
                    <a:moveTo>
                      <a:pt x="43871" y="132854"/>
                    </a:moveTo>
                    <a:cubicBezTo>
                      <a:pt x="26999" y="133684"/>
                      <a:pt x="11212" y="124673"/>
                      <a:pt x="3351" y="109718"/>
                    </a:cubicBezTo>
                    <a:cubicBezTo>
                      <a:pt x="-419" y="99684"/>
                      <a:pt x="-1889" y="88947"/>
                      <a:pt x="-994" y="78275"/>
                    </a:cubicBezTo>
                    <a:lnTo>
                      <a:pt x="-994" y="49578"/>
                    </a:lnTo>
                    <a:cubicBezTo>
                      <a:pt x="-994" y="34687"/>
                      <a:pt x="-994" y="16281"/>
                      <a:pt x="-1570" y="-975"/>
                    </a:cubicBezTo>
                    <a:cubicBezTo>
                      <a:pt x="2456" y="-975"/>
                      <a:pt x="6931" y="-975"/>
                      <a:pt x="11660" y="-975"/>
                    </a:cubicBezTo>
                    <a:cubicBezTo>
                      <a:pt x="16389" y="-975"/>
                      <a:pt x="21246" y="-975"/>
                      <a:pt x="26040" y="-975"/>
                    </a:cubicBezTo>
                    <a:cubicBezTo>
                      <a:pt x="26040" y="16664"/>
                      <a:pt x="25528" y="30469"/>
                      <a:pt x="25528" y="47789"/>
                    </a:cubicBezTo>
                    <a:lnTo>
                      <a:pt x="25528" y="84666"/>
                    </a:lnTo>
                    <a:cubicBezTo>
                      <a:pt x="25528" y="101537"/>
                      <a:pt x="33517" y="114639"/>
                      <a:pt x="55694" y="114639"/>
                    </a:cubicBezTo>
                    <a:cubicBezTo>
                      <a:pt x="69307" y="113872"/>
                      <a:pt x="82217" y="108312"/>
                      <a:pt x="92059" y="98853"/>
                    </a:cubicBezTo>
                    <a:cubicBezTo>
                      <a:pt x="92059" y="89586"/>
                      <a:pt x="92059" y="69774"/>
                      <a:pt x="92059" y="57951"/>
                    </a:cubicBezTo>
                    <a:cubicBezTo>
                      <a:pt x="92059" y="36860"/>
                      <a:pt x="91676" y="14875"/>
                      <a:pt x="91484" y="-975"/>
                    </a:cubicBezTo>
                    <a:cubicBezTo>
                      <a:pt x="94616" y="-975"/>
                      <a:pt x="100048" y="-975"/>
                      <a:pt x="105416" y="-975"/>
                    </a:cubicBezTo>
                    <a:cubicBezTo>
                      <a:pt x="110785" y="-975"/>
                      <a:pt x="116153" y="-975"/>
                      <a:pt x="118966" y="-975"/>
                    </a:cubicBezTo>
                    <a:cubicBezTo>
                      <a:pt x="118966" y="14108"/>
                      <a:pt x="118198" y="22288"/>
                      <a:pt x="118198" y="59931"/>
                    </a:cubicBezTo>
                    <a:cubicBezTo>
                      <a:pt x="118198" y="86454"/>
                      <a:pt x="118582" y="108312"/>
                      <a:pt x="119285" y="130233"/>
                    </a:cubicBezTo>
                    <a:cubicBezTo>
                      <a:pt x="114620" y="130233"/>
                      <a:pt x="109954" y="130233"/>
                      <a:pt x="105353" y="130233"/>
                    </a:cubicBezTo>
                    <a:cubicBezTo>
                      <a:pt x="100751" y="130233"/>
                      <a:pt x="96213" y="130233"/>
                      <a:pt x="91676" y="130233"/>
                    </a:cubicBezTo>
                    <a:cubicBezTo>
                      <a:pt x="91676" y="123842"/>
                      <a:pt x="91676" y="116621"/>
                      <a:pt x="91676" y="112402"/>
                    </a:cubicBezTo>
                    <a:cubicBezTo>
                      <a:pt x="78894" y="125185"/>
                      <a:pt x="61574" y="132598"/>
                      <a:pt x="43487" y="132981"/>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0" name="Bild 7">
              <a:extLst>
                <a:ext uri="{FF2B5EF4-FFF2-40B4-BE49-F238E27FC236}">
                  <a16:creationId xmlns:a16="http://schemas.microsoft.com/office/drawing/2014/main" id="{DE546A68-5D30-44F2-812C-D8FC6D07CE56}"/>
                </a:ext>
              </a:extLst>
            </p:cNvPr>
            <p:cNvGrpSpPr/>
            <p:nvPr userDrawn="1"/>
          </p:nvGrpSpPr>
          <p:grpSpPr>
            <a:xfrm>
              <a:off x="9962286" y="6237019"/>
              <a:ext cx="1335030" cy="370939"/>
              <a:chOff x="9962286" y="6237019"/>
              <a:chExt cx="1335030" cy="370939"/>
            </a:xfrm>
            <a:solidFill>
              <a:schemeClr val="bg1"/>
            </a:solidFill>
          </p:grpSpPr>
          <p:sp>
            <p:nvSpPr>
              <p:cNvPr id="24" name="Frihandsfigur: Form 23">
                <a:extLst>
                  <a:ext uri="{FF2B5EF4-FFF2-40B4-BE49-F238E27FC236}">
                    <a16:creationId xmlns:a16="http://schemas.microsoft.com/office/drawing/2014/main" id="{E4B5585B-C9E0-4B16-B440-3C655C37D615}"/>
                  </a:ext>
                </a:extLst>
              </p:cNvPr>
              <p:cNvSpPr/>
              <p:nvPr/>
            </p:nvSpPr>
            <p:spPr>
              <a:xfrm>
                <a:off x="11178060" y="6442810"/>
                <a:ext cx="119257" cy="132742"/>
              </a:xfrm>
              <a:custGeom>
                <a:avLst/>
                <a:gdLst>
                  <a:gd name="connsiteX0" fmla="*/ 117623 w 119257"/>
                  <a:gd name="connsiteY0" fmla="*/ 131768 h 132742"/>
                  <a:gd name="connsiteX1" fmla="*/ 106631 w 119257"/>
                  <a:gd name="connsiteY1" fmla="*/ 131768 h 132742"/>
                  <a:gd name="connsiteX2" fmla="*/ 96916 w 119257"/>
                  <a:gd name="connsiteY2" fmla="*/ 131768 h 132742"/>
                  <a:gd name="connsiteX3" fmla="*/ 45788 w 119257"/>
                  <a:gd name="connsiteY3" fmla="*/ 71564 h 132742"/>
                  <a:gd name="connsiteX4" fmla="*/ 10509 w 119257"/>
                  <a:gd name="connsiteY4" fmla="*/ 32131 h 132742"/>
                  <a:gd name="connsiteX5" fmla="*/ 10509 w 119257"/>
                  <a:gd name="connsiteY5" fmla="*/ 64662 h 132742"/>
                  <a:gd name="connsiteX6" fmla="*/ 11212 w 119257"/>
                  <a:gd name="connsiteY6" fmla="*/ 130106 h 132742"/>
                  <a:gd name="connsiteX7" fmla="*/ 4821 w 119257"/>
                  <a:gd name="connsiteY7" fmla="*/ 130106 h 132742"/>
                  <a:gd name="connsiteX8" fmla="*/ -1570 w 119257"/>
                  <a:gd name="connsiteY8" fmla="*/ 130106 h 132742"/>
                  <a:gd name="connsiteX9" fmla="*/ -1570 w 119257"/>
                  <a:gd name="connsiteY9" fmla="*/ 64853 h 132742"/>
                  <a:gd name="connsiteX10" fmla="*/ -1570 w 119257"/>
                  <a:gd name="connsiteY10" fmla="*/ -975 h 132742"/>
                  <a:gd name="connsiteX11" fmla="*/ 9359 w 119257"/>
                  <a:gd name="connsiteY11" fmla="*/ -975 h 132742"/>
                  <a:gd name="connsiteX12" fmla="*/ 19201 w 119257"/>
                  <a:gd name="connsiteY12" fmla="*/ -975 h 132742"/>
                  <a:gd name="connsiteX13" fmla="*/ 66623 w 119257"/>
                  <a:gd name="connsiteY13" fmla="*/ 55778 h 132742"/>
                  <a:gd name="connsiteX14" fmla="*/ 104969 w 119257"/>
                  <a:gd name="connsiteY14" fmla="*/ 99556 h 132742"/>
                  <a:gd name="connsiteX15" fmla="*/ 104969 w 119257"/>
                  <a:gd name="connsiteY15" fmla="*/ 64853 h 132742"/>
                  <a:gd name="connsiteX16" fmla="*/ 104458 w 119257"/>
                  <a:gd name="connsiteY16" fmla="*/ -975 h 132742"/>
                  <a:gd name="connsiteX17" fmla="*/ 110849 w 119257"/>
                  <a:gd name="connsiteY17" fmla="*/ -975 h 132742"/>
                  <a:gd name="connsiteX18" fmla="*/ 117687 w 119257"/>
                  <a:gd name="connsiteY18" fmla="*/ -975 h 132742"/>
                  <a:gd name="connsiteX19" fmla="*/ 117687 w 119257"/>
                  <a:gd name="connsiteY19" fmla="*/ 64662 h 132742"/>
                  <a:gd name="connsiteX20" fmla="*/ 117687 w 119257"/>
                  <a:gd name="connsiteY20" fmla="*/ 131768 h 1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257" h="132742">
                    <a:moveTo>
                      <a:pt x="117623" y="131768"/>
                    </a:moveTo>
                    <a:cubicBezTo>
                      <a:pt x="113469" y="131768"/>
                      <a:pt x="109954" y="131768"/>
                      <a:pt x="106631" y="131768"/>
                    </a:cubicBezTo>
                    <a:cubicBezTo>
                      <a:pt x="103307" y="131768"/>
                      <a:pt x="100240" y="131768"/>
                      <a:pt x="96916" y="131768"/>
                    </a:cubicBezTo>
                    <a:cubicBezTo>
                      <a:pt x="85476" y="119752"/>
                      <a:pt x="71352" y="101537"/>
                      <a:pt x="45788" y="71564"/>
                    </a:cubicBezTo>
                    <a:cubicBezTo>
                      <a:pt x="26615" y="49195"/>
                      <a:pt x="18690" y="40503"/>
                      <a:pt x="10509" y="32131"/>
                    </a:cubicBezTo>
                    <a:cubicBezTo>
                      <a:pt x="10509" y="35774"/>
                      <a:pt x="10509" y="57695"/>
                      <a:pt x="10509" y="64662"/>
                    </a:cubicBezTo>
                    <a:cubicBezTo>
                      <a:pt x="10509" y="79041"/>
                      <a:pt x="10893" y="112083"/>
                      <a:pt x="11212" y="130106"/>
                    </a:cubicBezTo>
                    <a:lnTo>
                      <a:pt x="4821" y="130106"/>
                    </a:lnTo>
                    <a:lnTo>
                      <a:pt x="-1570" y="130106"/>
                    </a:lnTo>
                    <a:cubicBezTo>
                      <a:pt x="-1570" y="113361"/>
                      <a:pt x="-1570" y="80127"/>
                      <a:pt x="-1570" y="64853"/>
                    </a:cubicBezTo>
                    <a:cubicBezTo>
                      <a:pt x="-1570" y="49578"/>
                      <a:pt x="-1570" y="15770"/>
                      <a:pt x="-1570" y="-975"/>
                    </a:cubicBezTo>
                    <a:cubicBezTo>
                      <a:pt x="2520" y="-975"/>
                      <a:pt x="6036" y="-975"/>
                      <a:pt x="9359" y="-975"/>
                    </a:cubicBezTo>
                    <a:cubicBezTo>
                      <a:pt x="12682" y="-975"/>
                      <a:pt x="15750" y="-975"/>
                      <a:pt x="19201" y="-975"/>
                    </a:cubicBezTo>
                    <a:cubicBezTo>
                      <a:pt x="32814" y="15578"/>
                      <a:pt x="38374" y="22672"/>
                      <a:pt x="66623" y="55778"/>
                    </a:cubicBezTo>
                    <a:cubicBezTo>
                      <a:pt x="87010" y="79552"/>
                      <a:pt x="94616" y="88500"/>
                      <a:pt x="104969" y="99556"/>
                    </a:cubicBezTo>
                    <a:cubicBezTo>
                      <a:pt x="104969" y="94635"/>
                      <a:pt x="104969" y="72267"/>
                      <a:pt x="104969" y="64853"/>
                    </a:cubicBezTo>
                    <a:cubicBezTo>
                      <a:pt x="104969" y="50281"/>
                      <a:pt x="104969" y="12510"/>
                      <a:pt x="104458" y="-975"/>
                    </a:cubicBezTo>
                    <a:cubicBezTo>
                      <a:pt x="106311" y="-975"/>
                      <a:pt x="108548" y="-975"/>
                      <a:pt x="110849" y="-975"/>
                    </a:cubicBezTo>
                    <a:cubicBezTo>
                      <a:pt x="113150" y="-975"/>
                      <a:pt x="115514" y="-975"/>
                      <a:pt x="117687" y="-975"/>
                    </a:cubicBezTo>
                    <a:cubicBezTo>
                      <a:pt x="117687" y="14683"/>
                      <a:pt x="117687" y="49003"/>
                      <a:pt x="117687" y="64662"/>
                    </a:cubicBezTo>
                    <a:cubicBezTo>
                      <a:pt x="117687" y="80319"/>
                      <a:pt x="117687" y="115790"/>
                      <a:pt x="117687" y="131768"/>
                    </a:cubicBezTo>
                  </a:path>
                </a:pathLst>
              </a:custGeom>
              <a:grpFill/>
              <a:ln w="6363" cap="flat">
                <a:noFill/>
                <a:prstDash val="solid"/>
                <a:miter/>
              </a:ln>
            </p:spPr>
            <p:txBody>
              <a:bodyPr rtlCol="0" anchor="ctr"/>
              <a:lstStyle/>
              <a:p>
                <a:endParaRPr lang="sv-SE" dirty="0">
                  <a:solidFill>
                    <a:schemeClr val="bg1"/>
                  </a:solidFill>
                </a:endParaRPr>
              </a:p>
            </p:txBody>
          </p:sp>
          <p:sp>
            <p:nvSpPr>
              <p:cNvPr id="25" name="Frihandsfigur: Form 24">
                <a:extLst>
                  <a:ext uri="{FF2B5EF4-FFF2-40B4-BE49-F238E27FC236}">
                    <a16:creationId xmlns:a16="http://schemas.microsoft.com/office/drawing/2014/main" id="{D3A4D2AE-12ED-4B29-918F-75BE794B5D0B}"/>
                  </a:ext>
                </a:extLst>
              </p:cNvPr>
              <p:cNvSpPr/>
              <p:nvPr/>
            </p:nvSpPr>
            <p:spPr>
              <a:xfrm>
                <a:off x="9962286" y="6237019"/>
                <a:ext cx="293610" cy="370939"/>
              </a:xfrm>
              <a:custGeom>
                <a:avLst/>
                <a:gdLst>
                  <a:gd name="connsiteX0" fmla="*/ 291912 w 293610"/>
                  <a:gd name="connsiteY0" fmla="*/ 878 h 370939"/>
                  <a:gd name="connsiteX1" fmla="*/ 291912 w 293610"/>
                  <a:gd name="connsiteY1" fmla="*/ -975 h 370939"/>
                  <a:gd name="connsiteX2" fmla="*/ -1501 w 293610"/>
                  <a:gd name="connsiteY2" fmla="*/ -975 h 370939"/>
                  <a:gd name="connsiteX3" fmla="*/ -1501 w 293610"/>
                  <a:gd name="connsiteY3" fmla="*/ 217598 h 370939"/>
                  <a:gd name="connsiteX4" fmla="*/ 3612 w 293610"/>
                  <a:gd name="connsiteY4" fmla="*/ 269174 h 370939"/>
                  <a:gd name="connsiteX5" fmla="*/ 144854 w 293610"/>
                  <a:gd name="connsiteY5" fmla="*/ 369961 h 370939"/>
                  <a:gd name="connsiteX6" fmla="*/ 232219 w 293610"/>
                  <a:gd name="connsiteY6" fmla="*/ 343119 h 370939"/>
                  <a:gd name="connsiteX7" fmla="*/ 284306 w 293610"/>
                  <a:gd name="connsiteY7" fmla="*/ 275054 h 370939"/>
                  <a:gd name="connsiteX8" fmla="*/ 292040 w 293610"/>
                  <a:gd name="connsiteY8" fmla="*/ 192610 h 370939"/>
                  <a:gd name="connsiteX9" fmla="*/ 10130 w 293610"/>
                  <a:gd name="connsiteY9" fmla="*/ 10657 h 370939"/>
                  <a:gd name="connsiteX10" fmla="*/ 280216 w 293610"/>
                  <a:gd name="connsiteY10" fmla="*/ 10657 h 370939"/>
                  <a:gd name="connsiteX11" fmla="*/ 280216 w 293610"/>
                  <a:gd name="connsiteY11" fmla="*/ 186602 h 370939"/>
                  <a:gd name="connsiteX12" fmla="*/ 273314 w 293610"/>
                  <a:gd name="connsiteY12" fmla="*/ 270836 h 370939"/>
                  <a:gd name="connsiteX13" fmla="*/ 273314 w 293610"/>
                  <a:gd name="connsiteY13" fmla="*/ 270836 h 370939"/>
                  <a:gd name="connsiteX14" fmla="*/ 272355 w 293610"/>
                  <a:gd name="connsiteY14" fmla="*/ 273648 h 370939"/>
                  <a:gd name="connsiteX15" fmla="*/ 271716 w 293610"/>
                  <a:gd name="connsiteY15" fmla="*/ 273648 h 370939"/>
                  <a:gd name="connsiteX16" fmla="*/ 271716 w 293610"/>
                  <a:gd name="connsiteY16" fmla="*/ 273648 h 370939"/>
                  <a:gd name="connsiteX17" fmla="*/ 268393 w 293610"/>
                  <a:gd name="connsiteY17" fmla="*/ 272306 h 370939"/>
                  <a:gd name="connsiteX18" fmla="*/ 268393 w 293610"/>
                  <a:gd name="connsiteY18" fmla="*/ 272306 h 370939"/>
                  <a:gd name="connsiteX19" fmla="*/ 235096 w 293610"/>
                  <a:gd name="connsiteY19" fmla="*/ 269558 h 370939"/>
                  <a:gd name="connsiteX20" fmla="*/ 228705 w 293610"/>
                  <a:gd name="connsiteY20" fmla="*/ 271347 h 370939"/>
                  <a:gd name="connsiteX21" fmla="*/ 175978 w 293610"/>
                  <a:gd name="connsiteY21" fmla="*/ 274287 h 370939"/>
                  <a:gd name="connsiteX22" fmla="*/ 114177 w 293610"/>
                  <a:gd name="connsiteY22" fmla="*/ 274287 h 370939"/>
                  <a:gd name="connsiteX23" fmla="*/ 61387 w 293610"/>
                  <a:gd name="connsiteY23" fmla="*/ 271347 h 370939"/>
                  <a:gd name="connsiteX24" fmla="*/ 61387 w 293610"/>
                  <a:gd name="connsiteY24" fmla="*/ 271347 h 370939"/>
                  <a:gd name="connsiteX25" fmla="*/ 55443 w 293610"/>
                  <a:gd name="connsiteY25" fmla="*/ 269558 h 370939"/>
                  <a:gd name="connsiteX26" fmla="*/ 43939 w 293610"/>
                  <a:gd name="connsiteY26" fmla="*/ 268024 h 370939"/>
                  <a:gd name="connsiteX27" fmla="*/ 22082 w 293610"/>
                  <a:gd name="connsiteY27" fmla="*/ 272306 h 370939"/>
                  <a:gd name="connsiteX28" fmla="*/ 22082 w 293610"/>
                  <a:gd name="connsiteY28" fmla="*/ 272306 h 370939"/>
                  <a:gd name="connsiteX29" fmla="*/ 18695 w 293610"/>
                  <a:gd name="connsiteY29" fmla="*/ 273776 h 370939"/>
                  <a:gd name="connsiteX30" fmla="*/ 18695 w 293610"/>
                  <a:gd name="connsiteY30" fmla="*/ 273776 h 370939"/>
                  <a:gd name="connsiteX31" fmla="*/ 17416 w 293610"/>
                  <a:gd name="connsiteY31" fmla="*/ 274287 h 370939"/>
                  <a:gd name="connsiteX32" fmla="*/ 14221 w 293610"/>
                  <a:gd name="connsiteY32" fmla="*/ 264125 h 370939"/>
                  <a:gd name="connsiteX33" fmla="*/ 10067 w 293610"/>
                  <a:gd name="connsiteY33" fmla="*/ 217854 h 370939"/>
                  <a:gd name="connsiteX34" fmla="*/ 144854 w 293610"/>
                  <a:gd name="connsiteY34" fmla="*/ 358330 h 370939"/>
                  <a:gd name="connsiteX35" fmla="*/ 22082 w 293610"/>
                  <a:gd name="connsiteY35" fmla="*/ 285152 h 370939"/>
                  <a:gd name="connsiteX36" fmla="*/ 24958 w 293610"/>
                  <a:gd name="connsiteY36" fmla="*/ 283746 h 370939"/>
                  <a:gd name="connsiteX37" fmla="*/ 52312 w 293610"/>
                  <a:gd name="connsiteY37" fmla="*/ 280742 h 370939"/>
                  <a:gd name="connsiteX38" fmla="*/ 57872 w 293610"/>
                  <a:gd name="connsiteY38" fmla="*/ 282404 h 370939"/>
                  <a:gd name="connsiteX39" fmla="*/ 58255 w 293610"/>
                  <a:gd name="connsiteY39" fmla="*/ 282404 h 370939"/>
                  <a:gd name="connsiteX40" fmla="*/ 94557 w 293610"/>
                  <a:gd name="connsiteY40" fmla="*/ 289370 h 370939"/>
                  <a:gd name="connsiteX41" fmla="*/ 118395 w 293610"/>
                  <a:gd name="connsiteY41" fmla="*/ 285088 h 370939"/>
                  <a:gd name="connsiteX42" fmla="*/ 172080 w 293610"/>
                  <a:gd name="connsiteY42" fmla="*/ 285088 h 370939"/>
                  <a:gd name="connsiteX43" fmla="*/ 232283 w 293610"/>
                  <a:gd name="connsiteY43" fmla="*/ 282404 h 370939"/>
                  <a:gd name="connsiteX44" fmla="*/ 232283 w 293610"/>
                  <a:gd name="connsiteY44" fmla="*/ 282404 h 370939"/>
                  <a:gd name="connsiteX45" fmla="*/ 238035 w 293610"/>
                  <a:gd name="connsiteY45" fmla="*/ 280678 h 370939"/>
                  <a:gd name="connsiteX46" fmla="*/ 265325 w 293610"/>
                  <a:gd name="connsiteY46" fmla="*/ 283682 h 370939"/>
                  <a:gd name="connsiteX47" fmla="*/ 267562 w 293610"/>
                  <a:gd name="connsiteY47" fmla="*/ 284705 h 370939"/>
                  <a:gd name="connsiteX48" fmla="*/ 144662 w 293610"/>
                  <a:gd name="connsiteY48" fmla="*/ 358266 h 37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610" h="370939">
                    <a:moveTo>
                      <a:pt x="291912" y="878"/>
                    </a:moveTo>
                    <a:lnTo>
                      <a:pt x="291912" y="-975"/>
                    </a:lnTo>
                    <a:lnTo>
                      <a:pt x="-1501" y="-975"/>
                    </a:lnTo>
                    <a:lnTo>
                      <a:pt x="-1501" y="217598"/>
                    </a:lnTo>
                    <a:cubicBezTo>
                      <a:pt x="-1948" y="234918"/>
                      <a:pt x="-223" y="252238"/>
                      <a:pt x="3612" y="269174"/>
                    </a:cubicBezTo>
                    <a:cubicBezTo>
                      <a:pt x="20293" y="328547"/>
                      <a:pt x="78387" y="369961"/>
                      <a:pt x="144854" y="369961"/>
                    </a:cubicBezTo>
                    <a:cubicBezTo>
                      <a:pt x="176042" y="370153"/>
                      <a:pt x="206528" y="360758"/>
                      <a:pt x="232219" y="343119"/>
                    </a:cubicBezTo>
                    <a:cubicBezTo>
                      <a:pt x="256442" y="326566"/>
                      <a:pt x="274656" y="302727"/>
                      <a:pt x="284306" y="275054"/>
                    </a:cubicBezTo>
                    <a:cubicBezTo>
                      <a:pt x="284306" y="274223"/>
                      <a:pt x="292040" y="255306"/>
                      <a:pt x="292040" y="192610"/>
                    </a:cubicBezTo>
                    <a:close/>
                    <a:moveTo>
                      <a:pt x="10130" y="10657"/>
                    </a:moveTo>
                    <a:lnTo>
                      <a:pt x="280216" y="10657"/>
                    </a:lnTo>
                    <a:lnTo>
                      <a:pt x="280216" y="186602"/>
                    </a:lnTo>
                    <a:cubicBezTo>
                      <a:pt x="280216" y="215873"/>
                      <a:pt x="278107" y="253261"/>
                      <a:pt x="273314" y="270836"/>
                    </a:cubicBezTo>
                    <a:lnTo>
                      <a:pt x="273314" y="270836"/>
                    </a:lnTo>
                    <a:lnTo>
                      <a:pt x="272355" y="273648"/>
                    </a:lnTo>
                    <a:lnTo>
                      <a:pt x="271716" y="273648"/>
                    </a:lnTo>
                    <a:lnTo>
                      <a:pt x="271716" y="273648"/>
                    </a:lnTo>
                    <a:lnTo>
                      <a:pt x="268393" y="272306"/>
                    </a:lnTo>
                    <a:lnTo>
                      <a:pt x="268393" y="272306"/>
                    </a:lnTo>
                    <a:cubicBezTo>
                      <a:pt x="257847" y="267960"/>
                      <a:pt x="246216" y="267001"/>
                      <a:pt x="235096" y="269558"/>
                    </a:cubicBezTo>
                    <a:cubicBezTo>
                      <a:pt x="233114" y="270069"/>
                      <a:pt x="231133" y="270708"/>
                      <a:pt x="228705" y="271347"/>
                    </a:cubicBezTo>
                    <a:cubicBezTo>
                      <a:pt x="213877" y="275885"/>
                      <a:pt x="195408" y="281509"/>
                      <a:pt x="175978" y="274287"/>
                    </a:cubicBezTo>
                    <a:cubicBezTo>
                      <a:pt x="156741" y="263806"/>
                      <a:pt x="133414" y="263806"/>
                      <a:pt x="114177" y="274287"/>
                    </a:cubicBezTo>
                    <a:cubicBezTo>
                      <a:pt x="94685" y="281509"/>
                      <a:pt x="76278" y="275885"/>
                      <a:pt x="61387" y="271347"/>
                    </a:cubicBezTo>
                    <a:lnTo>
                      <a:pt x="61387" y="271347"/>
                    </a:lnTo>
                    <a:lnTo>
                      <a:pt x="55443" y="269558"/>
                    </a:lnTo>
                    <a:cubicBezTo>
                      <a:pt x="51672" y="268535"/>
                      <a:pt x="47838" y="268024"/>
                      <a:pt x="43939" y="268024"/>
                    </a:cubicBezTo>
                    <a:cubicBezTo>
                      <a:pt x="36462" y="268151"/>
                      <a:pt x="29048" y="269622"/>
                      <a:pt x="22082" y="272306"/>
                    </a:cubicBezTo>
                    <a:lnTo>
                      <a:pt x="22082" y="272306"/>
                    </a:lnTo>
                    <a:lnTo>
                      <a:pt x="18695" y="273776"/>
                    </a:lnTo>
                    <a:lnTo>
                      <a:pt x="18695" y="273776"/>
                    </a:lnTo>
                    <a:lnTo>
                      <a:pt x="17416" y="274287"/>
                    </a:lnTo>
                    <a:cubicBezTo>
                      <a:pt x="16202" y="270836"/>
                      <a:pt x="15116" y="267449"/>
                      <a:pt x="14221" y="264125"/>
                    </a:cubicBezTo>
                    <a:cubicBezTo>
                      <a:pt x="11025" y="248915"/>
                      <a:pt x="9619" y="233385"/>
                      <a:pt x="10067" y="217854"/>
                    </a:cubicBezTo>
                    <a:close/>
                    <a:moveTo>
                      <a:pt x="144854" y="358330"/>
                    </a:moveTo>
                    <a:cubicBezTo>
                      <a:pt x="91553" y="358330"/>
                      <a:pt x="43492" y="329633"/>
                      <a:pt x="22082" y="285152"/>
                    </a:cubicBezTo>
                    <a:lnTo>
                      <a:pt x="24958" y="283746"/>
                    </a:lnTo>
                    <a:cubicBezTo>
                      <a:pt x="33522" y="279848"/>
                      <a:pt x="43108" y="278825"/>
                      <a:pt x="52312" y="280742"/>
                    </a:cubicBezTo>
                    <a:lnTo>
                      <a:pt x="57872" y="282404"/>
                    </a:lnTo>
                    <a:lnTo>
                      <a:pt x="58255" y="282404"/>
                    </a:lnTo>
                    <a:cubicBezTo>
                      <a:pt x="69951" y="286558"/>
                      <a:pt x="82158" y="288922"/>
                      <a:pt x="94557" y="289370"/>
                    </a:cubicBezTo>
                    <a:cubicBezTo>
                      <a:pt x="102673" y="289434"/>
                      <a:pt x="110789" y="287964"/>
                      <a:pt x="118395" y="285088"/>
                    </a:cubicBezTo>
                    <a:cubicBezTo>
                      <a:pt x="135012" y="275629"/>
                      <a:pt x="155463" y="275629"/>
                      <a:pt x="172080" y="285088"/>
                    </a:cubicBezTo>
                    <a:cubicBezTo>
                      <a:pt x="195216" y="293716"/>
                      <a:pt x="215795" y="287453"/>
                      <a:pt x="232283" y="282404"/>
                    </a:cubicBezTo>
                    <a:lnTo>
                      <a:pt x="232283" y="282404"/>
                    </a:lnTo>
                    <a:lnTo>
                      <a:pt x="238035" y="280678"/>
                    </a:lnTo>
                    <a:cubicBezTo>
                      <a:pt x="247239" y="278761"/>
                      <a:pt x="256761" y="279784"/>
                      <a:pt x="265325" y="283682"/>
                    </a:cubicBezTo>
                    <a:lnTo>
                      <a:pt x="267562" y="284705"/>
                    </a:lnTo>
                    <a:cubicBezTo>
                      <a:pt x="246216" y="328739"/>
                      <a:pt x="197260" y="358266"/>
                      <a:pt x="144662" y="358266"/>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1" name="Bild 7">
              <a:extLst>
                <a:ext uri="{FF2B5EF4-FFF2-40B4-BE49-F238E27FC236}">
                  <a16:creationId xmlns:a16="http://schemas.microsoft.com/office/drawing/2014/main" id="{EF70DF54-2452-42CE-BECA-532BF1C99CAA}"/>
                </a:ext>
              </a:extLst>
            </p:cNvPr>
            <p:cNvGrpSpPr/>
            <p:nvPr userDrawn="1"/>
          </p:nvGrpSpPr>
          <p:grpSpPr>
            <a:xfrm>
              <a:off x="10000063" y="6286102"/>
              <a:ext cx="218126" cy="223385"/>
              <a:chOff x="10000063" y="6286102"/>
              <a:chExt cx="218126" cy="223385"/>
            </a:xfrm>
            <a:solidFill>
              <a:schemeClr val="bg1"/>
            </a:solidFill>
          </p:grpSpPr>
          <p:sp>
            <p:nvSpPr>
              <p:cNvPr id="13" name="Frihandsfigur: Form 12">
                <a:extLst>
                  <a:ext uri="{FF2B5EF4-FFF2-40B4-BE49-F238E27FC236}">
                    <a16:creationId xmlns:a16="http://schemas.microsoft.com/office/drawing/2014/main" id="{B1B82D3D-4FFE-45F8-80EE-A8DA94233FFB}"/>
                  </a:ext>
                </a:extLst>
              </p:cNvPr>
              <p:cNvSpPr/>
              <p:nvPr/>
            </p:nvSpPr>
            <p:spPr>
              <a:xfrm>
                <a:off x="10000063" y="6327324"/>
                <a:ext cx="66530" cy="20898"/>
              </a:xfrm>
              <a:custGeom>
                <a:avLst/>
                <a:gdLst>
                  <a:gd name="connsiteX0" fmla="*/ 8244 w 66530"/>
                  <a:gd name="connsiteY0" fmla="*/ 20899 h 20898"/>
                  <a:gd name="connsiteX1" fmla="*/ 54580 w 66530"/>
                  <a:gd name="connsiteY1" fmla="*/ 20899 h 20898"/>
                  <a:gd name="connsiteX2" fmla="*/ 58286 w 66530"/>
                  <a:gd name="connsiteY2" fmla="*/ 20899 h 20898"/>
                  <a:gd name="connsiteX3" fmla="*/ 58286 w 66530"/>
                  <a:gd name="connsiteY3" fmla="*/ 12143 h 20898"/>
                  <a:gd name="connsiteX4" fmla="*/ 66531 w 66530"/>
                  <a:gd name="connsiteY4" fmla="*/ 12143 h 20898"/>
                  <a:gd name="connsiteX5" fmla="*/ 66531 w 66530"/>
                  <a:gd name="connsiteY5" fmla="*/ 0 h 20898"/>
                  <a:gd name="connsiteX6" fmla="*/ 48572 w 66530"/>
                  <a:gd name="connsiteY6" fmla="*/ 0 h 20898"/>
                  <a:gd name="connsiteX7" fmla="*/ 48572 w 66530"/>
                  <a:gd name="connsiteY7" fmla="*/ 8628 h 20898"/>
                  <a:gd name="connsiteX8" fmla="*/ 39561 w 66530"/>
                  <a:gd name="connsiteY8" fmla="*/ 8628 h 20898"/>
                  <a:gd name="connsiteX9" fmla="*/ 39561 w 66530"/>
                  <a:gd name="connsiteY9" fmla="*/ 0 h 20898"/>
                  <a:gd name="connsiteX10" fmla="*/ 26970 w 66530"/>
                  <a:gd name="connsiteY10" fmla="*/ 0 h 20898"/>
                  <a:gd name="connsiteX11" fmla="*/ 26970 w 66530"/>
                  <a:gd name="connsiteY11" fmla="*/ 8628 h 20898"/>
                  <a:gd name="connsiteX12" fmla="*/ 17959 w 66530"/>
                  <a:gd name="connsiteY12" fmla="*/ 8628 h 20898"/>
                  <a:gd name="connsiteX13" fmla="*/ 17959 w 66530"/>
                  <a:gd name="connsiteY13" fmla="*/ 0 h 20898"/>
                  <a:gd name="connsiteX14" fmla="*/ 0 w 66530"/>
                  <a:gd name="connsiteY14" fmla="*/ 0 h 20898"/>
                  <a:gd name="connsiteX15" fmla="*/ 0 w 66530"/>
                  <a:gd name="connsiteY15" fmla="*/ 12143 h 20898"/>
                  <a:gd name="connsiteX16" fmla="*/ 8244 w 66530"/>
                  <a:gd name="connsiteY16" fmla="*/ 12143 h 20898"/>
                  <a:gd name="connsiteX17" fmla="*/ 8244 w 66530"/>
                  <a:gd name="connsiteY17" fmla="*/ 20899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8244" y="20899"/>
                    </a:moveTo>
                    <a:lnTo>
                      <a:pt x="54580" y="20899"/>
                    </a:lnTo>
                    <a:lnTo>
                      <a:pt x="58286" y="20899"/>
                    </a:lnTo>
                    <a:lnTo>
                      <a:pt x="58286" y="12143"/>
                    </a:lnTo>
                    <a:lnTo>
                      <a:pt x="66531" y="12143"/>
                    </a:lnTo>
                    <a:lnTo>
                      <a:pt x="66531" y="0"/>
                    </a:lnTo>
                    <a:lnTo>
                      <a:pt x="48572" y="0"/>
                    </a:lnTo>
                    <a:lnTo>
                      <a:pt x="48572" y="8628"/>
                    </a:lnTo>
                    <a:lnTo>
                      <a:pt x="39561" y="8628"/>
                    </a:lnTo>
                    <a:lnTo>
                      <a:pt x="39561" y="0"/>
                    </a:lnTo>
                    <a:lnTo>
                      <a:pt x="26970" y="0"/>
                    </a:lnTo>
                    <a:lnTo>
                      <a:pt x="26970" y="8628"/>
                    </a:lnTo>
                    <a:lnTo>
                      <a:pt x="17959" y="8628"/>
                    </a:lnTo>
                    <a:lnTo>
                      <a:pt x="17959" y="0"/>
                    </a:lnTo>
                    <a:lnTo>
                      <a:pt x="0" y="0"/>
                    </a:lnTo>
                    <a:lnTo>
                      <a:pt x="0" y="12143"/>
                    </a:lnTo>
                    <a:lnTo>
                      <a:pt x="8244" y="12143"/>
                    </a:lnTo>
                    <a:lnTo>
                      <a:pt x="8244" y="20899"/>
                    </a:lnTo>
                    <a:close/>
                  </a:path>
                </a:pathLst>
              </a:custGeom>
              <a:grpFill/>
              <a:ln w="6363" cap="flat">
                <a:noFill/>
                <a:prstDash val="solid"/>
                <a:miter/>
              </a:ln>
            </p:spPr>
            <p:txBody>
              <a:bodyPr rtlCol="0" anchor="ctr"/>
              <a:lstStyle/>
              <a:p>
                <a:endParaRPr lang="sv-SE" dirty="0"/>
              </a:p>
            </p:txBody>
          </p:sp>
          <p:sp>
            <p:nvSpPr>
              <p:cNvPr id="14" name="Frihandsfigur: Form 13">
                <a:extLst>
                  <a:ext uri="{FF2B5EF4-FFF2-40B4-BE49-F238E27FC236}">
                    <a16:creationId xmlns:a16="http://schemas.microsoft.com/office/drawing/2014/main" id="{CE2ECDCB-0F05-48A5-BF4E-D9CFDFC0A6D3}"/>
                  </a:ext>
                </a:extLst>
              </p:cNvPr>
              <p:cNvSpPr/>
              <p:nvPr/>
            </p:nvSpPr>
            <p:spPr>
              <a:xfrm>
                <a:off x="10151658" y="6327324"/>
                <a:ext cx="66530" cy="20898"/>
              </a:xfrm>
              <a:custGeom>
                <a:avLst/>
                <a:gdLst>
                  <a:gd name="connsiteX0" fmla="*/ 48572 w 66530"/>
                  <a:gd name="connsiteY0" fmla="*/ 8628 h 20898"/>
                  <a:gd name="connsiteX1" fmla="*/ 39497 w 66530"/>
                  <a:gd name="connsiteY1" fmla="*/ 8628 h 20898"/>
                  <a:gd name="connsiteX2" fmla="*/ 39497 w 66530"/>
                  <a:gd name="connsiteY2" fmla="*/ 0 h 20898"/>
                  <a:gd name="connsiteX3" fmla="*/ 26970 w 66530"/>
                  <a:gd name="connsiteY3" fmla="*/ 0 h 20898"/>
                  <a:gd name="connsiteX4" fmla="*/ 26970 w 66530"/>
                  <a:gd name="connsiteY4" fmla="*/ 8628 h 20898"/>
                  <a:gd name="connsiteX5" fmla="*/ 17895 w 66530"/>
                  <a:gd name="connsiteY5" fmla="*/ 8628 h 20898"/>
                  <a:gd name="connsiteX6" fmla="*/ 17895 w 66530"/>
                  <a:gd name="connsiteY6" fmla="*/ 0 h 20898"/>
                  <a:gd name="connsiteX7" fmla="*/ 0 w 66530"/>
                  <a:gd name="connsiteY7" fmla="*/ 0 h 20898"/>
                  <a:gd name="connsiteX8" fmla="*/ 0 w 66530"/>
                  <a:gd name="connsiteY8" fmla="*/ 12143 h 20898"/>
                  <a:gd name="connsiteX9" fmla="*/ 8244 w 66530"/>
                  <a:gd name="connsiteY9" fmla="*/ 12143 h 20898"/>
                  <a:gd name="connsiteX10" fmla="*/ 8244 w 66530"/>
                  <a:gd name="connsiteY10" fmla="*/ 20899 h 20898"/>
                  <a:gd name="connsiteX11" fmla="*/ 54835 w 66530"/>
                  <a:gd name="connsiteY11" fmla="*/ 20899 h 20898"/>
                  <a:gd name="connsiteX12" fmla="*/ 58222 w 66530"/>
                  <a:gd name="connsiteY12" fmla="*/ 20899 h 20898"/>
                  <a:gd name="connsiteX13" fmla="*/ 58222 w 66530"/>
                  <a:gd name="connsiteY13" fmla="*/ 12143 h 20898"/>
                  <a:gd name="connsiteX14" fmla="*/ 66531 w 66530"/>
                  <a:gd name="connsiteY14" fmla="*/ 12143 h 20898"/>
                  <a:gd name="connsiteX15" fmla="*/ 66531 w 66530"/>
                  <a:gd name="connsiteY15" fmla="*/ 0 h 20898"/>
                  <a:gd name="connsiteX16" fmla="*/ 48572 w 66530"/>
                  <a:gd name="connsiteY16" fmla="*/ 0 h 20898"/>
                  <a:gd name="connsiteX17" fmla="*/ 48572 w 66530"/>
                  <a:gd name="connsiteY17" fmla="*/ 8628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48572" y="8628"/>
                    </a:moveTo>
                    <a:lnTo>
                      <a:pt x="39497" y="8628"/>
                    </a:lnTo>
                    <a:lnTo>
                      <a:pt x="39497" y="0"/>
                    </a:lnTo>
                    <a:lnTo>
                      <a:pt x="26970" y="0"/>
                    </a:lnTo>
                    <a:lnTo>
                      <a:pt x="26970" y="8628"/>
                    </a:lnTo>
                    <a:lnTo>
                      <a:pt x="17895" y="8628"/>
                    </a:lnTo>
                    <a:lnTo>
                      <a:pt x="17895" y="0"/>
                    </a:lnTo>
                    <a:lnTo>
                      <a:pt x="0" y="0"/>
                    </a:lnTo>
                    <a:lnTo>
                      <a:pt x="0" y="12143"/>
                    </a:lnTo>
                    <a:lnTo>
                      <a:pt x="8244" y="12143"/>
                    </a:lnTo>
                    <a:lnTo>
                      <a:pt x="8244" y="20899"/>
                    </a:lnTo>
                    <a:lnTo>
                      <a:pt x="54835" y="20899"/>
                    </a:lnTo>
                    <a:lnTo>
                      <a:pt x="58222" y="20899"/>
                    </a:lnTo>
                    <a:lnTo>
                      <a:pt x="58222" y="12143"/>
                    </a:lnTo>
                    <a:lnTo>
                      <a:pt x="66531" y="12143"/>
                    </a:lnTo>
                    <a:lnTo>
                      <a:pt x="66531" y="0"/>
                    </a:lnTo>
                    <a:lnTo>
                      <a:pt x="48572" y="0"/>
                    </a:lnTo>
                    <a:lnTo>
                      <a:pt x="48572" y="8628"/>
                    </a:lnTo>
                    <a:close/>
                  </a:path>
                </a:pathLst>
              </a:custGeom>
              <a:grpFill/>
              <a:ln w="6363"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8791D9C1-AAE8-4A73-B465-572C996CD8B4}"/>
                  </a:ext>
                </a:extLst>
              </p:cNvPr>
              <p:cNvSpPr/>
              <p:nvPr/>
            </p:nvSpPr>
            <p:spPr>
              <a:xfrm>
                <a:off x="10068830" y="6286102"/>
                <a:ext cx="80463" cy="28951"/>
              </a:xfrm>
              <a:custGeom>
                <a:avLst/>
                <a:gdLst>
                  <a:gd name="connsiteX0" fmla="*/ 11057 w 80463"/>
                  <a:gd name="connsiteY0" fmla="*/ 28951 h 28951"/>
                  <a:gd name="connsiteX1" fmla="*/ 69279 w 80463"/>
                  <a:gd name="connsiteY1" fmla="*/ 28951 h 28951"/>
                  <a:gd name="connsiteX2" fmla="*/ 69279 w 80463"/>
                  <a:gd name="connsiteY2" fmla="*/ 17639 h 28951"/>
                  <a:gd name="connsiteX3" fmla="*/ 80463 w 80463"/>
                  <a:gd name="connsiteY3" fmla="*/ 17639 h 28951"/>
                  <a:gd name="connsiteX4" fmla="*/ 80463 w 80463"/>
                  <a:gd name="connsiteY4" fmla="*/ 64 h 28951"/>
                  <a:gd name="connsiteX5" fmla="*/ 63399 w 80463"/>
                  <a:gd name="connsiteY5" fmla="*/ 64 h 28951"/>
                  <a:gd name="connsiteX6" fmla="*/ 63399 w 80463"/>
                  <a:gd name="connsiteY6" fmla="*/ 10609 h 28951"/>
                  <a:gd name="connsiteX7" fmla="*/ 48764 w 80463"/>
                  <a:gd name="connsiteY7" fmla="*/ 10609 h 28951"/>
                  <a:gd name="connsiteX8" fmla="*/ 48764 w 80463"/>
                  <a:gd name="connsiteY8" fmla="*/ 0 h 28951"/>
                  <a:gd name="connsiteX9" fmla="*/ 31700 w 80463"/>
                  <a:gd name="connsiteY9" fmla="*/ 0 h 28951"/>
                  <a:gd name="connsiteX10" fmla="*/ 31700 w 80463"/>
                  <a:gd name="connsiteY10" fmla="*/ 10609 h 28951"/>
                  <a:gd name="connsiteX11" fmla="*/ 17320 w 80463"/>
                  <a:gd name="connsiteY11" fmla="*/ 10609 h 28951"/>
                  <a:gd name="connsiteX12" fmla="*/ 17320 w 80463"/>
                  <a:gd name="connsiteY12" fmla="*/ 64 h 28951"/>
                  <a:gd name="connsiteX13" fmla="*/ 0 w 80463"/>
                  <a:gd name="connsiteY13" fmla="*/ 64 h 28951"/>
                  <a:gd name="connsiteX14" fmla="*/ 0 w 80463"/>
                  <a:gd name="connsiteY14" fmla="*/ 17639 h 28951"/>
                  <a:gd name="connsiteX15" fmla="*/ 11057 w 80463"/>
                  <a:gd name="connsiteY15" fmla="*/ 17639 h 28951"/>
                  <a:gd name="connsiteX16" fmla="*/ 11057 w 80463"/>
                  <a:gd name="connsiteY16" fmla="*/ 2895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3" h="28951">
                    <a:moveTo>
                      <a:pt x="11057" y="28951"/>
                    </a:moveTo>
                    <a:lnTo>
                      <a:pt x="69279" y="28951"/>
                    </a:lnTo>
                    <a:lnTo>
                      <a:pt x="69279" y="17639"/>
                    </a:lnTo>
                    <a:lnTo>
                      <a:pt x="80463" y="17639"/>
                    </a:lnTo>
                    <a:lnTo>
                      <a:pt x="80463" y="64"/>
                    </a:lnTo>
                    <a:lnTo>
                      <a:pt x="63399" y="64"/>
                    </a:lnTo>
                    <a:lnTo>
                      <a:pt x="63399" y="10609"/>
                    </a:lnTo>
                    <a:lnTo>
                      <a:pt x="48764" y="10609"/>
                    </a:lnTo>
                    <a:lnTo>
                      <a:pt x="48764" y="0"/>
                    </a:lnTo>
                    <a:lnTo>
                      <a:pt x="31700" y="0"/>
                    </a:lnTo>
                    <a:lnTo>
                      <a:pt x="31700" y="10609"/>
                    </a:lnTo>
                    <a:lnTo>
                      <a:pt x="17320" y="10609"/>
                    </a:lnTo>
                    <a:lnTo>
                      <a:pt x="17320" y="64"/>
                    </a:lnTo>
                    <a:lnTo>
                      <a:pt x="0" y="64"/>
                    </a:lnTo>
                    <a:lnTo>
                      <a:pt x="0" y="17639"/>
                    </a:lnTo>
                    <a:lnTo>
                      <a:pt x="11057" y="17639"/>
                    </a:lnTo>
                    <a:lnTo>
                      <a:pt x="11057" y="28951"/>
                    </a:lnTo>
                    <a:close/>
                  </a:path>
                </a:pathLst>
              </a:custGeom>
              <a:grpFill/>
              <a:ln w="6363" cap="flat">
                <a:noFill/>
                <a:prstDash val="solid"/>
                <a:miter/>
              </a:ln>
            </p:spPr>
            <p:txBody>
              <a:bodyPr rtlCol="0" anchor="ctr"/>
              <a:lstStyle/>
              <a:p>
                <a:endParaRPr lang="sv-SE" dirty="0"/>
              </a:p>
            </p:txBody>
          </p:sp>
          <p:sp>
            <p:nvSpPr>
              <p:cNvPr id="16" name="Frihandsfigur: Form 15">
                <a:extLst>
                  <a:ext uri="{FF2B5EF4-FFF2-40B4-BE49-F238E27FC236}">
                    <a16:creationId xmlns:a16="http://schemas.microsoft.com/office/drawing/2014/main" id="{CD133DEA-D5C6-46A7-B1FD-F6477BE245D0}"/>
                  </a:ext>
                </a:extLst>
              </p:cNvPr>
              <p:cNvSpPr/>
              <p:nvPr/>
            </p:nvSpPr>
            <p:spPr>
              <a:xfrm>
                <a:off x="10042947" y="6421975"/>
                <a:ext cx="23646" cy="24925"/>
              </a:xfrm>
              <a:custGeom>
                <a:avLst/>
                <a:gdLst>
                  <a:gd name="connsiteX0" fmla="*/ 0 w 23646"/>
                  <a:gd name="connsiteY0" fmla="*/ 0 h 24925"/>
                  <a:gd name="connsiteX1" fmla="*/ 23647 w 23646"/>
                  <a:gd name="connsiteY1" fmla="*/ 0 h 24925"/>
                  <a:gd name="connsiteX2" fmla="*/ 23647 w 23646"/>
                  <a:gd name="connsiteY2" fmla="*/ 24925 h 24925"/>
                  <a:gd name="connsiteX3" fmla="*/ 0 w 23646"/>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646" h="24925">
                    <a:moveTo>
                      <a:pt x="0" y="0"/>
                    </a:moveTo>
                    <a:lnTo>
                      <a:pt x="23647" y="0"/>
                    </a:lnTo>
                    <a:lnTo>
                      <a:pt x="23647" y="24925"/>
                    </a:lnTo>
                    <a:lnTo>
                      <a:pt x="0" y="24925"/>
                    </a:lnTo>
                    <a:close/>
                  </a:path>
                </a:pathLst>
              </a:custGeom>
              <a:grpFill/>
              <a:ln w="6363"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4CB3D09B-DD73-437C-8206-94BF5F3130FF}"/>
                  </a:ext>
                </a:extLst>
              </p:cNvPr>
              <p:cNvSpPr/>
              <p:nvPr/>
            </p:nvSpPr>
            <p:spPr>
              <a:xfrm>
                <a:off x="10042946" y="6453100"/>
                <a:ext cx="43267" cy="23071"/>
              </a:xfrm>
              <a:custGeom>
                <a:avLst/>
                <a:gdLst>
                  <a:gd name="connsiteX0" fmla="*/ -1570 w 43267"/>
                  <a:gd name="connsiteY0" fmla="*/ 22097 h 23071"/>
                  <a:gd name="connsiteX1" fmla="*/ 41378 w 43267"/>
                  <a:gd name="connsiteY1" fmla="*/ 22097 h 23071"/>
                  <a:gd name="connsiteX2" fmla="*/ 41378 w 43267"/>
                  <a:gd name="connsiteY2" fmla="*/ 2923 h 23071"/>
                  <a:gd name="connsiteX3" fmla="*/ 41697 w 43267"/>
                  <a:gd name="connsiteY3" fmla="*/ -975 h 23071"/>
                  <a:gd name="connsiteX4" fmla="*/ -1570 w 43267"/>
                  <a:gd name="connsiteY4" fmla="*/ -975 h 2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7" h="23071">
                    <a:moveTo>
                      <a:pt x="-1570" y="22097"/>
                    </a:moveTo>
                    <a:lnTo>
                      <a:pt x="41378" y="22097"/>
                    </a:lnTo>
                    <a:lnTo>
                      <a:pt x="41378" y="2923"/>
                    </a:lnTo>
                    <a:cubicBezTo>
                      <a:pt x="41314" y="1645"/>
                      <a:pt x="41442" y="303"/>
                      <a:pt x="41697" y="-975"/>
                    </a:cubicBezTo>
                    <a:lnTo>
                      <a:pt x="-1570" y="-975"/>
                    </a:lnTo>
                    <a:close/>
                  </a:path>
                </a:pathLst>
              </a:custGeom>
              <a:grpFill/>
              <a:ln w="6363" cap="flat">
                <a:noFill/>
                <a:prstDash val="solid"/>
                <a:miter/>
              </a:ln>
            </p:spPr>
            <p:txBody>
              <a:bodyPr rtlCol="0" anchor="ctr"/>
              <a:lstStyle/>
              <a:p>
                <a:endParaRPr lang="sv-SE" dirty="0"/>
              </a:p>
            </p:txBody>
          </p:sp>
          <p:sp>
            <p:nvSpPr>
              <p:cNvPr id="18" name="Frihandsfigur: Form 17">
                <a:extLst>
                  <a:ext uri="{FF2B5EF4-FFF2-40B4-BE49-F238E27FC236}">
                    <a16:creationId xmlns:a16="http://schemas.microsoft.com/office/drawing/2014/main" id="{14CB822D-AEA8-4388-B256-235EFC4EC5F1}"/>
                  </a:ext>
                </a:extLst>
              </p:cNvPr>
              <p:cNvSpPr/>
              <p:nvPr/>
            </p:nvSpPr>
            <p:spPr>
              <a:xfrm>
                <a:off x="10042946" y="6482051"/>
                <a:ext cx="42947" cy="27436"/>
              </a:xfrm>
              <a:custGeom>
                <a:avLst/>
                <a:gdLst>
                  <a:gd name="connsiteX0" fmla="*/ -1570 w 42947"/>
                  <a:gd name="connsiteY0" fmla="*/ -975 h 27436"/>
                  <a:gd name="connsiteX1" fmla="*/ -1570 w 42947"/>
                  <a:gd name="connsiteY1" fmla="*/ 24590 h 27436"/>
                  <a:gd name="connsiteX2" fmla="*/ 32047 w 42947"/>
                  <a:gd name="connsiteY2" fmla="*/ 23311 h 27436"/>
                  <a:gd name="connsiteX3" fmla="*/ 41378 w 42947"/>
                  <a:gd name="connsiteY3" fmla="*/ 20307 h 27436"/>
                  <a:gd name="connsiteX4" fmla="*/ 41378 w 42947"/>
                  <a:gd name="connsiteY4" fmla="*/ -911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 h="27436">
                    <a:moveTo>
                      <a:pt x="-1570" y="-975"/>
                    </a:moveTo>
                    <a:lnTo>
                      <a:pt x="-1570" y="24590"/>
                    </a:lnTo>
                    <a:cubicBezTo>
                      <a:pt x="9486" y="27465"/>
                      <a:pt x="21182" y="27018"/>
                      <a:pt x="32047" y="23311"/>
                    </a:cubicBezTo>
                    <a:lnTo>
                      <a:pt x="41378" y="20307"/>
                    </a:lnTo>
                    <a:lnTo>
                      <a:pt x="41378" y="-911"/>
                    </a:lnTo>
                    <a:close/>
                  </a:path>
                </a:pathLst>
              </a:custGeom>
              <a:grpFill/>
              <a:ln w="6363"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59AED15C-3781-44FB-BF8E-2DBF461A1BBF}"/>
                  </a:ext>
                </a:extLst>
              </p:cNvPr>
              <p:cNvSpPr/>
              <p:nvPr/>
            </p:nvSpPr>
            <p:spPr>
              <a:xfrm>
                <a:off x="10132102" y="6481987"/>
                <a:ext cx="43011" cy="27436"/>
              </a:xfrm>
              <a:custGeom>
                <a:avLst/>
                <a:gdLst>
                  <a:gd name="connsiteX0" fmla="*/ -1570 w 43011"/>
                  <a:gd name="connsiteY0" fmla="*/ 20307 h 27436"/>
                  <a:gd name="connsiteX1" fmla="*/ 7761 w 43011"/>
                  <a:gd name="connsiteY1" fmla="*/ 23311 h 27436"/>
                  <a:gd name="connsiteX2" fmla="*/ 41442 w 43011"/>
                  <a:gd name="connsiteY2" fmla="*/ 24590 h 27436"/>
                  <a:gd name="connsiteX3" fmla="*/ 41442 w 43011"/>
                  <a:gd name="connsiteY3" fmla="*/ -975 h 27436"/>
                  <a:gd name="connsiteX4" fmla="*/ -1570 w 43011"/>
                  <a:gd name="connsiteY4" fmla="*/ -975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1" h="27436">
                    <a:moveTo>
                      <a:pt x="-1570" y="20307"/>
                    </a:moveTo>
                    <a:lnTo>
                      <a:pt x="7761" y="23311"/>
                    </a:lnTo>
                    <a:cubicBezTo>
                      <a:pt x="18625" y="27018"/>
                      <a:pt x="30321" y="27465"/>
                      <a:pt x="41442" y="24590"/>
                    </a:cubicBezTo>
                    <a:lnTo>
                      <a:pt x="41442" y="-975"/>
                    </a:lnTo>
                    <a:lnTo>
                      <a:pt x="-1570" y="-975"/>
                    </a:lnTo>
                    <a:close/>
                  </a:path>
                </a:pathLst>
              </a:custGeom>
              <a:grpFill/>
              <a:ln w="6363"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83EF87F3-0421-4A24-BEE1-9F76A18743E6}"/>
                  </a:ext>
                </a:extLst>
              </p:cNvPr>
              <p:cNvSpPr/>
              <p:nvPr/>
            </p:nvSpPr>
            <p:spPr>
              <a:xfrm>
                <a:off x="10131782" y="6452525"/>
                <a:ext cx="43650" cy="23327"/>
              </a:xfrm>
              <a:custGeom>
                <a:avLst/>
                <a:gdLst>
                  <a:gd name="connsiteX0" fmla="*/ -1123 w 43650"/>
                  <a:gd name="connsiteY0" fmla="*/ 3179 h 23327"/>
                  <a:gd name="connsiteX1" fmla="*/ -1123 w 43650"/>
                  <a:gd name="connsiteY1" fmla="*/ 22352 h 23327"/>
                  <a:gd name="connsiteX2" fmla="*/ 42081 w 43650"/>
                  <a:gd name="connsiteY2" fmla="*/ 22352 h 23327"/>
                  <a:gd name="connsiteX3" fmla="*/ 42081 w 43650"/>
                  <a:gd name="connsiteY3" fmla="*/ -975 h 23327"/>
                  <a:gd name="connsiteX4" fmla="*/ -1570 w 43650"/>
                  <a:gd name="connsiteY4" fmla="*/ -975 h 23327"/>
                  <a:gd name="connsiteX5" fmla="*/ -1123 w 43650"/>
                  <a:gd name="connsiteY5" fmla="*/ 2860 h 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0" h="23327">
                    <a:moveTo>
                      <a:pt x="-1123" y="3179"/>
                    </a:moveTo>
                    <a:lnTo>
                      <a:pt x="-1123" y="22352"/>
                    </a:lnTo>
                    <a:lnTo>
                      <a:pt x="42081" y="22352"/>
                    </a:lnTo>
                    <a:lnTo>
                      <a:pt x="42081" y="-975"/>
                    </a:lnTo>
                    <a:lnTo>
                      <a:pt x="-1570" y="-975"/>
                    </a:lnTo>
                    <a:cubicBezTo>
                      <a:pt x="-1314" y="303"/>
                      <a:pt x="-1187" y="1582"/>
                      <a:pt x="-1123" y="2860"/>
                    </a:cubicBezTo>
                  </a:path>
                </a:pathLst>
              </a:custGeom>
              <a:grpFill/>
              <a:ln w="6363" cap="flat">
                <a:noFill/>
                <a:prstDash val="solid"/>
                <a:miter/>
              </a:ln>
            </p:spPr>
            <p:txBody>
              <a:bodyPr rtlCol="0" anchor="ctr"/>
              <a:lstStyle/>
              <a:p>
                <a:endParaRPr lang="sv-SE" dirty="0"/>
              </a:p>
            </p:txBody>
          </p:sp>
          <p:sp>
            <p:nvSpPr>
              <p:cNvPr id="21" name="Frihandsfigur: Form 20">
                <a:extLst>
                  <a:ext uri="{FF2B5EF4-FFF2-40B4-BE49-F238E27FC236}">
                    <a16:creationId xmlns:a16="http://schemas.microsoft.com/office/drawing/2014/main" id="{EFFF3147-B19F-43F2-8460-35239ECEA5F7}"/>
                  </a:ext>
                </a:extLst>
              </p:cNvPr>
              <p:cNvSpPr/>
              <p:nvPr/>
            </p:nvSpPr>
            <p:spPr>
              <a:xfrm>
                <a:off x="10072473" y="6422039"/>
                <a:ext cx="73305" cy="24925"/>
              </a:xfrm>
              <a:custGeom>
                <a:avLst/>
                <a:gdLst>
                  <a:gd name="connsiteX0" fmla="*/ 71735 w 73305"/>
                  <a:gd name="connsiteY0" fmla="*/ -975 h 24925"/>
                  <a:gd name="connsiteX1" fmla="*/ -1570 w 73305"/>
                  <a:gd name="connsiteY1" fmla="*/ -975 h 24925"/>
                  <a:gd name="connsiteX2" fmla="*/ -1570 w 73305"/>
                  <a:gd name="connsiteY2" fmla="*/ 23950 h 24925"/>
                  <a:gd name="connsiteX3" fmla="*/ 14216 w 73305"/>
                  <a:gd name="connsiteY3" fmla="*/ 23950 h 24925"/>
                  <a:gd name="connsiteX4" fmla="*/ 34540 w 73305"/>
                  <a:gd name="connsiteY4" fmla="*/ 11168 h 24925"/>
                  <a:gd name="connsiteX5" fmla="*/ 55694 w 73305"/>
                  <a:gd name="connsiteY5" fmla="*/ 23950 h 24925"/>
                  <a:gd name="connsiteX6" fmla="*/ 71735 w 73305"/>
                  <a:gd name="connsiteY6" fmla="*/ 23950 h 2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05" h="24925">
                    <a:moveTo>
                      <a:pt x="71735" y="-975"/>
                    </a:moveTo>
                    <a:lnTo>
                      <a:pt x="-1570" y="-975"/>
                    </a:lnTo>
                    <a:lnTo>
                      <a:pt x="-1570" y="23950"/>
                    </a:lnTo>
                    <a:lnTo>
                      <a:pt x="14216" y="23950"/>
                    </a:lnTo>
                    <a:cubicBezTo>
                      <a:pt x="18178" y="16345"/>
                      <a:pt x="25976" y="11424"/>
                      <a:pt x="34540" y="11168"/>
                    </a:cubicBezTo>
                    <a:cubicBezTo>
                      <a:pt x="43423" y="11040"/>
                      <a:pt x="51668" y="16025"/>
                      <a:pt x="55694" y="23950"/>
                    </a:cubicBezTo>
                    <a:lnTo>
                      <a:pt x="71735" y="23950"/>
                    </a:lnTo>
                    <a:close/>
                  </a:path>
                </a:pathLst>
              </a:custGeom>
              <a:grpFill/>
              <a:ln w="6363"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A70D4FCE-5842-4F79-A463-739EE91A05A3}"/>
                  </a:ext>
                </a:extLst>
              </p:cNvPr>
              <p:cNvSpPr/>
              <p:nvPr/>
            </p:nvSpPr>
            <p:spPr>
              <a:xfrm>
                <a:off x="10151658" y="6421975"/>
                <a:ext cx="23774" cy="24925"/>
              </a:xfrm>
              <a:custGeom>
                <a:avLst/>
                <a:gdLst>
                  <a:gd name="connsiteX0" fmla="*/ 0 w 23774"/>
                  <a:gd name="connsiteY0" fmla="*/ 0 h 24925"/>
                  <a:gd name="connsiteX1" fmla="*/ 23775 w 23774"/>
                  <a:gd name="connsiteY1" fmla="*/ 0 h 24925"/>
                  <a:gd name="connsiteX2" fmla="*/ 23775 w 23774"/>
                  <a:gd name="connsiteY2" fmla="*/ 24925 h 24925"/>
                  <a:gd name="connsiteX3" fmla="*/ 0 w 23774"/>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774" h="24925">
                    <a:moveTo>
                      <a:pt x="0" y="0"/>
                    </a:moveTo>
                    <a:lnTo>
                      <a:pt x="23775" y="0"/>
                    </a:lnTo>
                    <a:lnTo>
                      <a:pt x="23775" y="24925"/>
                    </a:lnTo>
                    <a:lnTo>
                      <a:pt x="0" y="24925"/>
                    </a:lnTo>
                    <a:close/>
                  </a:path>
                </a:pathLst>
              </a:custGeom>
              <a:grpFill/>
              <a:ln w="6363"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539BB035-12BD-4F5D-A711-31C4A6309800}"/>
                  </a:ext>
                </a:extLst>
              </p:cNvPr>
              <p:cNvSpPr/>
              <p:nvPr/>
            </p:nvSpPr>
            <p:spPr>
              <a:xfrm>
                <a:off x="10005623" y="6320933"/>
                <a:ext cx="207708" cy="95162"/>
              </a:xfrm>
              <a:custGeom>
                <a:avLst/>
                <a:gdLst>
                  <a:gd name="connsiteX0" fmla="*/ 196105 w 207708"/>
                  <a:gd name="connsiteY0" fmla="*/ 32706 h 95162"/>
                  <a:gd name="connsiteX1" fmla="*/ 152901 w 207708"/>
                  <a:gd name="connsiteY1" fmla="*/ 32706 h 95162"/>
                  <a:gd name="connsiteX2" fmla="*/ 152901 w 207708"/>
                  <a:gd name="connsiteY2" fmla="*/ 74631 h 95162"/>
                  <a:gd name="connsiteX3" fmla="*/ 133728 w 207708"/>
                  <a:gd name="connsiteY3" fmla="*/ 74631 h 95162"/>
                  <a:gd name="connsiteX4" fmla="*/ 133728 w 207708"/>
                  <a:gd name="connsiteY4" fmla="*/ 59293 h 95162"/>
                  <a:gd name="connsiteX5" fmla="*/ 124781 w 207708"/>
                  <a:gd name="connsiteY5" fmla="*/ 59293 h 95162"/>
                  <a:gd name="connsiteX6" fmla="*/ 124781 w 207708"/>
                  <a:gd name="connsiteY6" fmla="*/ -975 h 95162"/>
                  <a:gd name="connsiteX7" fmla="*/ 78574 w 207708"/>
                  <a:gd name="connsiteY7" fmla="*/ -975 h 95162"/>
                  <a:gd name="connsiteX8" fmla="*/ 78574 w 207708"/>
                  <a:gd name="connsiteY8" fmla="*/ 59293 h 95162"/>
                  <a:gd name="connsiteX9" fmla="*/ 70201 w 207708"/>
                  <a:gd name="connsiteY9" fmla="*/ 59293 h 95162"/>
                  <a:gd name="connsiteX10" fmla="*/ 70201 w 207708"/>
                  <a:gd name="connsiteY10" fmla="*/ 74631 h 95162"/>
                  <a:gd name="connsiteX11" fmla="*/ 51028 w 207708"/>
                  <a:gd name="connsiteY11" fmla="*/ 74631 h 95162"/>
                  <a:gd name="connsiteX12" fmla="*/ 51028 w 207708"/>
                  <a:gd name="connsiteY12" fmla="*/ 32706 h 95162"/>
                  <a:gd name="connsiteX13" fmla="*/ 8017 w 207708"/>
                  <a:gd name="connsiteY13" fmla="*/ 32706 h 95162"/>
                  <a:gd name="connsiteX14" fmla="*/ 8017 w 207708"/>
                  <a:gd name="connsiteY14" fmla="*/ 59293 h 95162"/>
                  <a:gd name="connsiteX15" fmla="*/ -1570 w 207708"/>
                  <a:gd name="connsiteY15" fmla="*/ 59293 h 95162"/>
                  <a:gd name="connsiteX16" fmla="*/ -1570 w 207708"/>
                  <a:gd name="connsiteY16" fmla="*/ 83131 h 95162"/>
                  <a:gd name="connsiteX17" fmla="*/ 22204 w 207708"/>
                  <a:gd name="connsiteY17" fmla="*/ 83131 h 95162"/>
                  <a:gd name="connsiteX18" fmla="*/ 22204 w 207708"/>
                  <a:gd name="connsiteY18" fmla="*/ 94187 h 95162"/>
                  <a:gd name="connsiteX19" fmla="*/ 182364 w 207708"/>
                  <a:gd name="connsiteY19" fmla="*/ 94187 h 95162"/>
                  <a:gd name="connsiteX20" fmla="*/ 182364 w 207708"/>
                  <a:gd name="connsiteY20" fmla="*/ 83131 h 95162"/>
                  <a:gd name="connsiteX21" fmla="*/ 206139 w 207708"/>
                  <a:gd name="connsiteY21" fmla="*/ 83131 h 95162"/>
                  <a:gd name="connsiteX22" fmla="*/ 206139 w 207708"/>
                  <a:gd name="connsiteY22" fmla="*/ 59293 h 95162"/>
                  <a:gd name="connsiteX23" fmla="*/ 196424 w 207708"/>
                  <a:gd name="connsiteY23" fmla="*/ 59293 h 95162"/>
                  <a:gd name="connsiteX24" fmla="*/ 39588 w 207708"/>
                  <a:gd name="connsiteY24" fmla="*/ 75654 h 95162"/>
                  <a:gd name="connsiteX25" fmla="*/ 28660 w 207708"/>
                  <a:gd name="connsiteY25" fmla="*/ 75654 h 95162"/>
                  <a:gd name="connsiteX26" fmla="*/ 28660 w 207708"/>
                  <a:gd name="connsiteY26" fmla="*/ 61721 h 95162"/>
                  <a:gd name="connsiteX27" fmla="*/ 18498 w 207708"/>
                  <a:gd name="connsiteY27" fmla="*/ 61721 h 95162"/>
                  <a:gd name="connsiteX28" fmla="*/ 18498 w 207708"/>
                  <a:gd name="connsiteY28" fmla="*/ 53412 h 95162"/>
                  <a:gd name="connsiteX29" fmla="*/ 21310 w 207708"/>
                  <a:gd name="connsiteY29" fmla="*/ 45296 h 95162"/>
                  <a:gd name="connsiteX30" fmla="*/ 28340 w 207708"/>
                  <a:gd name="connsiteY30" fmla="*/ 42292 h 95162"/>
                  <a:gd name="connsiteX31" fmla="*/ 30577 w 207708"/>
                  <a:gd name="connsiteY31" fmla="*/ 42292 h 95162"/>
                  <a:gd name="connsiteX32" fmla="*/ 39716 w 207708"/>
                  <a:gd name="connsiteY32" fmla="*/ 52198 h 95162"/>
                  <a:gd name="connsiteX33" fmla="*/ 39588 w 207708"/>
                  <a:gd name="connsiteY33" fmla="*/ 53285 h 95162"/>
                  <a:gd name="connsiteX34" fmla="*/ 114875 w 207708"/>
                  <a:gd name="connsiteY34" fmla="*/ 60443 h 95162"/>
                  <a:gd name="connsiteX35" fmla="*/ 88799 w 207708"/>
                  <a:gd name="connsiteY35" fmla="*/ 60443 h 95162"/>
                  <a:gd name="connsiteX36" fmla="*/ 88799 w 207708"/>
                  <a:gd name="connsiteY36" fmla="*/ 23119 h 95162"/>
                  <a:gd name="connsiteX37" fmla="*/ 101582 w 207708"/>
                  <a:gd name="connsiteY37" fmla="*/ 10337 h 95162"/>
                  <a:gd name="connsiteX38" fmla="*/ 110656 w 207708"/>
                  <a:gd name="connsiteY38" fmla="*/ 13852 h 95162"/>
                  <a:gd name="connsiteX39" fmla="*/ 114875 w 207708"/>
                  <a:gd name="connsiteY39" fmla="*/ 23119 h 95162"/>
                  <a:gd name="connsiteX40" fmla="*/ 185879 w 207708"/>
                  <a:gd name="connsiteY40" fmla="*/ 54499 h 95162"/>
                  <a:gd name="connsiteX41" fmla="*/ 185879 w 207708"/>
                  <a:gd name="connsiteY41" fmla="*/ 62744 h 95162"/>
                  <a:gd name="connsiteX42" fmla="*/ 175781 w 207708"/>
                  <a:gd name="connsiteY42" fmla="*/ 62744 h 95162"/>
                  <a:gd name="connsiteX43" fmla="*/ 175781 w 207708"/>
                  <a:gd name="connsiteY43" fmla="*/ 76740 h 95162"/>
                  <a:gd name="connsiteX44" fmla="*/ 164789 w 207708"/>
                  <a:gd name="connsiteY44" fmla="*/ 76740 h 95162"/>
                  <a:gd name="connsiteX45" fmla="*/ 164789 w 207708"/>
                  <a:gd name="connsiteY45" fmla="*/ 54499 h 95162"/>
                  <a:gd name="connsiteX46" fmla="*/ 173800 w 207708"/>
                  <a:gd name="connsiteY46" fmla="*/ 43442 h 95162"/>
                  <a:gd name="connsiteX47" fmla="*/ 176037 w 207708"/>
                  <a:gd name="connsiteY47" fmla="*/ 43442 h 95162"/>
                  <a:gd name="connsiteX48" fmla="*/ 183131 w 207708"/>
                  <a:gd name="connsiteY48" fmla="*/ 46446 h 95162"/>
                  <a:gd name="connsiteX49" fmla="*/ 185879 w 207708"/>
                  <a:gd name="connsiteY49" fmla="*/ 54627 h 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708" h="95162">
                    <a:moveTo>
                      <a:pt x="196105" y="32706"/>
                    </a:moveTo>
                    <a:lnTo>
                      <a:pt x="152901" y="32706"/>
                    </a:lnTo>
                    <a:lnTo>
                      <a:pt x="152901" y="74631"/>
                    </a:lnTo>
                    <a:lnTo>
                      <a:pt x="133728" y="74631"/>
                    </a:lnTo>
                    <a:lnTo>
                      <a:pt x="133728" y="59293"/>
                    </a:lnTo>
                    <a:lnTo>
                      <a:pt x="124781" y="59293"/>
                    </a:lnTo>
                    <a:lnTo>
                      <a:pt x="124781" y="-975"/>
                    </a:lnTo>
                    <a:lnTo>
                      <a:pt x="78574" y="-975"/>
                    </a:lnTo>
                    <a:lnTo>
                      <a:pt x="78574" y="59293"/>
                    </a:lnTo>
                    <a:lnTo>
                      <a:pt x="70201" y="59293"/>
                    </a:lnTo>
                    <a:lnTo>
                      <a:pt x="70201" y="74631"/>
                    </a:lnTo>
                    <a:lnTo>
                      <a:pt x="51028" y="74631"/>
                    </a:lnTo>
                    <a:lnTo>
                      <a:pt x="51028" y="32706"/>
                    </a:lnTo>
                    <a:lnTo>
                      <a:pt x="8017" y="32706"/>
                    </a:lnTo>
                    <a:lnTo>
                      <a:pt x="8017" y="59293"/>
                    </a:lnTo>
                    <a:lnTo>
                      <a:pt x="-1570" y="59293"/>
                    </a:lnTo>
                    <a:lnTo>
                      <a:pt x="-1570" y="83131"/>
                    </a:lnTo>
                    <a:lnTo>
                      <a:pt x="22204" y="83131"/>
                    </a:lnTo>
                    <a:lnTo>
                      <a:pt x="22204" y="94187"/>
                    </a:lnTo>
                    <a:lnTo>
                      <a:pt x="182364" y="94187"/>
                    </a:lnTo>
                    <a:lnTo>
                      <a:pt x="182364" y="83131"/>
                    </a:lnTo>
                    <a:lnTo>
                      <a:pt x="206139" y="83131"/>
                    </a:lnTo>
                    <a:lnTo>
                      <a:pt x="206139" y="59293"/>
                    </a:lnTo>
                    <a:lnTo>
                      <a:pt x="196424" y="59293"/>
                    </a:lnTo>
                    <a:close/>
                    <a:moveTo>
                      <a:pt x="39588" y="75654"/>
                    </a:moveTo>
                    <a:lnTo>
                      <a:pt x="28660" y="75654"/>
                    </a:lnTo>
                    <a:lnTo>
                      <a:pt x="28660" y="61721"/>
                    </a:lnTo>
                    <a:lnTo>
                      <a:pt x="18498" y="61721"/>
                    </a:lnTo>
                    <a:lnTo>
                      <a:pt x="18498" y="53412"/>
                    </a:lnTo>
                    <a:cubicBezTo>
                      <a:pt x="18178" y="50409"/>
                      <a:pt x="19201" y="47405"/>
                      <a:pt x="21310" y="45296"/>
                    </a:cubicBezTo>
                    <a:cubicBezTo>
                      <a:pt x="23163" y="43442"/>
                      <a:pt x="25720" y="42356"/>
                      <a:pt x="28340" y="42292"/>
                    </a:cubicBezTo>
                    <a:lnTo>
                      <a:pt x="30577" y="42292"/>
                    </a:lnTo>
                    <a:cubicBezTo>
                      <a:pt x="35817" y="42484"/>
                      <a:pt x="39908" y="46958"/>
                      <a:pt x="39716" y="52198"/>
                    </a:cubicBezTo>
                    <a:cubicBezTo>
                      <a:pt x="39652" y="52582"/>
                      <a:pt x="39652" y="52901"/>
                      <a:pt x="39588" y="53285"/>
                    </a:cubicBezTo>
                    <a:close/>
                    <a:moveTo>
                      <a:pt x="114875" y="60443"/>
                    </a:moveTo>
                    <a:lnTo>
                      <a:pt x="88799" y="60443"/>
                    </a:lnTo>
                    <a:lnTo>
                      <a:pt x="88799" y="23119"/>
                    </a:lnTo>
                    <a:cubicBezTo>
                      <a:pt x="89055" y="16159"/>
                      <a:pt x="94615" y="10567"/>
                      <a:pt x="101582" y="10337"/>
                    </a:cubicBezTo>
                    <a:cubicBezTo>
                      <a:pt x="104968" y="10324"/>
                      <a:pt x="108164" y="11583"/>
                      <a:pt x="110656" y="13852"/>
                    </a:cubicBezTo>
                    <a:cubicBezTo>
                      <a:pt x="113277" y="16249"/>
                      <a:pt x="114747" y="19585"/>
                      <a:pt x="114875" y="23119"/>
                    </a:cubicBezTo>
                    <a:close/>
                    <a:moveTo>
                      <a:pt x="185879" y="54499"/>
                    </a:moveTo>
                    <a:lnTo>
                      <a:pt x="185879" y="62744"/>
                    </a:lnTo>
                    <a:lnTo>
                      <a:pt x="175781" y="62744"/>
                    </a:lnTo>
                    <a:lnTo>
                      <a:pt x="175781" y="76740"/>
                    </a:lnTo>
                    <a:lnTo>
                      <a:pt x="164789" y="76740"/>
                    </a:lnTo>
                    <a:lnTo>
                      <a:pt x="164789" y="54499"/>
                    </a:lnTo>
                    <a:cubicBezTo>
                      <a:pt x="164789" y="48108"/>
                      <a:pt x="167729" y="44146"/>
                      <a:pt x="173800" y="43442"/>
                    </a:cubicBezTo>
                    <a:lnTo>
                      <a:pt x="176037" y="43442"/>
                    </a:lnTo>
                    <a:cubicBezTo>
                      <a:pt x="178721" y="43506"/>
                      <a:pt x="181214" y="44593"/>
                      <a:pt x="183131" y="46446"/>
                    </a:cubicBezTo>
                    <a:cubicBezTo>
                      <a:pt x="185240" y="48619"/>
                      <a:pt x="186263" y="51623"/>
                      <a:pt x="185879" y="54627"/>
                    </a:cubicBezTo>
                  </a:path>
                </a:pathLst>
              </a:custGeom>
              <a:grpFill/>
              <a:ln w="6363" cap="flat">
                <a:noFill/>
                <a:prstDash val="solid"/>
                <a:miter/>
              </a:ln>
            </p:spPr>
            <p:txBody>
              <a:bodyPr rtlCol="0" anchor="ctr"/>
              <a:lstStyle/>
              <a:p>
                <a:endParaRPr lang="sv-SE" dirty="0"/>
              </a:p>
            </p:txBody>
          </p:sp>
        </p:grpSp>
      </p:grpSp>
      <p:sp>
        <p:nvSpPr>
          <p:cNvPr id="6" name="Platshållare för bildnummer 5">
            <a:extLst>
              <a:ext uri="{FF2B5EF4-FFF2-40B4-BE49-F238E27FC236}">
                <a16:creationId xmlns:a16="http://schemas.microsoft.com/office/drawing/2014/main" id="{847B5247-350E-459E-B2C0-691FEB7D1367}"/>
              </a:ext>
            </a:extLst>
          </p:cNvPr>
          <p:cNvSpPr>
            <a:spLocks noGrp="1"/>
          </p:cNvSpPr>
          <p:nvPr>
            <p:ph type="sldNum" sz="quarter" idx="12"/>
          </p:nvPr>
        </p:nvSpPr>
        <p:spPr/>
        <p:txBody>
          <a:bodyPr/>
          <a:lstStyle>
            <a:lvl1pPr>
              <a:defRPr>
                <a:solidFill>
                  <a:schemeClr val="bg1"/>
                </a:solidFill>
              </a:defRPr>
            </a:lvl1pPr>
          </a:lstStyle>
          <a:p>
            <a:fld id="{1530FA24-EA69-48AB-999F-0B3AF33E8E8C}" type="slidenum">
              <a:rPr lang="sv-SE" smtClean="0"/>
              <a:pPr/>
              <a:t>‹#›</a:t>
            </a:fld>
            <a:endParaRPr lang="sv-SE" dirty="0"/>
          </a:p>
        </p:txBody>
      </p:sp>
      <p:sp>
        <p:nvSpPr>
          <p:cNvPr id="42" name="textruta 8" descr="Länk: jonkoping.se">
            <a:hlinkClick r:id="rId4"/>
            <a:extLst>
              <a:ext uri="{FF2B5EF4-FFF2-40B4-BE49-F238E27FC236}">
                <a16:creationId xmlns:a16="http://schemas.microsoft.com/office/drawing/2014/main" id="{4E747FF5-CF5D-0305-AC79-91744B40E017}"/>
              </a:ext>
            </a:extLst>
          </p:cNvPr>
          <p:cNvSpPr txBox="1"/>
          <p:nvPr userDrawn="1"/>
        </p:nvSpPr>
        <p:spPr>
          <a:xfrm>
            <a:off x="684766" y="6235525"/>
            <a:ext cx="1183016" cy="230832"/>
          </a:xfrm>
          <a:prstGeom prst="rect">
            <a:avLst/>
          </a:prstGeom>
          <a:noFill/>
        </p:spPr>
        <p:txBody>
          <a:bodyPr wrap="none" lIns="0" tIns="0" rIns="0" bIns="0" rtlCol="0">
            <a:spAutoFit/>
          </a:bodyPr>
          <a:lstStyle/>
          <a:p>
            <a:r>
              <a:rPr lang="sv-SE" sz="1500" b="1" dirty="0">
                <a:solidFill>
                  <a:schemeClr val="bg1"/>
                </a:solidFill>
              </a:rPr>
              <a:t>jonkoping.se</a:t>
            </a:r>
          </a:p>
        </p:txBody>
      </p:sp>
      <p:sp>
        <p:nvSpPr>
          <p:cNvPr id="43" name="Text Placeholder 5">
            <a:extLst>
              <a:ext uri="{FF2B5EF4-FFF2-40B4-BE49-F238E27FC236}">
                <a16:creationId xmlns:a16="http://schemas.microsoft.com/office/drawing/2014/main" id="{5BD9A29B-E701-88AB-B849-868B9BB99BDB}"/>
              </a:ext>
            </a:extLst>
          </p:cNvPr>
          <p:cNvSpPr>
            <a:spLocks noGrp="1"/>
          </p:cNvSpPr>
          <p:nvPr>
            <p:ph type="body" sz="quarter" idx="13" hasCustomPrompt="1"/>
          </p:nvPr>
        </p:nvSpPr>
        <p:spPr>
          <a:xfrm>
            <a:off x="7785100" y="267742"/>
            <a:ext cx="4081463" cy="336557"/>
          </a:xfrm>
        </p:spPr>
        <p:txBody>
          <a:bodyPr/>
          <a:lstStyle>
            <a:lvl1pPr marL="0" indent="0" algn="r">
              <a:buNone/>
              <a:defRPr sz="1200" b="1">
                <a:solidFill>
                  <a:schemeClr val="bg1"/>
                </a:solidFill>
              </a:defRPr>
            </a:lvl1pPr>
            <a:lvl2pPr>
              <a:defRPr sz="1200"/>
            </a:lvl2pPr>
            <a:lvl3pPr>
              <a:defRPr sz="1200"/>
            </a:lvl3pPr>
            <a:lvl4pPr>
              <a:defRPr sz="1200"/>
            </a:lvl4pPr>
            <a:lvl5pPr>
              <a:defRPr sz="1200"/>
            </a:lvl5pPr>
          </a:lstStyle>
          <a:p>
            <a:pPr lvl="0"/>
            <a:r>
              <a:rPr lang="sv-SE"/>
              <a:t>Ange förvaltning som du önskar</a:t>
            </a:r>
            <a:endParaRPr lang="sv-SE" dirty="0"/>
          </a:p>
        </p:txBody>
      </p:sp>
    </p:spTree>
    <p:extLst>
      <p:ext uri="{BB962C8B-B14F-4D97-AF65-F5344CB8AC3E}">
        <p14:creationId xmlns:p14="http://schemas.microsoft.com/office/powerpoint/2010/main" val="20929890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04">
          <p15:clr>
            <a:srgbClr val="FBAE40"/>
          </p15:clr>
        </p15:guide>
        <p15:guide id="4" pos="7488">
          <p15:clr>
            <a:srgbClr val="FBAE40"/>
          </p15:clr>
        </p15:guide>
        <p15:guide id="5" orient="horz" pos="192">
          <p15:clr>
            <a:srgbClr val="FBAE40"/>
          </p15:clr>
        </p15:guide>
        <p15:guide id="6" orient="horz" pos="410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solidFill>
                  <a:schemeClr val="bg1"/>
                </a:solidFill>
              </a:defRPr>
            </a:lvl1pPr>
          </a:lstStyle>
          <a:p>
            <a:r>
              <a:rPr lang="sv-SE" dirty="0"/>
              <a:t>Agenda rubrik</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bg1"/>
                </a:solidFill>
              </a:defRPr>
            </a:lvl1pPr>
          </a:lstStyle>
          <a:p>
            <a:fld id="{3378F968-75B3-4FF2-82AC-CC57650DA561}" type="datetime1">
              <a:rPr lang="sv-SE" smtClean="0"/>
              <a:t>2026-02-23</a:t>
            </a:fld>
            <a:endParaRPr lang="sv-SE" dirty="0"/>
          </a:p>
        </p:txBody>
      </p:sp>
      <p:sp>
        <p:nvSpPr>
          <p:cNvPr id="9" name="Platshållare för text 8">
            <a:extLst>
              <a:ext uri="{FF2B5EF4-FFF2-40B4-BE49-F238E27FC236}">
                <a16:creationId xmlns:a16="http://schemas.microsoft.com/office/drawing/2014/main" id="{FA06CED9-8CD7-4FBF-9E6A-BA9FFE0F8C23}"/>
              </a:ext>
            </a:extLst>
          </p:cNvPr>
          <p:cNvSpPr>
            <a:spLocks noGrp="1"/>
          </p:cNvSpPr>
          <p:nvPr>
            <p:ph type="body" sz="quarter" idx="13"/>
          </p:nvPr>
        </p:nvSpPr>
        <p:spPr>
          <a:xfrm>
            <a:off x="638175" y="1930400"/>
            <a:ext cx="10861675" cy="3928961"/>
          </a:xfrm>
          <a:custGeom>
            <a:avLst/>
            <a:gdLst>
              <a:gd name="connsiteX0" fmla="*/ 0 w 10823575"/>
              <a:gd name="connsiteY0" fmla="*/ 0 h 3928961"/>
              <a:gd name="connsiteX1" fmla="*/ 10823575 w 10823575"/>
              <a:gd name="connsiteY1" fmla="*/ 0 h 3928961"/>
              <a:gd name="connsiteX2" fmla="*/ 10823575 w 10823575"/>
              <a:gd name="connsiteY2" fmla="*/ 3928961 h 3928961"/>
              <a:gd name="connsiteX3" fmla="*/ 0 w 10823575"/>
              <a:gd name="connsiteY3" fmla="*/ 3928961 h 3928961"/>
            </a:gdLst>
            <a:ahLst/>
            <a:cxnLst>
              <a:cxn ang="0">
                <a:pos x="connsiteX0" y="connsiteY0"/>
              </a:cxn>
              <a:cxn ang="0">
                <a:pos x="connsiteX1" y="connsiteY1"/>
              </a:cxn>
              <a:cxn ang="0">
                <a:pos x="connsiteX2" y="connsiteY2"/>
              </a:cxn>
              <a:cxn ang="0">
                <a:pos x="connsiteX3" y="connsiteY3"/>
              </a:cxn>
            </a:cxnLst>
            <a:rect l="l" t="t" r="r" b="b"/>
            <a:pathLst>
              <a:path w="10823575" h="3928961">
                <a:moveTo>
                  <a:pt x="0" y="0"/>
                </a:moveTo>
                <a:lnTo>
                  <a:pt x="10823575" y="0"/>
                </a:lnTo>
                <a:lnTo>
                  <a:pt x="10823575" y="3928961"/>
                </a:lnTo>
                <a:lnTo>
                  <a:pt x="0" y="3928961"/>
                </a:lnTo>
                <a:close/>
              </a:path>
            </a:pathLst>
          </a:custGeom>
        </p:spPr>
        <p:txBody>
          <a:bodyPr wrap="square" numCol="2" spcCol="900000">
            <a:noAutofit/>
          </a:bodyPr>
          <a:lstStyle>
            <a:lvl1pPr marL="266700" indent="-266700">
              <a:lnSpc>
                <a:spcPct val="150000"/>
              </a:lnSpc>
              <a:buClr>
                <a:schemeClr val="bg1"/>
              </a:buClr>
              <a:buFont typeface="+mj-lt"/>
              <a:buAutoNum type="arabicPeriod"/>
              <a:defRPr>
                <a:solidFill>
                  <a:schemeClr val="bg1"/>
                </a:solidFill>
              </a:defRPr>
            </a:lvl1pPr>
            <a:lvl2pPr marL="542925" indent="-276225">
              <a:lnSpc>
                <a:spcPct val="150000"/>
              </a:lnSpc>
              <a:buClr>
                <a:schemeClr val="bg1"/>
              </a:buClr>
              <a:buFont typeface="+mj-lt"/>
              <a:buAutoNum type="arabicPeriod"/>
              <a:defRPr>
                <a:solidFill>
                  <a:schemeClr val="bg1"/>
                </a:solidFill>
              </a:defRPr>
            </a:lvl2pPr>
            <a:lvl3pPr marL="809625" indent="-266700">
              <a:lnSpc>
                <a:spcPct val="150000"/>
              </a:lnSpc>
              <a:buClr>
                <a:schemeClr val="bg1"/>
              </a:buClr>
              <a:buFont typeface="+mj-lt"/>
              <a:buAutoNum type="arabicPeriod"/>
              <a:defRPr>
                <a:solidFill>
                  <a:schemeClr val="bg1"/>
                </a:solidFill>
              </a:defRPr>
            </a:lvl3pPr>
            <a:lvl4pPr marL="1076325" indent="-266700">
              <a:lnSpc>
                <a:spcPct val="150000"/>
              </a:lnSpc>
              <a:buClr>
                <a:schemeClr val="bg1"/>
              </a:buClr>
              <a:buFont typeface="+mj-lt"/>
              <a:buAutoNum type="arabicPeriod"/>
              <a:defRPr>
                <a:solidFill>
                  <a:schemeClr val="bg1"/>
                </a:solidFill>
              </a:defRPr>
            </a:lvl4pPr>
            <a:lvl5pPr marL="1343025" indent="-266700">
              <a:lnSpc>
                <a:spcPct val="150000"/>
              </a:lnSpc>
              <a:buClr>
                <a:schemeClr val="bg1"/>
              </a:buClr>
              <a:buFont typeface="+mj-lt"/>
              <a:buAutoNum type="arabicPeriod"/>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grpSp>
        <p:nvGrpSpPr>
          <p:cNvPr id="7" name="Grupp 6">
            <a:extLst>
              <a:ext uri="{FF2B5EF4-FFF2-40B4-BE49-F238E27FC236}">
                <a16:creationId xmlns:a16="http://schemas.microsoft.com/office/drawing/2014/main" id="{6A9CA4BC-5F6B-4B28-818A-33D7C68D01A1}"/>
              </a:ext>
            </a:extLst>
          </p:cNvPr>
          <p:cNvGrpSpPr/>
          <p:nvPr userDrawn="1"/>
        </p:nvGrpSpPr>
        <p:grpSpPr>
          <a:xfrm>
            <a:off x="276224" y="5972873"/>
            <a:ext cx="11610975" cy="635085"/>
            <a:chOff x="276224" y="5972873"/>
            <a:chExt cx="11610975" cy="635085"/>
          </a:xfrm>
        </p:grpSpPr>
        <p:pic>
          <p:nvPicPr>
            <p:cNvPr id="8" name="Bild 7">
              <a:extLst>
                <a:ext uri="{FF2B5EF4-FFF2-40B4-BE49-F238E27FC236}">
                  <a16:creationId xmlns:a16="http://schemas.microsoft.com/office/drawing/2014/main" id="{5C302DEC-A01F-473D-8D60-FD815D2C14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24" y="5972873"/>
              <a:ext cx="11610975" cy="165190"/>
            </a:xfrm>
            <a:prstGeom prst="rect">
              <a:avLst/>
            </a:prstGeom>
          </p:spPr>
        </p:pic>
        <p:grpSp>
          <p:nvGrpSpPr>
            <p:cNvPr id="10" name="Bild 7">
              <a:extLst>
                <a:ext uri="{FF2B5EF4-FFF2-40B4-BE49-F238E27FC236}">
                  <a16:creationId xmlns:a16="http://schemas.microsoft.com/office/drawing/2014/main" id="{9E541FE2-AEF6-40AB-B653-DCD841E8337B}"/>
                </a:ext>
              </a:extLst>
            </p:cNvPr>
            <p:cNvGrpSpPr/>
            <p:nvPr userDrawn="1"/>
          </p:nvGrpSpPr>
          <p:grpSpPr>
            <a:xfrm>
              <a:off x="10331566" y="6187753"/>
              <a:ext cx="1228230" cy="389397"/>
              <a:chOff x="10331566" y="6187753"/>
              <a:chExt cx="1228230" cy="389397"/>
            </a:xfrm>
            <a:solidFill>
              <a:schemeClr val="bg1"/>
            </a:solidFill>
          </p:grpSpPr>
          <p:sp>
            <p:nvSpPr>
              <p:cNvPr id="27" name="Frihandsfigur: Form 26">
                <a:extLst>
                  <a:ext uri="{FF2B5EF4-FFF2-40B4-BE49-F238E27FC236}">
                    <a16:creationId xmlns:a16="http://schemas.microsoft.com/office/drawing/2014/main" id="{69AD36EB-7E8B-40C4-865C-D8596E65BF08}"/>
                  </a:ext>
                </a:extLst>
              </p:cNvPr>
              <p:cNvSpPr/>
              <p:nvPr/>
            </p:nvSpPr>
            <p:spPr>
              <a:xfrm>
                <a:off x="10331566" y="6237594"/>
                <a:ext cx="47357" cy="156133"/>
              </a:xfrm>
              <a:custGeom>
                <a:avLst/>
                <a:gdLst>
                  <a:gd name="connsiteX0" fmla="*/ 2137 w 47357"/>
                  <a:gd name="connsiteY0" fmla="*/ 155158 h 156133"/>
                  <a:gd name="connsiteX1" fmla="*/ 603 w 47357"/>
                  <a:gd name="connsiteY1" fmla="*/ 155158 h 156133"/>
                  <a:gd name="connsiteX2" fmla="*/ -1570 w 47357"/>
                  <a:gd name="connsiteY2" fmla="*/ 145061 h 156133"/>
                  <a:gd name="connsiteX3" fmla="*/ 19137 w 47357"/>
                  <a:gd name="connsiteY3" fmla="*/ 111508 h 156133"/>
                  <a:gd name="connsiteX4" fmla="*/ 19137 w 47357"/>
                  <a:gd name="connsiteY4" fmla="*/ 56864 h 156133"/>
                  <a:gd name="connsiteX5" fmla="*/ 18753 w 47357"/>
                  <a:gd name="connsiteY5" fmla="*/ -975 h 156133"/>
                  <a:gd name="connsiteX6" fmla="*/ 32175 w 47357"/>
                  <a:gd name="connsiteY6" fmla="*/ -975 h 156133"/>
                  <a:gd name="connsiteX7" fmla="*/ 45788 w 47357"/>
                  <a:gd name="connsiteY7" fmla="*/ -975 h 156133"/>
                  <a:gd name="connsiteX8" fmla="*/ 44893 w 47357"/>
                  <a:gd name="connsiteY8" fmla="*/ 62296 h 156133"/>
                  <a:gd name="connsiteX9" fmla="*/ 45596 w 47357"/>
                  <a:gd name="connsiteY9" fmla="*/ 110804 h 156133"/>
                  <a:gd name="connsiteX10" fmla="*/ 2456 w 47357"/>
                  <a:gd name="connsiteY10" fmla="*/ 155158 h 15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57" h="156133">
                    <a:moveTo>
                      <a:pt x="2137" y="155158"/>
                    </a:moveTo>
                    <a:lnTo>
                      <a:pt x="603" y="155158"/>
                    </a:lnTo>
                    <a:lnTo>
                      <a:pt x="-1570" y="145061"/>
                    </a:lnTo>
                    <a:cubicBezTo>
                      <a:pt x="20415" y="144677"/>
                      <a:pt x="18945" y="126846"/>
                      <a:pt x="19137" y="111508"/>
                    </a:cubicBezTo>
                    <a:cubicBezTo>
                      <a:pt x="19520" y="92909"/>
                      <a:pt x="19137" y="75654"/>
                      <a:pt x="19137" y="56864"/>
                    </a:cubicBezTo>
                    <a:cubicBezTo>
                      <a:pt x="19137" y="35071"/>
                      <a:pt x="18753" y="14683"/>
                      <a:pt x="18753" y="-975"/>
                    </a:cubicBezTo>
                    <a:cubicBezTo>
                      <a:pt x="22716" y="-975"/>
                      <a:pt x="27446" y="-975"/>
                      <a:pt x="32175" y="-975"/>
                    </a:cubicBezTo>
                    <a:cubicBezTo>
                      <a:pt x="36904" y="-975"/>
                      <a:pt x="41761" y="-975"/>
                      <a:pt x="45788" y="-975"/>
                    </a:cubicBezTo>
                    <a:cubicBezTo>
                      <a:pt x="45788" y="16345"/>
                      <a:pt x="44893" y="38650"/>
                      <a:pt x="44893" y="62296"/>
                    </a:cubicBezTo>
                    <a:cubicBezTo>
                      <a:pt x="44893" y="70029"/>
                      <a:pt x="45404" y="98853"/>
                      <a:pt x="45596" y="110804"/>
                    </a:cubicBezTo>
                    <a:cubicBezTo>
                      <a:pt x="45596" y="136369"/>
                      <a:pt x="30513" y="155158"/>
                      <a:pt x="2456" y="155158"/>
                    </a:cubicBezTo>
                  </a:path>
                </a:pathLst>
              </a:custGeom>
              <a:grpFill/>
              <a:ln w="6363" cap="flat">
                <a:noFill/>
                <a:prstDash val="solid"/>
                <a:miter/>
              </a:ln>
            </p:spPr>
            <p:txBody>
              <a:bodyPr rtlCol="0" anchor="ctr"/>
              <a:lstStyle/>
              <a:p>
                <a:endParaRPr lang="sv-SE" dirty="0">
                  <a:solidFill>
                    <a:schemeClr val="bg1"/>
                  </a:solidFill>
                </a:endParaRPr>
              </a:p>
            </p:txBody>
          </p:sp>
          <p:sp>
            <p:nvSpPr>
              <p:cNvPr id="28" name="Frihandsfigur: Form 27">
                <a:extLst>
                  <a:ext uri="{FF2B5EF4-FFF2-40B4-BE49-F238E27FC236}">
                    <a16:creationId xmlns:a16="http://schemas.microsoft.com/office/drawing/2014/main" id="{CBB50836-F733-4EA6-94EE-E7B2E9A360F6}"/>
                  </a:ext>
                </a:extLst>
              </p:cNvPr>
              <p:cNvSpPr/>
              <p:nvPr/>
            </p:nvSpPr>
            <p:spPr>
              <a:xfrm>
                <a:off x="10398864" y="6187753"/>
                <a:ext cx="149613" cy="183030"/>
              </a:xfrm>
              <a:custGeom>
                <a:avLst/>
                <a:gdLst>
                  <a:gd name="connsiteX0" fmla="*/ 54032 w 149613"/>
                  <a:gd name="connsiteY0" fmla="*/ 26497 h 183030"/>
                  <a:gd name="connsiteX1" fmla="*/ 40803 w 149613"/>
                  <a:gd name="connsiteY1" fmla="*/ 12251 h 183030"/>
                  <a:gd name="connsiteX2" fmla="*/ 55055 w 149613"/>
                  <a:gd name="connsiteY2" fmla="*/ -965 h 183030"/>
                  <a:gd name="connsiteX3" fmla="*/ 68284 w 149613"/>
                  <a:gd name="connsiteY3" fmla="*/ 12820 h 183030"/>
                  <a:gd name="connsiteX4" fmla="*/ 54096 w 149613"/>
                  <a:gd name="connsiteY4" fmla="*/ 26497 h 183030"/>
                  <a:gd name="connsiteX5" fmla="*/ 54032 w 149613"/>
                  <a:gd name="connsiteY5" fmla="*/ 26497 h 183030"/>
                  <a:gd name="connsiteX6" fmla="*/ 92378 w 149613"/>
                  <a:gd name="connsiteY6" fmla="*/ 26497 h 183030"/>
                  <a:gd name="connsiteX7" fmla="*/ 79149 w 149613"/>
                  <a:gd name="connsiteY7" fmla="*/ 12251 h 183030"/>
                  <a:gd name="connsiteX8" fmla="*/ 93401 w 149613"/>
                  <a:gd name="connsiteY8" fmla="*/ -965 h 183030"/>
                  <a:gd name="connsiteX9" fmla="*/ 106630 w 149613"/>
                  <a:gd name="connsiteY9" fmla="*/ 12820 h 183030"/>
                  <a:gd name="connsiteX10" fmla="*/ 92442 w 149613"/>
                  <a:gd name="connsiteY10" fmla="*/ 26497 h 183030"/>
                  <a:gd name="connsiteX11" fmla="*/ 92378 w 149613"/>
                  <a:gd name="connsiteY11" fmla="*/ 26497 h 183030"/>
                  <a:gd name="connsiteX12" fmla="*/ 73205 w 149613"/>
                  <a:gd name="connsiteY12" fmla="*/ 56279 h 183030"/>
                  <a:gd name="connsiteX13" fmla="*/ 27957 w 149613"/>
                  <a:gd name="connsiteY13" fmla="*/ 114502 h 183030"/>
                  <a:gd name="connsiteX14" fmla="*/ 73205 w 149613"/>
                  <a:gd name="connsiteY14" fmla="*/ 172533 h 183030"/>
                  <a:gd name="connsiteX15" fmla="*/ 118453 w 149613"/>
                  <a:gd name="connsiteY15" fmla="*/ 114502 h 183030"/>
                  <a:gd name="connsiteX16" fmla="*/ 73205 w 149613"/>
                  <a:gd name="connsiteY16" fmla="*/ 56279 h 183030"/>
                  <a:gd name="connsiteX17" fmla="*/ 73205 w 149613"/>
                  <a:gd name="connsiteY17" fmla="*/ 182055 h 183030"/>
                  <a:gd name="connsiteX18" fmla="*/ -1570 w 149613"/>
                  <a:gd name="connsiteY18" fmla="*/ 114502 h 183030"/>
                  <a:gd name="connsiteX19" fmla="*/ 73205 w 149613"/>
                  <a:gd name="connsiteY19" fmla="*/ 46501 h 183030"/>
                  <a:gd name="connsiteX20" fmla="*/ 148044 w 149613"/>
                  <a:gd name="connsiteY20" fmla="*/ 114502 h 183030"/>
                  <a:gd name="connsiteX21" fmla="*/ 73205 w 149613"/>
                  <a:gd name="connsiteY21" fmla="*/ 182055 h 1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613" h="183030">
                    <a:moveTo>
                      <a:pt x="54032" y="26497"/>
                    </a:moveTo>
                    <a:cubicBezTo>
                      <a:pt x="46427" y="26216"/>
                      <a:pt x="40547" y="19837"/>
                      <a:pt x="40803" y="12251"/>
                    </a:cubicBezTo>
                    <a:cubicBezTo>
                      <a:pt x="41122" y="4672"/>
                      <a:pt x="47449" y="-1247"/>
                      <a:pt x="55055" y="-965"/>
                    </a:cubicBezTo>
                    <a:cubicBezTo>
                      <a:pt x="62468" y="-690"/>
                      <a:pt x="68284" y="5407"/>
                      <a:pt x="68284" y="12820"/>
                    </a:cubicBezTo>
                    <a:cubicBezTo>
                      <a:pt x="68156" y="20515"/>
                      <a:pt x="61765" y="26638"/>
                      <a:pt x="54096" y="26497"/>
                    </a:cubicBezTo>
                    <a:cubicBezTo>
                      <a:pt x="54096" y="26497"/>
                      <a:pt x="54032" y="26497"/>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23" y="56279"/>
                      <a:pt x="27957" y="77178"/>
                      <a:pt x="27957" y="114502"/>
                    </a:cubicBezTo>
                    <a:cubicBezTo>
                      <a:pt x="27957" y="151825"/>
                      <a:pt x="51795" y="172533"/>
                      <a:pt x="73205" y="172533"/>
                    </a:cubicBezTo>
                    <a:cubicBezTo>
                      <a:pt x="94615" y="172533"/>
                      <a:pt x="118453" y="152337"/>
                      <a:pt x="118453" y="114502"/>
                    </a:cubicBezTo>
                    <a:cubicBezTo>
                      <a:pt x="118453" y="76667"/>
                      <a:pt x="94871" y="56279"/>
                      <a:pt x="73205" y="56279"/>
                    </a:cubicBezTo>
                    <a:moveTo>
                      <a:pt x="73205" y="182055"/>
                    </a:moveTo>
                    <a:cubicBezTo>
                      <a:pt x="29234" y="182055"/>
                      <a:pt x="-1570" y="153231"/>
                      <a:pt x="-1570" y="114502"/>
                    </a:cubicBezTo>
                    <a:cubicBezTo>
                      <a:pt x="-1570" y="75772"/>
                      <a:pt x="29234" y="46501"/>
                      <a:pt x="73205" y="46501"/>
                    </a:cubicBezTo>
                    <a:cubicBezTo>
                      <a:pt x="117175" y="46501"/>
                      <a:pt x="148044" y="75900"/>
                      <a:pt x="148044" y="114502"/>
                    </a:cubicBezTo>
                    <a:cubicBezTo>
                      <a:pt x="148044" y="153104"/>
                      <a:pt x="117367" y="182055"/>
                      <a:pt x="73205" y="182055"/>
                    </a:cubicBezTo>
                  </a:path>
                </a:pathLst>
              </a:custGeom>
              <a:grpFill/>
              <a:ln w="6363" cap="flat">
                <a:noFill/>
                <a:prstDash val="solid"/>
                <a:miter/>
              </a:ln>
            </p:spPr>
            <p:txBody>
              <a:bodyPr rtlCol="0" anchor="ctr"/>
              <a:lstStyle/>
              <a:p>
                <a:endParaRPr lang="sv-SE" dirty="0">
                  <a:solidFill>
                    <a:schemeClr val="bg1"/>
                  </a:solidFill>
                </a:endParaRPr>
              </a:p>
            </p:txBody>
          </p:sp>
          <p:sp>
            <p:nvSpPr>
              <p:cNvPr id="29" name="Frihandsfigur: Form 28">
                <a:extLst>
                  <a:ext uri="{FF2B5EF4-FFF2-40B4-BE49-F238E27FC236}">
                    <a16:creationId xmlns:a16="http://schemas.microsoft.com/office/drawing/2014/main" id="{75881654-DE7D-4DB6-B60C-AD0047CB3733}"/>
                  </a:ext>
                </a:extLst>
              </p:cNvPr>
              <p:cNvSpPr/>
              <p:nvPr/>
            </p:nvSpPr>
            <p:spPr>
              <a:xfrm>
                <a:off x="10569569" y="6237594"/>
                <a:ext cx="118681" cy="131591"/>
              </a:xfrm>
              <a:custGeom>
                <a:avLst/>
                <a:gdLst>
                  <a:gd name="connsiteX0" fmla="*/ 116664 w 118681"/>
                  <a:gd name="connsiteY0" fmla="*/ 130617 h 131591"/>
                  <a:gd name="connsiteX1" fmla="*/ 105736 w 118681"/>
                  <a:gd name="connsiteY1" fmla="*/ 130617 h 131591"/>
                  <a:gd name="connsiteX2" fmla="*/ 96085 w 118681"/>
                  <a:gd name="connsiteY2" fmla="*/ 130617 h 131591"/>
                  <a:gd name="connsiteX3" fmla="*/ 45404 w 118681"/>
                  <a:gd name="connsiteY3" fmla="*/ 70924 h 131591"/>
                  <a:gd name="connsiteX4" fmla="*/ 10445 w 118681"/>
                  <a:gd name="connsiteY4" fmla="*/ 31811 h 131591"/>
                  <a:gd name="connsiteX5" fmla="*/ 10445 w 118681"/>
                  <a:gd name="connsiteY5" fmla="*/ 64086 h 131591"/>
                  <a:gd name="connsiteX6" fmla="*/ 11212 w 118681"/>
                  <a:gd name="connsiteY6" fmla="*/ 129019 h 131591"/>
                  <a:gd name="connsiteX7" fmla="*/ 4821 w 118681"/>
                  <a:gd name="connsiteY7" fmla="*/ 129019 h 131591"/>
                  <a:gd name="connsiteX8" fmla="*/ -1570 w 118681"/>
                  <a:gd name="connsiteY8" fmla="*/ 129019 h 131591"/>
                  <a:gd name="connsiteX9" fmla="*/ -1570 w 118681"/>
                  <a:gd name="connsiteY9" fmla="*/ 64278 h 131591"/>
                  <a:gd name="connsiteX10" fmla="*/ -1570 w 118681"/>
                  <a:gd name="connsiteY10" fmla="*/ -975 h 131591"/>
                  <a:gd name="connsiteX11" fmla="*/ 9294 w 118681"/>
                  <a:gd name="connsiteY11" fmla="*/ -975 h 131591"/>
                  <a:gd name="connsiteX12" fmla="*/ 19009 w 118681"/>
                  <a:gd name="connsiteY12" fmla="*/ -975 h 131591"/>
                  <a:gd name="connsiteX13" fmla="*/ 66047 w 118681"/>
                  <a:gd name="connsiteY13" fmla="*/ 55266 h 131591"/>
                  <a:gd name="connsiteX14" fmla="*/ 104393 w 118681"/>
                  <a:gd name="connsiteY14" fmla="*/ 98726 h 131591"/>
                  <a:gd name="connsiteX15" fmla="*/ 104393 w 118681"/>
                  <a:gd name="connsiteY15" fmla="*/ 64278 h 131591"/>
                  <a:gd name="connsiteX16" fmla="*/ 103882 w 118681"/>
                  <a:gd name="connsiteY16" fmla="*/ -975 h 131591"/>
                  <a:gd name="connsiteX17" fmla="*/ 110273 w 118681"/>
                  <a:gd name="connsiteY17" fmla="*/ -975 h 131591"/>
                  <a:gd name="connsiteX18" fmla="*/ 117111 w 118681"/>
                  <a:gd name="connsiteY18" fmla="*/ -975 h 131591"/>
                  <a:gd name="connsiteX19" fmla="*/ 117111 w 118681"/>
                  <a:gd name="connsiteY19" fmla="*/ 64086 h 131591"/>
                  <a:gd name="connsiteX20" fmla="*/ 117111 w 118681"/>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681" h="131591">
                    <a:moveTo>
                      <a:pt x="116664" y="130617"/>
                    </a:moveTo>
                    <a:cubicBezTo>
                      <a:pt x="112510" y="130617"/>
                      <a:pt x="108995" y="130617"/>
                      <a:pt x="105736" y="130617"/>
                    </a:cubicBezTo>
                    <a:cubicBezTo>
                      <a:pt x="102476" y="130617"/>
                      <a:pt x="99345" y="130617"/>
                      <a:pt x="96085" y="130617"/>
                    </a:cubicBezTo>
                    <a:cubicBezTo>
                      <a:pt x="84709" y="118730"/>
                      <a:pt x="70521" y="100707"/>
                      <a:pt x="45404" y="70924"/>
                    </a:cubicBezTo>
                    <a:cubicBezTo>
                      <a:pt x="26231" y="48748"/>
                      <a:pt x="18562" y="40119"/>
                      <a:pt x="10445" y="31811"/>
                    </a:cubicBezTo>
                    <a:cubicBezTo>
                      <a:pt x="10445" y="35454"/>
                      <a:pt x="10445" y="57375"/>
                      <a:pt x="10445" y="64086"/>
                    </a:cubicBezTo>
                    <a:cubicBezTo>
                      <a:pt x="10445" y="78338"/>
                      <a:pt x="10828"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94" y="-975"/>
                    </a:lnTo>
                    <a:lnTo>
                      <a:pt x="19009" y="-975"/>
                    </a:lnTo>
                    <a:cubicBezTo>
                      <a:pt x="32558" y="15450"/>
                      <a:pt x="38182" y="22480"/>
                      <a:pt x="66047" y="55266"/>
                    </a:cubicBezTo>
                    <a:cubicBezTo>
                      <a:pt x="86243" y="78849"/>
                      <a:pt x="93848" y="87733"/>
                      <a:pt x="104393" y="98726"/>
                    </a:cubicBezTo>
                    <a:cubicBezTo>
                      <a:pt x="104393" y="93868"/>
                      <a:pt x="104393" y="71691"/>
                      <a:pt x="104393" y="64278"/>
                    </a:cubicBezTo>
                    <a:cubicBezTo>
                      <a:pt x="104393" y="49834"/>
                      <a:pt x="104393" y="12382"/>
                      <a:pt x="103882" y="-975"/>
                    </a:cubicBezTo>
                    <a:lnTo>
                      <a:pt x="110273" y="-975"/>
                    </a:lnTo>
                    <a:lnTo>
                      <a:pt x="117111" y="-975"/>
                    </a:lnTo>
                    <a:cubicBezTo>
                      <a:pt x="117111" y="14491"/>
                      <a:pt x="117111" y="48620"/>
                      <a:pt x="117111" y="64086"/>
                    </a:cubicBezTo>
                    <a:cubicBezTo>
                      <a:pt x="117111" y="79552"/>
                      <a:pt x="117111" y="114575"/>
                      <a:pt x="117111"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30" name="Frihandsfigur: Form 29">
                <a:extLst>
                  <a:ext uri="{FF2B5EF4-FFF2-40B4-BE49-F238E27FC236}">
                    <a16:creationId xmlns:a16="http://schemas.microsoft.com/office/drawing/2014/main" id="{3C7A0227-308E-4FEF-8E15-5D1944C1816E}"/>
                  </a:ext>
                </a:extLst>
              </p:cNvPr>
              <p:cNvSpPr/>
              <p:nvPr/>
            </p:nvSpPr>
            <p:spPr>
              <a:xfrm>
                <a:off x="10717905" y="6237530"/>
                <a:ext cx="114974" cy="130249"/>
              </a:xfrm>
              <a:custGeom>
                <a:avLst/>
                <a:gdLst>
                  <a:gd name="connsiteX0" fmla="*/ 113214 w 114974"/>
                  <a:gd name="connsiteY0" fmla="*/ 129275 h 130249"/>
                  <a:gd name="connsiteX1" fmla="*/ 96596 w 114974"/>
                  <a:gd name="connsiteY1" fmla="*/ 129275 h 130249"/>
                  <a:gd name="connsiteX2" fmla="*/ 78446 w 114974"/>
                  <a:gd name="connsiteY2" fmla="*/ 129275 h 130249"/>
                  <a:gd name="connsiteX3" fmla="*/ 52882 w 114974"/>
                  <a:gd name="connsiteY3" fmla="*/ 98214 h 130249"/>
                  <a:gd name="connsiteX4" fmla="*/ 31791 w 114974"/>
                  <a:gd name="connsiteY4" fmla="*/ 73928 h 130249"/>
                  <a:gd name="connsiteX5" fmla="*/ 24953 w 114974"/>
                  <a:gd name="connsiteY5" fmla="*/ 80319 h 130249"/>
                  <a:gd name="connsiteX6" fmla="*/ 25464 w 114974"/>
                  <a:gd name="connsiteY6" fmla="*/ 129019 h 130249"/>
                  <a:gd name="connsiteX7" fmla="*/ 12107 w 114974"/>
                  <a:gd name="connsiteY7" fmla="*/ 129019 h 130249"/>
                  <a:gd name="connsiteX8" fmla="*/ -1570 w 114974"/>
                  <a:gd name="connsiteY8" fmla="*/ 129019 h 130249"/>
                  <a:gd name="connsiteX9" fmla="*/ -1058 w 114974"/>
                  <a:gd name="connsiteY9" fmla="*/ 62488 h 130249"/>
                  <a:gd name="connsiteX10" fmla="*/ -1570 w 114974"/>
                  <a:gd name="connsiteY10" fmla="*/ -975 h 130249"/>
                  <a:gd name="connsiteX11" fmla="*/ 11724 w 114974"/>
                  <a:gd name="connsiteY11" fmla="*/ -975 h 130249"/>
                  <a:gd name="connsiteX12" fmla="*/ 25464 w 114974"/>
                  <a:gd name="connsiteY12" fmla="*/ -975 h 130249"/>
                  <a:gd name="connsiteX13" fmla="*/ 24953 w 114974"/>
                  <a:gd name="connsiteY13" fmla="*/ 62488 h 130249"/>
                  <a:gd name="connsiteX14" fmla="*/ 54863 w 114974"/>
                  <a:gd name="connsiteY14" fmla="*/ 33473 h 130249"/>
                  <a:gd name="connsiteX15" fmla="*/ 88544 w 114974"/>
                  <a:gd name="connsiteY15" fmla="*/ -975 h 130249"/>
                  <a:gd name="connsiteX16" fmla="*/ 98003 w 114974"/>
                  <a:gd name="connsiteY16" fmla="*/ -975 h 130249"/>
                  <a:gd name="connsiteX17" fmla="*/ 107334 w 114974"/>
                  <a:gd name="connsiteY17" fmla="*/ -975 h 130249"/>
                  <a:gd name="connsiteX18" fmla="*/ 49047 w 114974"/>
                  <a:gd name="connsiteY18" fmla="*/ 56544 h 130249"/>
                  <a:gd name="connsiteX19" fmla="*/ 72694 w 114974"/>
                  <a:gd name="connsiteY19" fmla="*/ 83387 h 130249"/>
                  <a:gd name="connsiteX20" fmla="*/ 113405 w 114974"/>
                  <a:gd name="connsiteY20" fmla="*/ 129019 h 1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74" h="130249">
                    <a:moveTo>
                      <a:pt x="113214" y="129275"/>
                    </a:moveTo>
                    <a:cubicBezTo>
                      <a:pt x="108739" y="129275"/>
                      <a:pt x="102796" y="129275"/>
                      <a:pt x="96596" y="129275"/>
                    </a:cubicBezTo>
                    <a:cubicBezTo>
                      <a:pt x="90397" y="129275"/>
                      <a:pt x="83814" y="129275"/>
                      <a:pt x="78446" y="129275"/>
                    </a:cubicBezTo>
                    <a:cubicBezTo>
                      <a:pt x="69434" y="118410"/>
                      <a:pt x="63874" y="111188"/>
                      <a:pt x="52882" y="98214"/>
                    </a:cubicBezTo>
                    <a:cubicBezTo>
                      <a:pt x="43295" y="87094"/>
                      <a:pt x="31791" y="73928"/>
                      <a:pt x="31791" y="73928"/>
                    </a:cubicBezTo>
                    <a:lnTo>
                      <a:pt x="24953" y="80319"/>
                    </a:lnTo>
                    <a:cubicBezTo>
                      <a:pt x="24953" y="103391"/>
                      <a:pt x="24953" y="114384"/>
                      <a:pt x="25464" y="129019"/>
                    </a:cubicBezTo>
                    <a:cubicBezTo>
                      <a:pt x="21119" y="129019"/>
                      <a:pt x="16644" y="129019"/>
                      <a:pt x="12107" y="129019"/>
                    </a:cubicBezTo>
                    <a:cubicBezTo>
                      <a:pt x="7570" y="129019"/>
                      <a:pt x="2904" y="129019"/>
                      <a:pt x="-1570" y="129019"/>
                    </a:cubicBezTo>
                    <a:cubicBezTo>
                      <a:pt x="-1570" y="107162"/>
                      <a:pt x="-1058" y="79233"/>
                      <a:pt x="-1058" y="62488"/>
                    </a:cubicBezTo>
                    <a:cubicBezTo>
                      <a:pt x="-1058" y="45744"/>
                      <a:pt x="-1570" y="10401"/>
                      <a:pt x="-1570" y="-975"/>
                    </a:cubicBezTo>
                    <a:cubicBezTo>
                      <a:pt x="2648" y="-975"/>
                      <a:pt x="7186" y="-975"/>
                      <a:pt x="11724" y="-975"/>
                    </a:cubicBezTo>
                    <a:cubicBezTo>
                      <a:pt x="16261" y="-975"/>
                      <a:pt x="20927" y="-975"/>
                      <a:pt x="25464" y="-975"/>
                    </a:cubicBezTo>
                    <a:cubicBezTo>
                      <a:pt x="25464" y="12702"/>
                      <a:pt x="24953" y="41398"/>
                      <a:pt x="24953" y="62488"/>
                    </a:cubicBezTo>
                    <a:cubicBezTo>
                      <a:pt x="37735" y="50601"/>
                      <a:pt x="45085" y="43315"/>
                      <a:pt x="54863" y="33473"/>
                    </a:cubicBezTo>
                    <a:cubicBezTo>
                      <a:pt x="61254" y="27082"/>
                      <a:pt x="79916" y="7909"/>
                      <a:pt x="88544" y="-975"/>
                    </a:cubicBezTo>
                    <a:cubicBezTo>
                      <a:pt x="92059" y="-975"/>
                      <a:pt x="94935" y="-975"/>
                      <a:pt x="98003" y="-975"/>
                    </a:cubicBezTo>
                    <a:cubicBezTo>
                      <a:pt x="101071" y="-975"/>
                      <a:pt x="103882" y="-975"/>
                      <a:pt x="107334" y="-975"/>
                    </a:cubicBezTo>
                    <a:cubicBezTo>
                      <a:pt x="87138" y="18198"/>
                      <a:pt x="68348" y="36860"/>
                      <a:pt x="49047" y="56544"/>
                    </a:cubicBezTo>
                    <a:lnTo>
                      <a:pt x="72694" y="83387"/>
                    </a:lnTo>
                    <a:cubicBezTo>
                      <a:pt x="85476" y="97959"/>
                      <a:pt x="97044" y="110932"/>
                      <a:pt x="11340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1" name="Frihandsfigur: Form 30">
                <a:extLst>
                  <a:ext uri="{FF2B5EF4-FFF2-40B4-BE49-F238E27FC236}">
                    <a16:creationId xmlns:a16="http://schemas.microsoft.com/office/drawing/2014/main" id="{FE3A8E81-22DF-46F0-8318-8943DCEEAF09}"/>
                  </a:ext>
                </a:extLst>
              </p:cNvPr>
              <p:cNvSpPr/>
              <p:nvPr/>
            </p:nvSpPr>
            <p:spPr>
              <a:xfrm>
                <a:off x="10833455" y="6187753"/>
                <a:ext cx="149613" cy="183285"/>
              </a:xfrm>
              <a:custGeom>
                <a:avLst/>
                <a:gdLst>
                  <a:gd name="connsiteX0" fmla="*/ 54032 w 149613"/>
                  <a:gd name="connsiteY0" fmla="*/ 26497 h 183285"/>
                  <a:gd name="connsiteX1" fmla="*/ 39396 w 149613"/>
                  <a:gd name="connsiteY1" fmla="*/ 13728 h 183285"/>
                  <a:gd name="connsiteX2" fmla="*/ 52178 w 149613"/>
                  <a:gd name="connsiteY2" fmla="*/ -921 h 183285"/>
                  <a:gd name="connsiteX3" fmla="*/ 54032 w 149613"/>
                  <a:gd name="connsiteY3" fmla="*/ -921 h 183285"/>
                  <a:gd name="connsiteX4" fmla="*/ 68668 w 149613"/>
                  <a:gd name="connsiteY4" fmla="*/ 11849 h 183285"/>
                  <a:gd name="connsiteX5" fmla="*/ 55885 w 149613"/>
                  <a:gd name="connsiteY5" fmla="*/ 26497 h 183285"/>
                  <a:gd name="connsiteX6" fmla="*/ 54032 w 149613"/>
                  <a:gd name="connsiteY6" fmla="*/ 26497 h 183285"/>
                  <a:gd name="connsiteX7" fmla="*/ 92378 w 149613"/>
                  <a:gd name="connsiteY7" fmla="*/ 26497 h 183285"/>
                  <a:gd name="connsiteX8" fmla="*/ 79149 w 149613"/>
                  <a:gd name="connsiteY8" fmla="*/ 12251 h 183285"/>
                  <a:gd name="connsiteX9" fmla="*/ 93401 w 149613"/>
                  <a:gd name="connsiteY9" fmla="*/ -965 h 183285"/>
                  <a:gd name="connsiteX10" fmla="*/ 106630 w 149613"/>
                  <a:gd name="connsiteY10" fmla="*/ 12820 h 183285"/>
                  <a:gd name="connsiteX11" fmla="*/ 92442 w 149613"/>
                  <a:gd name="connsiteY11" fmla="*/ 26497 h 183285"/>
                  <a:gd name="connsiteX12" fmla="*/ 92378 w 149613"/>
                  <a:gd name="connsiteY12" fmla="*/ 26497 h 183285"/>
                  <a:gd name="connsiteX13" fmla="*/ 73205 w 149613"/>
                  <a:gd name="connsiteY13" fmla="*/ 56279 h 183285"/>
                  <a:gd name="connsiteX14" fmla="*/ 27957 w 149613"/>
                  <a:gd name="connsiteY14" fmla="*/ 114502 h 183285"/>
                  <a:gd name="connsiteX15" fmla="*/ 73205 w 149613"/>
                  <a:gd name="connsiteY15" fmla="*/ 172533 h 183285"/>
                  <a:gd name="connsiteX16" fmla="*/ 118453 w 149613"/>
                  <a:gd name="connsiteY16" fmla="*/ 114502 h 183285"/>
                  <a:gd name="connsiteX17" fmla="*/ 73205 w 149613"/>
                  <a:gd name="connsiteY17" fmla="*/ 56535 h 183285"/>
                  <a:gd name="connsiteX18" fmla="*/ 73205 w 149613"/>
                  <a:gd name="connsiteY18" fmla="*/ 182311 h 183285"/>
                  <a:gd name="connsiteX19" fmla="*/ -1570 w 149613"/>
                  <a:gd name="connsiteY19" fmla="*/ 114757 h 183285"/>
                  <a:gd name="connsiteX20" fmla="*/ 73205 w 149613"/>
                  <a:gd name="connsiteY20" fmla="*/ 46756 h 183285"/>
                  <a:gd name="connsiteX21" fmla="*/ 148044 w 149613"/>
                  <a:gd name="connsiteY21" fmla="*/ 114757 h 183285"/>
                  <a:gd name="connsiteX22" fmla="*/ 73205 w 149613"/>
                  <a:gd name="connsiteY22" fmla="*/ 182311 h 18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613" h="183285">
                    <a:moveTo>
                      <a:pt x="54032" y="26497"/>
                    </a:moveTo>
                    <a:cubicBezTo>
                      <a:pt x="46490" y="27015"/>
                      <a:pt x="39908" y="21295"/>
                      <a:pt x="39396" y="13728"/>
                    </a:cubicBezTo>
                    <a:cubicBezTo>
                      <a:pt x="38885" y="6154"/>
                      <a:pt x="44573" y="-403"/>
                      <a:pt x="52178" y="-921"/>
                    </a:cubicBezTo>
                    <a:cubicBezTo>
                      <a:pt x="52754" y="-965"/>
                      <a:pt x="53393" y="-965"/>
                      <a:pt x="54032" y="-921"/>
                    </a:cubicBezTo>
                    <a:cubicBezTo>
                      <a:pt x="61574" y="-1438"/>
                      <a:pt x="68156" y="4282"/>
                      <a:pt x="68668" y="11849"/>
                    </a:cubicBezTo>
                    <a:cubicBezTo>
                      <a:pt x="69179" y="19422"/>
                      <a:pt x="63490" y="25979"/>
                      <a:pt x="55885" y="26497"/>
                    </a:cubicBezTo>
                    <a:cubicBezTo>
                      <a:pt x="55310" y="26542"/>
                      <a:pt x="54671" y="26542"/>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87" y="56279"/>
                      <a:pt x="27957" y="77178"/>
                      <a:pt x="27957" y="114502"/>
                    </a:cubicBezTo>
                    <a:cubicBezTo>
                      <a:pt x="27957" y="151825"/>
                      <a:pt x="51795" y="172533"/>
                      <a:pt x="73205" y="172533"/>
                    </a:cubicBezTo>
                    <a:cubicBezTo>
                      <a:pt x="94615" y="172533"/>
                      <a:pt x="118453" y="152337"/>
                      <a:pt x="118453" y="114502"/>
                    </a:cubicBezTo>
                    <a:cubicBezTo>
                      <a:pt x="118453" y="76667"/>
                      <a:pt x="94871" y="56535"/>
                      <a:pt x="73205" y="56535"/>
                    </a:cubicBezTo>
                    <a:moveTo>
                      <a:pt x="73205" y="182311"/>
                    </a:moveTo>
                    <a:cubicBezTo>
                      <a:pt x="29234" y="182311"/>
                      <a:pt x="-1570" y="153487"/>
                      <a:pt x="-1570" y="114757"/>
                    </a:cubicBezTo>
                    <a:cubicBezTo>
                      <a:pt x="-1570" y="76028"/>
                      <a:pt x="29234" y="46756"/>
                      <a:pt x="73205" y="46756"/>
                    </a:cubicBezTo>
                    <a:cubicBezTo>
                      <a:pt x="117175" y="46756"/>
                      <a:pt x="148044" y="76155"/>
                      <a:pt x="148044" y="114757"/>
                    </a:cubicBezTo>
                    <a:cubicBezTo>
                      <a:pt x="148044" y="153359"/>
                      <a:pt x="117367" y="182311"/>
                      <a:pt x="73205" y="182311"/>
                    </a:cubicBezTo>
                  </a:path>
                </a:pathLst>
              </a:custGeom>
              <a:grpFill/>
              <a:ln w="6363" cap="flat">
                <a:noFill/>
                <a:prstDash val="solid"/>
                <a:miter/>
              </a:ln>
            </p:spPr>
            <p:txBody>
              <a:bodyPr rtlCol="0" anchor="ctr"/>
              <a:lstStyle/>
              <a:p>
                <a:endParaRPr lang="sv-SE" dirty="0">
                  <a:solidFill>
                    <a:schemeClr val="bg1"/>
                  </a:solidFill>
                </a:endParaRPr>
              </a:p>
            </p:txBody>
          </p:sp>
          <p:sp>
            <p:nvSpPr>
              <p:cNvPr id="32" name="Frihandsfigur: Form 31">
                <a:extLst>
                  <a:ext uri="{FF2B5EF4-FFF2-40B4-BE49-F238E27FC236}">
                    <a16:creationId xmlns:a16="http://schemas.microsoft.com/office/drawing/2014/main" id="{4345D007-BBCF-4357-8B80-F469D55E481B}"/>
                  </a:ext>
                </a:extLst>
              </p:cNvPr>
              <p:cNvSpPr/>
              <p:nvPr/>
            </p:nvSpPr>
            <p:spPr>
              <a:xfrm>
                <a:off x="11007547" y="6237594"/>
                <a:ext cx="89602" cy="129994"/>
              </a:xfrm>
              <a:custGeom>
                <a:avLst/>
                <a:gdLst>
                  <a:gd name="connsiteX0" fmla="*/ 24952 w 89602"/>
                  <a:gd name="connsiteY0" fmla="*/ 9314 h 129994"/>
                  <a:gd name="connsiteX1" fmla="*/ 24952 w 89602"/>
                  <a:gd name="connsiteY1" fmla="*/ 39033 h 129994"/>
                  <a:gd name="connsiteX2" fmla="*/ 24952 w 89602"/>
                  <a:gd name="connsiteY2" fmla="*/ 59740 h 129994"/>
                  <a:gd name="connsiteX3" fmla="*/ 34092 w 89602"/>
                  <a:gd name="connsiteY3" fmla="*/ 59740 h 129994"/>
                  <a:gd name="connsiteX4" fmla="*/ 61318 w 89602"/>
                  <a:gd name="connsiteY4" fmla="*/ 34176 h 129994"/>
                  <a:gd name="connsiteX5" fmla="*/ 35753 w 89602"/>
                  <a:gd name="connsiteY5" fmla="*/ 9314 h 129994"/>
                  <a:gd name="connsiteX6" fmla="*/ 25464 w 89602"/>
                  <a:gd name="connsiteY6" fmla="*/ 9314 h 129994"/>
                  <a:gd name="connsiteX7" fmla="*/ 25464 w 89602"/>
                  <a:gd name="connsiteY7" fmla="*/ 129019 h 129994"/>
                  <a:gd name="connsiteX8" fmla="*/ 11723 w 89602"/>
                  <a:gd name="connsiteY8" fmla="*/ 129019 h 129994"/>
                  <a:gd name="connsiteX9" fmla="*/ -1570 w 89602"/>
                  <a:gd name="connsiteY9" fmla="*/ 129019 h 129994"/>
                  <a:gd name="connsiteX10" fmla="*/ -1059 w 89602"/>
                  <a:gd name="connsiteY10" fmla="*/ 62296 h 129994"/>
                  <a:gd name="connsiteX11" fmla="*/ -1570 w 89602"/>
                  <a:gd name="connsiteY11" fmla="*/ -975 h 129994"/>
                  <a:gd name="connsiteX12" fmla="*/ 18242 w 89602"/>
                  <a:gd name="connsiteY12" fmla="*/ -592 h 129994"/>
                  <a:gd name="connsiteX13" fmla="*/ 46171 w 89602"/>
                  <a:gd name="connsiteY13" fmla="*/ -975 h 129994"/>
                  <a:gd name="connsiteX14" fmla="*/ 88033 w 89602"/>
                  <a:gd name="connsiteY14" fmla="*/ 33984 h 129994"/>
                  <a:gd name="connsiteX15" fmla="*/ 55183 w 89602"/>
                  <a:gd name="connsiteY15" fmla="*/ 68624 h 129994"/>
                  <a:gd name="connsiteX16" fmla="*/ 30065 w 89602"/>
                  <a:gd name="connsiteY16" fmla="*/ 70029 h 129994"/>
                  <a:gd name="connsiteX17" fmla="*/ 24952 w 89602"/>
                  <a:gd name="connsiteY17" fmla="*/ 70029 h 129994"/>
                  <a:gd name="connsiteX18" fmla="*/ 25464 w 89602"/>
                  <a:gd name="connsiteY1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02" h="129994">
                    <a:moveTo>
                      <a:pt x="24952" y="9314"/>
                    </a:moveTo>
                    <a:cubicBezTo>
                      <a:pt x="24952" y="17431"/>
                      <a:pt x="24952" y="39033"/>
                      <a:pt x="24952" y="39033"/>
                    </a:cubicBezTo>
                    <a:lnTo>
                      <a:pt x="24952" y="59740"/>
                    </a:lnTo>
                    <a:lnTo>
                      <a:pt x="34092" y="59740"/>
                    </a:lnTo>
                    <a:cubicBezTo>
                      <a:pt x="47449" y="59740"/>
                      <a:pt x="61318" y="53988"/>
                      <a:pt x="61318" y="34176"/>
                    </a:cubicBezTo>
                    <a:cubicBezTo>
                      <a:pt x="61318" y="16856"/>
                      <a:pt x="52690" y="9314"/>
                      <a:pt x="35753" y="9314"/>
                    </a:cubicBezTo>
                    <a:lnTo>
                      <a:pt x="25464" y="9314"/>
                    </a:lnTo>
                    <a:moveTo>
                      <a:pt x="25464" y="129019"/>
                    </a:moveTo>
                    <a:cubicBezTo>
                      <a:pt x="21118" y="129019"/>
                      <a:pt x="16388" y="129019"/>
                      <a:pt x="11723" y="129019"/>
                    </a:cubicBezTo>
                    <a:cubicBezTo>
                      <a:pt x="7058" y="129019"/>
                      <a:pt x="2456" y="129019"/>
                      <a:pt x="-1570" y="129019"/>
                    </a:cubicBezTo>
                    <a:cubicBezTo>
                      <a:pt x="-1570" y="118921"/>
                      <a:pt x="-1059" y="81597"/>
                      <a:pt x="-1059" y="62296"/>
                    </a:cubicBezTo>
                    <a:cubicBezTo>
                      <a:pt x="-1059" y="35774"/>
                      <a:pt x="-1570" y="3499"/>
                      <a:pt x="-1570" y="-975"/>
                    </a:cubicBezTo>
                    <a:cubicBezTo>
                      <a:pt x="4821" y="-975"/>
                      <a:pt x="10317" y="-592"/>
                      <a:pt x="18242" y="-592"/>
                    </a:cubicBezTo>
                    <a:cubicBezTo>
                      <a:pt x="29426" y="-592"/>
                      <a:pt x="35179" y="-975"/>
                      <a:pt x="46171" y="-975"/>
                    </a:cubicBezTo>
                    <a:cubicBezTo>
                      <a:pt x="67453" y="-975"/>
                      <a:pt x="88033" y="11807"/>
                      <a:pt x="88033" y="33984"/>
                    </a:cubicBezTo>
                    <a:cubicBezTo>
                      <a:pt x="88033" y="53796"/>
                      <a:pt x="71096" y="65173"/>
                      <a:pt x="55183" y="68624"/>
                    </a:cubicBezTo>
                    <a:cubicBezTo>
                      <a:pt x="46874" y="69793"/>
                      <a:pt x="38438" y="70260"/>
                      <a:pt x="30065" y="70029"/>
                    </a:cubicBezTo>
                    <a:lnTo>
                      <a:pt x="24952" y="70029"/>
                    </a:lnTo>
                    <a:cubicBezTo>
                      <a:pt x="24952" y="102305"/>
                      <a:pt x="24952" y="114383"/>
                      <a:pt x="25464"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3" name="Frihandsfigur: Form 32">
                <a:extLst>
                  <a:ext uri="{FF2B5EF4-FFF2-40B4-BE49-F238E27FC236}">
                    <a16:creationId xmlns:a16="http://schemas.microsoft.com/office/drawing/2014/main" id="{477280ED-39D3-40CE-895C-4BF3BAFA4F02}"/>
                  </a:ext>
                </a:extLst>
              </p:cNvPr>
              <p:cNvSpPr/>
              <p:nvPr/>
            </p:nvSpPr>
            <p:spPr>
              <a:xfrm>
                <a:off x="11117217" y="6237594"/>
                <a:ext cx="27034" cy="129994"/>
              </a:xfrm>
              <a:custGeom>
                <a:avLst/>
                <a:gdLst>
                  <a:gd name="connsiteX0" fmla="*/ 25465 w 27034"/>
                  <a:gd name="connsiteY0" fmla="*/ 129019 h 129994"/>
                  <a:gd name="connsiteX1" fmla="*/ 11979 w 27034"/>
                  <a:gd name="connsiteY1" fmla="*/ 129019 h 129994"/>
                  <a:gd name="connsiteX2" fmla="*/ -1570 w 27034"/>
                  <a:gd name="connsiteY2" fmla="*/ 129019 h 129994"/>
                  <a:gd name="connsiteX3" fmla="*/ -1058 w 27034"/>
                  <a:gd name="connsiteY3" fmla="*/ 62488 h 129994"/>
                  <a:gd name="connsiteX4" fmla="*/ -1570 w 27034"/>
                  <a:gd name="connsiteY4" fmla="*/ -975 h 129994"/>
                  <a:gd name="connsiteX5" fmla="*/ 11979 w 27034"/>
                  <a:gd name="connsiteY5" fmla="*/ -975 h 129994"/>
                  <a:gd name="connsiteX6" fmla="*/ 25465 w 27034"/>
                  <a:gd name="connsiteY6" fmla="*/ -975 h 129994"/>
                  <a:gd name="connsiteX7" fmla="*/ 24889 w 27034"/>
                  <a:gd name="connsiteY7" fmla="*/ 62488 h 129994"/>
                  <a:gd name="connsiteX8" fmla="*/ 25465 w 27034"/>
                  <a:gd name="connsiteY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34" h="129994">
                    <a:moveTo>
                      <a:pt x="25465" y="129019"/>
                    </a:moveTo>
                    <a:cubicBezTo>
                      <a:pt x="21182" y="129019"/>
                      <a:pt x="16581" y="129019"/>
                      <a:pt x="11979" y="129019"/>
                    </a:cubicBezTo>
                    <a:cubicBezTo>
                      <a:pt x="7378" y="129019"/>
                      <a:pt x="2712" y="129019"/>
                      <a:pt x="-1570" y="129019"/>
                    </a:cubicBezTo>
                    <a:cubicBezTo>
                      <a:pt x="-1570" y="104989"/>
                      <a:pt x="-1058" y="79233"/>
                      <a:pt x="-1058" y="62488"/>
                    </a:cubicBezTo>
                    <a:cubicBezTo>
                      <a:pt x="-1058" y="45744"/>
                      <a:pt x="-1570" y="8740"/>
                      <a:pt x="-1570" y="-975"/>
                    </a:cubicBezTo>
                    <a:cubicBezTo>
                      <a:pt x="2648" y="-975"/>
                      <a:pt x="7314" y="-975"/>
                      <a:pt x="11979" y="-975"/>
                    </a:cubicBezTo>
                    <a:cubicBezTo>
                      <a:pt x="16645" y="-975"/>
                      <a:pt x="21310" y="-975"/>
                      <a:pt x="25465" y="-975"/>
                    </a:cubicBezTo>
                    <a:cubicBezTo>
                      <a:pt x="25465" y="9314"/>
                      <a:pt x="24889" y="45169"/>
                      <a:pt x="24889" y="62488"/>
                    </a:cubicBezTo>
                    <a:cubicBezTo>
                      <a:pt x="24889" y="79808"/>
                      <a:pt x="25273" y="105180"/>
                      <a:pt x="2546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4" name="Frihandsfigur: Form 33">
                <a:extLst>
                  <a:ext uri="{FF2B5EF4-FFF2-40B4-BE49-F238E27FC236}">
                    <a16:creationId xmlns:a16="http://schemas.microsoft.com/office/drawing/2014/main" id="{41E213E8-B8C2-43E0-B616-13F1AD554B3E}"/>
                  </a:ext>
                </a:extLst>
              </p:cNvPr>
              <p:cNvSpPr/>
              <p:nvPr/>
            </p:nvSpPr>
            <p:spPr>
              <a:xfrm>
                <a:off x="11178124" y="6237594"/>
                <a:ext cx="118554" cy="131591"/>
              </a:xfrm>
              <a:custGeom>
                <a:avLst/>
                <a:gdLst>
                  <a:gd name="connsiteX0" fmla="*/ 116664 w 118554"/>
                  <a:gd name="connsiteY0" fmla="*/ 130617 h 131591"/>
                  <a:gd name="connsiteX1" fmla="*/ 105800 w 118554"/>
                  <a:gd name="connsiteY1" fmla="*/ 130617 h 131591"/>
                  <a:gd name="connsiteX2" fmla="*/ 96149 w 118554"/>
                  <a:gd name="connsiteY2" fmla="*/ 130617 h 131591"/>
                  <a:gd name="connsiteX3" fmla="*/ 45468 w 118554"/>
                  <a:gd name="connsiteY3" fmla="*/ 70924 h 131591"/>
                  <a:gd name="connsiteX4" fmla="*/ 10509 w 118554"/>
                  <a:gd name="connsiteY4" fmla="*/ 31811 h 131591"/>
                  <a:gd name="connsiteX5" fmla="*/ 10509 w 118554"/>
                  <a:gd name="connsiteY5" fmla="*/ 64086 h 131591"/>
                  <a:gd name="connsiteX6" fmla="*/ 11212 w 118554"/>
                  <a:gd name="connsiteY6" fmla="*/ 129019 h 131591"/>
                  <a:gd name="connsiteX7" fmla="*/ 4821 w 118554"/>
                  <a:gd name="connsiteY7" fmla="*/ 129019 h 131591"/>
                  <a:gd name="connsiteX8" fmla="*/ -1570 w 118554"/>
                  <a:gd name="connsiteY8" fmla="*/ 129019 h 131591"/>
                  <a:gd name="connsiteX9" fmla="*/ -1570 w 118554"/>
                  <a:gd name="connsiteY9" fmla="*/ 64278 h 131591"/>
                  <a:gd name="connsiteX10" fmla="*/ -1570 w 118554"/>
                  <a:gd name="connsiteY10" fmla="*/ -975 h 131591"/>
                  <a:gd name="connsiteX11" fmla="*/ 9231 w 118554"/>
                  <a:gd name="connsiteY11" fmla="*/ -975 h 131591"/>
                  <a:gd name="connsiteX12" fmla="*/ 19009 w 118554"/>
                  <a:gd name="connsiteY12" fmla="*/ -975 h 131591"/>
                  <a:gd name="connsiteX13" fmla="*/ 66048 w 118554"/>
                  <a:gd name="connsiteY13" fmla="*/ 55266 h 131591"/>
                  <a:gd name="connsiteX14" fmla="*/ 104394 w 118554"/>
                  <a:gd name="connsiteY14" fmla="*/ 98726 h 131591"/>
                  <a:gd name="connsiteX15" fmla="*/ 104394 w 118554"/>
                  <a:gd name="connsiteY15" fmla="*/ 64278 h 131591"/>
                  <a:gd name="connsiteX16" fmla="*/ 103818 w 118554"/>
                  <a:gd name="connsiteY16" fmla="*/ -975 h 131591"/>
                  <a:gd name="connsiteX17" fmla="*/ 110209 w 118554"/>
                  <a:gd name="connsiteY17" fmla="*/ -975 h 131591"/>
                  <a:gd name="connsiteX18" fmla="*/ 116984 w 118554"/>
                  <a:gd name="connsiteY18" fmla="*/ -975 h 131591"/>
                  <a:gd name="connsiteX19" fmla="*/ 116984 w 118554"/>
                  <a:gd name="connsiteY19" fmla="*/ 64086 h 131591"/>
                  <a:gd name="connsiteX20" fmla="*/ 116984 w 118554"/>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554" h="131591">
                    <a:moveTo>
                      <a:pt x="116664" y="130617"/>
                    </a:moveTo>
                    <a:cubicBezTo>
                      <a:pt x="112510" y="130617"/>
                      <a:pt x="109059" y="130617"/>
                      <a:pt x="105800" y="130617"/>
                    </a:cubicBezTo>
                    <a:cubicBezTo>
                      <a:pt x="102540" y="130617"/>
                      <a:pt x="99409" y="130617"/>
                      <a:pt x="96149" y="130617"/>
                    </a:cubicBezTo>
                    <a:cubicBezTo>
                      <a:pt x="84773" y="118730"/>
                      <a:pt x="70585" y="100707"/>
                      <a:pt x="45468" y="70924"/>
                    </a:cubicBezTo>
                    <a:cubicBezTo>
                      <a:pt x="26295" y="48748"/>
                      <a:pt x="18626" y="40119"/>
                      <a:pt x="10509" y="31811"/>
                    </a:cubicBezTo>
                    <a:cubicBezTo>
                      <a:pt x="10509" y="35454"/>
                      <a:pt x="10509" y="57375"/>
                      <a:pt x="10509" y="64086"/>
                    </a:cubicBezTo>
                    <a:cubicBezTo>
                      <a:pt x="10509" y="78338"/>
                      <a:pt x="10893"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31" y="-975"/>
                    </a:lnTo>
                    <a:lnTo>
                      <a:pt x="19009" y="-975"/>
                    </a:lnTo>
                    <a:cubicBezTo>
                      <a:pt x="32495" y="15450"/>
                      <a:pt x="38182" y="22480"/>
                      <a:pt x="66048" y="55266"/>
                    </a:cubicBezTo>
                    <a:cubicBezTo>
                      <a:pt x="86243" y="78849"/>
                      <a:pt x="93785" y="87733"/>
                      <a:pt x="104394" y="98726"/>
                    </a:cubicBezTo>
                    <a:cubicBezTo>
                      <a:pt x="104394" y="93868"/>
                      <a:pt x="104394" y="71691"/>
                      <a:pt x="104394" y="64278"/>
                    </a:cubicBezTo>
                    <a:cubicBezTo>
                      <a:pt x="104394" y="49834"/>
                      <a:pt x="104394" y="12382"/>
                      <a:pt x="103818" y="-975"/>
                    </a:cubicBezTo>
                    <a:lnTo>
                      <a:pt x="110209" y="-975"/>
                    </a:lnTo>
                    <a:lnTo>
                      <a:pt x="116984" y="-975"/>
                    </a:lnTo>
                    <a:cubicBezTo>
                      <a:pt x="116984" y="14491"/>
                      <a:pt x="116984" y="48620"/>
                      <a:pt x="116984" y="64086"/>
                    </a:cubicBezTo>
                    <a:cubicBezTo>
                      <a:pt x="116984" y="79552"/>
                      <a:pt x="116984" y="114575"/>
                      <a:pt x="116984"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35" name="Frihandsfigur: Form 34">
                <a:extLst>
                  <a:ext uri="{FF2B5EF4-FFF2-40B4-BE49-F238E27FC236}">
                    <a16:creationId xmlns:a16="http://schemas.microsoft.com/office/drawing/2014/main" id="{9E227985-42EE-45AD-8894-E7E1004AEDD5}"/>
                  </a:ext>
                </a:extLst>
              </p:cNvPr>
              <p:cNvSpPr/>
              <p:nvPr/>
            </p:nvSpPr>
            <p:spPr>
              <a:xfrm>
                <a:off x="11320516" y="6235004"/>
                <a:ext cx="129610" cy="135843"/>
              </a:xfrm>
              <a:custGeom>
                <a:avLst/>
                <a:gdLst>
                  <a:gd name="connsiteX0" fmla="*/ 70585 w 129610"/>
                  <a:gd name="connsiteY0" fmla="*/ 134804 h 135843"/>
                  <a:gd name="connsiteX1" fmla="*/ -1570 w 129610"/>
                  <a:gd name="connsiteY1" fmla="*/ 66867 h 135843"/>
                  <a:gd name="connsiteX2" fmla="*/ 70904 w 129610"/>
                  <a:gd name="connsiteY2" fmla="*/ -942 h 135843"/>
                  <a:gd name="connsiteX3" fmla="*/ 124845 w 129610"/>
                  <a:gd name="connsiteY3" fmla="*/ 18742 h 135843"/>
                  <a:gd name="connsiteX4" fmla="*/ 118837 w 129610"/>
                  <a:gd name="connsiteY4" fmla="*/ 26476 h 135843"/>
                  <a:gd name="connsiteX5" fmla="*/ 79724 w 129610"/>
                  <a:gd name="connsiteY5" fmla="*/ 11329 h 135843"/>
                  <a:gd name="connsiteX6" fmla="*/ 27637 w 129610"/>
                  <a:gd name="connsiteY6" fmla="*/ 65289 h 135843"/>
                  <a:gd name="connsiteX7" fmla="*/ 27637 w 129610"/>
                  <a:gd name="connsiteY7" fmla="*/ 66356 h 135843"/>
                  <a:gd name="connsiteX8" fmla="*/ 79213 w 129610"/>
                  <a:gd name="connsiteY8" fmla="*/ 123875 h 135843"/>
                  <a:gd name="connsiteX9" fmla="*/ 101582 w 129610"/>
                  <a:gd name="connsiteY9" fmla="*/ 121766 h 135843"/>
                  <a:gd name="connsiteX10" fmla="*/ 101198 w 129610"/>
                  <a:gd name="connsiteY10" fmla="*/ 80800 h 135843"/>
                  <a:gd name="connsiteX11" fmla="*/ 73269 w 129610"/>
                  <a:gd name="connsiteY11" fmla="*/ 80800 h 135843"/>
                  <a:gd name="connsiteX12" fmla="*/ 73269 w 129610"/>
                  <a:gd name="connsiteY12" fmla="*/ 70191 h 135843"/>
                  <a:gd name="connsiteX13" fmla="*/ 101198 w 129610"/>
                  <a:gd name="connsiteY13" fmla="*/ 70191 h 135843"/>
                  <a:gd name="connsiteX14" fmla="*/ 124205 w 129610"/>
                  <a:gd name="connsiteY14" fmla="*/ 70191 h 135843"/>
                  <a:gd name="connsiteX15" fmla="*/ 128041 w 129610"/>
                  <a:gd name="connsiteY15" fmla="*/ 70191 h 135843"/>
                  <a:gd name="connsiteX16" fmla="*/ 128041 w 129610"/>
                  <a:gd name="connsiteY16" fmla="*/ 97544 h 135843"/>
                  <a:gd name="connsiteX17" fmla="*/ 128041 w 129610"/>
                  <a:gd name="connsiteY17" fmla="*/ 124770 h 135843"/>
                  <a:gd name="connsiteX18" fmla="*/ 70521 w 129610"/>
                  <a:gd name="connsiteY18" fmla="*/ 134868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610" h="135843">
                    <a:moveTo>
                      <a:pt x="70585" y="134804"/>
                    </a:moveTo>
                    <a:cubicBezTo>
                      <a:pt x="26934" y="134804"/>
                      <a:pt x="-1570" y="108153"/>
                      <a:pt x="-1570" y="66867"/>
                    </a:cubicBezTo>
                    <a:cubicBezTo>
                      <a:pt x="-1570" y="25581"/>
                      <a:pt x="31599" y="-942"/>
                      <a:pt x="70904" y="-942"/>
                    </a:cubicBezTo>
                    <a:cubicBezTo>
                      <a:pt x="90716" y="-1523"/>
                      <a:pt x="110017" y="5520"/>
                      <a:pt x="124845" y="18742"/>
                    </a:cubicBezTo>
                    <a:lnTo>
                      <a:pt x="118837" y="26476"/>
                    </a:lnTo>
                    <a:cubicBezTo>
                      <a:pt x="107909" y="17068"/>
                      <a:pt x="94104" y="11719"/>
                      <a:pt x="79724" y="11329"/>
                    </a:cubicBezTo>
                    <a:cubicBezTo>
                      <a:pt x="50453" y="11840"/>
                      <a:pt x="27126" y="35998"/>
                      <a:pt x="27637" y="65289"/>
                    </a:cubicBezTo>
                    <a:cubicBezTo>
                      <a:pt x="27637" y="65646"/>
                      <a:pt x="27637" y="65998"/>
                      <a:pt x="27637" y="66356"/>
                    </a:cubicBezTo>
                    <a:cubicBezTo>
                      <a:pt x="27637" y="99142"/>
                      <a:pt x="49814" y="123875"/>
                      <a:pt x="79213" y="123875"/>
                    </a:cubicBezTo>
                    <a:cubicBezTo>
                      <a:pt x="86690" y="123811"/>
                      <a:pt x="94232" y="123108"/>
                      <a:pt x="101582" y="121766"/>
                    </a:cubicBezTo>
                    <a:cubicBezTo>
                      <a:pt x="101582" y="112563"/>
                      <a:pt x="101198" y="86935"/>
                      <a:pt x="101198" y="80800"/>
                    </a:cubicBezTo>
                    <a:cubicBezTo>
                      <a:pt x="88927" y="80800"/>
                      <a:pt x="73269" y="80800"/>
                      <a:pt x="73269" y="80800"/>
                    </a:cubicBezTo>
                    <a:lnTo>
                      <a:pt x="73269" y="70191"/>
                    </a:lnTo>
                    <a:cubicBezTo>
                      <a:pt x="81578" y="70191"/>
                      <a:pt x="87138" y="70191"/>
                      <a:pt x="101198" y="70191"/>
                    </a:cubicBezTo>
                    <a:cubicBezTo>
                      <a:pt x="116344" y="70191"/>
                      <a:pt x="119604" y="70191"/>
                      <a:pt x="124205" y="70191"/>
                    </a:cubicBezTo>
                    <a:lnTo>
                      <a:pt x="128041" y="70191"/>
                    </a:lnTo>
                    <a:cubicBezTo>
                      <a:pt x="128041" y="78435"/>
                      <a:pt x="128041" y="83676"/>
                      <a:pt x="128041" y="97544"/>
                    </a:cubicBezTo>
                    <a:cubicBezTo>
                      <a:pt x="128041" y="107834"/>
                      <a:pt x="128041" y="112371"/>
                      <a:pt x="128041" y="124770"/>
                    </a:cubicBezTo>
                    <a:cubicBezTo>
                      <a:pt x="109570" y="131289"/>
                      <a:pt x="90141" y="134676"/>
                      <a:pt x="70521" y="134868"/>
                    </a:cubicBezTo>
                  </a:path>
                </a:pathLst>
              </a:custGeom>
              <a:grpFill/>
              <a:ln w="6363" cap="flat">
                <a:noFill/>
                <a:prstDash val="solid"/>
                <a:miter/>
              </a:ln>
            </p:spPr>
            <p:txBody>
              <a:bodyPr rtlCol="0" anchor="ctr"/>
              <a:lstStyle/>
              <a:p>
                <a:endParaRPr lang="sv-SE" dirty="0">
                  <a:solidFill>
                    <a:schemeClr val="bg1"/>
                  </a:solidFill>
                </a:endParaRPr>
              </a:p>
            </p:txBody>
          </p:sp>
          <p:sp>
            <p:nvSpPr>
              <p:cNvPr id="36" name="Frihandsfigur: Form 35">
                <a:extLst>
                  <a:ext uri="{FF2B5EF4-FFF2-40B4-BE49-F238E27FC236}">
                    <a16:creationId xmlns:a16="http://schemas.microsoft.com/office/drawing/2014/main" id="{32E0C8DA-CD54-43F2-9DEB-C08EE6CEC0D0}"/>
                  </a:ext>
                </a:extLst>
              </p:cNvPr>
              <p:cNvSpPr/>
              <p:nvPr/>
            </p:nvSpPr>
            <p:spPr>
              <a:xfrm>
                <a:off x="11470898" y="6235229"/>
                <a:ext cx="88899" cy="134718"/>
              </a:xfrm>
              <a:custGeom>
                <a:avLst/>
                <a:gdLst>
                  <a:gd name="connsiteX0" fmla="*/ 33772 w 88899"/>
                  <a:gd name="connsiteY0" fmla="*/ 133684 h 134718"/>
                  <a:gd name="connsiteX1" fmla="*/ -1570 w 88899"/>
                  <a:gd name="connsiteY1" fmla="*/ 124481 h 134718"/>
                  <a:gd name="connsiteX2" fmla="*/ -1570 w 88899"/>
                  <a:gd name="connsiteY2" fmla="*/ 113169 h 134718"/>
                  <a:gd name="connsiteX3" fmla="*/ 31407 w 88899"/>
                  <a:gd name="connsiteY3" fmla="*/ 121989 h 134718"/>
                  <a:gd name="connsiteX4" fmla="*/ 61318 w 88899"/>
                  <a:gd name="connsiteY4" fmla="*/ 98726 h 134718"/>
                  <a:gd name="connsiteX5" fmla="*/ 25656 w 88899"/>
                  <a:gd name="connsiteY5" fmla="*/ 70093 h 134718"/>
                  <a:gd name="connsiteX6" fmla="*/ 1498 w 88899"/>
                  <a:gd name="connsiteY6" fmla="*/ 36540 h 134718"/>
                  <a:gd name="connsiteX7" fmla="*/ 47641 w 88899"/>
                  <a:gd name="connsiteY7" fmla="*/ -975 h 134718"/>
                  <a:gd name="connsiteX8" fmla="*/ 81322 w 88899"/>
                  <a:gd name="connsiteY8" fmla="*/ 7845 h 134718"/>
                  <a:gd name="connsiteX9" fmla="*/ 79532 w 88899"/>
                  <a:gd name="connsiteY9" fmla="*/ 17048 h 134718"/>
                  <a:gd name="connsiteX10" fmla="*/ 51411 w 88899"/>
                  <a:gd name="connsiteY10" fmla="*/ 11296 h 134718"/>
                  <a:gd name="connsiteX11" fmla="*/ 27445 w 88899"/>
                  <a:gd name="connsiteY11" fmla="*/ 31492 h 134718"/>
                  <a:gd name="connsiteX12" fmla="*/ 68156 w 88899"/>
                  <a:gd name="connsiteY12" fmla="*/ 62871 h 134718"/>
                  <a:gd name="connsiteX13" fmla="*/ 87329 w 88899"/>
                  <a:gd name="connsiteY13" fmla="*/ 93165 h 134718"/>
                  <a:gd name="connsiteX14" fmla="*/ 68604 w 88899"/>
                  <a:gd name="connsiteY14" fmla="*/ 125568 h 134718"/>
                  <a:gd name="connsiteX15" fmla="*/ 33453 w 88899"/>
                  <a:gd name="connsiteY15" fmla="*/ 133684 h 1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899" h="134718">
                    <a:moveTo>
                      <a:pt x="33772" y="133684"/>
                    </a:moveTo>
                    <a:cubicBezTo>
                      <a:pt x="21438" y="133301"/>
                      <a:pt x="9358" y="130169"/>
                      <a:pt x="-1570" y="124481"/>
                    </a:cubicBezTo>
                    <a:lnTo>
                      <a:pt x="-1570" y="113169"/>
                    </a:lnTo>
                    <a:cubicBezTo>
                      <a:pt x="8400" y="119113"/>
                      <a:pt x="19776" y="122181"/>
                      <a:pt x="31407" y="121989"/>
                    </a:cubicBezTo>
                    <a:cubicBezTo>
                      <a:pt x="47258" y="121989"/>
                      <a:pt x="61318" y="112786"/>
                      <a:pt x="61318" y="98726"/>
                    </a:cubicBezTo>
                    <a:cubicBezTo>
                      <a:pt x="61318" y="84665"/>
                      <a:pt x="49622" y="83195"/>
                      <a:pt x="25656" y="70093"/>
                    </a:cubicBezTo>
                    <a:cubicBezTo>
                      <a:pt x="11915" y="62680"/>
                      <a:pt x="1498" y="53668"/>
                      <a:pt x="1498" y="36540"/>
                    </a:cubicBezTo>
                    <a:cubicBezTo>
                      <a:pt x="1498" y="16728"/>
                      <a:pt x="19712" y="-975"/>
                      <a:pt x="47641" y="-975"/>
                    </a:cubicBezTo>
                    <a:cubicBezTo>
                      <a:pt x="59400" y="-771"/>
                      <a:pt x="70968" y="2252"/>
                      <a:pt x="81322" y="7845"/>
                    </a:cubicBezTo>
                    <a:lnTo>
                      <a:pt x="79532" y="17048"/>
                    </a:lnTo>
                    <a:cubicBezTo>
                      <a:pt x="70648" y="13303"/>
                      <a:pt x="61062" y="11353"/>
                      <a:pt x="51411" y="11296"/>
                    </a:cubicBezTo>
                    <a:cubicBezTo>
                      <a:pt x="37926" y="11296"/>
                      <a:pt x="27445" y="19221"/>
                      <a:pt x="27445" y="31492"/>
                    </a:cubicBezTo>
                    <a:cubicBezTo>
                      <a:pt x="27445" y="46830"/>
                      <a:pt x="45468" y="49131"/>
                      <a:pt x="68156" y="62871"/>
                    </a:cubicBezTo>
                    <a:cubicBezTo>
                      <a:pt x="79596" y="68694"/>
                      <a:pt x="86946" y="80319"/>
                      <a:pt x="87329" y="93165"/>
                    </a:cubicBezTo>
                    <a:cubicBezTo>
                      <a:pt x="87393" y="106561"/>
                      <a:pt x="80235" y="118921"/>
                      <a:pt x="68604" y="125568"/>
                    </a:cubicBezTo>
                    <a:cubicBezTo>
                      <a:pt x="57802" y="131384"/>
                      <a:pt x="45660" y="134196"/>
                      <a:pt x="33453" y="133684"/>
                    </a:cubicBezTo>
                  </a:path>
                </a:pathLst>
              </a:custGeom>
              <a:grpFill/>
              <a:ln w="6363" cap="flat">
                <a:noFill/>
                <a:prstDash val="solid"/>
                <a:miter/>
              </a:ln>
            </p:spPr>
            <p:txBody>
              <a:bodyPr rtlCol="0" anchor="ctr"/>
              <a:lstStyle/>
              <a:p>
                <a:endParaRPr lang="sv-SE" dirty="0">
                  <a:solidFill>
                    <a:schemeClr val="bg1"/>
                  </a:solidFill>
                </a:endParaRPr>
              </a:p>
            </p:txBody>
          </p:sp>
          <p:sp>
            <p:nvSpPr>
              <p:cNvPr id="37" name="Frihandsfigur: Form 36">
                <a:extLst>
                  <a:ext uri="{FF2B5EF4-FFF2-40B4-BE49-F238E27FC236}">
                    <a16:creationId xmlns:a16="http://schemas.microsoft.com/office/drawing/2014/main" id="{ACFDA698-6B79-4814-9B30-8090BC6E958F}"/>
                  </a:ext>
                </a:extLst>
              </p:cNvPr>
              <p:cNvSpPr/>
              <p:nvPr/>
            </p:nvSpPr>
            <p:spPr>
              <a:xfrm>
                <a:off x="10351250" y="6442491"/>
                <a:ext cx="115997" cy="131400"/>
              </a:xfrm>
              <a:custGeom>
                <a:avLst/>
                <a:gdLst>
                  <a:gd name="connsiteX0" fmla="*/ 114428 w 115997"/>
                  <a:gd name="connsiteY0" fmla="*/ 130425 h 131400"/>
                  <a:gd name="connsiteX1" fmla="*/ 97619 w 115997"/>
                  <a:gd name="connsiteY1" fmla="*/ 130425 h 131400"/>
                  <a:gd name="connsiteX2" fmla="*/ 79341 w 115997"/>
                  <a:gd name="connsiteY2" fmla="*/ 130425 h 131400"/>
                  <a:gd name="connsiteX3" fmla="*/ 53329 w 115997"/>
                  <a:gd name="connsiteY3" fmla="*/ 99173 h 131400"/>
                  <a:gd name="connsiteX4" fmla="*/ 32047 w 115997"/>
                  <a:gd name="connsiteY4" fmla="*/ 74631 h 131400"/>
                  <a:gd name="connsiteX5" fmla="*/ 25145 w 115997"/>
                  <a:gd name="connsiteY5" fmla="*/ 81022 h 131400"/>
                  <a:gd name="connsiteX6" fmla="*/ 25720 w 115997"/>
                  <a:gd name="connsiteY6" fmla="*/ 130105 h 131400"/>
                  <a:gd name="connsiteX7" fmla="*/ 12235 w 115997"/>
                  <a:gd name="connsiteY7" fmla="*/ 130105 h 131400"/>
                  <a:gd name="connsiteX8" fmla="*/ -1570 w 115997"/>
                  <a:gd name="connsiteY8" fmla="*/ 130105 h 131400"/>
                  <a:gd name="connsiteX9" fmla="*/ -995 w 115997"/>
                  <a:gd name="connsiteY9" fmla="*/ 62999 h 131400"/>
                  <a:gd name="connsiteX10" fmla="*/ -1570 w 115997"/>
                  <a:gd name="connsiteY10" fmla="*/ -911 h 131400"/>
                  <a:gd name="connsiteX11" fmla="*/ 11851 w 115997"/>
                  <a:gd name="connsiteY11" fmla="*/ -911 h 131400"/>
                  <a:gd name="connsiteX12" fmla="*/ 25720 w 115997"/>
                  <a:gd name="connsiteY12" fmla="*/ -911 h 131400"/>
                  <a:gd name="connsiteX13" fmla="*/ 25145 w 115997"/>
                  <a:gd name="connsiteY13" fmla="*/ 62999 h 131400"/>
                  <a:gd name="connsiteX14" fmla="*/ 55310 w 115997"/>
                  <a:gd name="connsiteY14" fmla="*/ 33728 h 131400"/>
                  <a:gd name="connsiteX15" fmla="*/ 89310 w 115997"/>
                  <a:gd name="connsiteY15" fmla="*/ -975 h 131400"/>
                  <a:gd name="connsiteX16" fmla="*/ 98834 w 115997"/>
                  <a:gd name="connsiteY16" fmla="*/ -975 h 131400"/>
                  <a:gd name="connsiteX17" fmla="*/ 108228 w 115997"/>
                  <a:gd name="connsiteY17" fmla="*/ -975 h 131400"/>
                  <a:gd name="connsiteX18" fmla="*/ 49494 w 115997"/>
                  <a:gd name="connsiteY18" fmla="*/ 57056 h 131400"/>
                  <a:gd name="connsiteX19" fmla="*/ 73333 w 115997"/>
                  <a:gd name="connsiteY19" fmla="*/ 84090 h 131400"/>
                  <a:gd name="connsiteX20" fmla="*/ 114428 w 115997"/>
                  <a:gd name="connsiteY20" fmla="*/ 130105 h 1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97" h="131400">
                    <a:moveTo>
                      <a:pt x="114428" y="130425"/>
                    </a:moveTo>
                    <a:cubicBezTo>
                      <a:pt x="109890" y="130425"/>
                      <a:pt x="103882" y="130425"/>
                      <a:pt x="97619" y="130425"/>
                    </a:cubicBezTo>
                    <a:cubicBezTo>
                      <a:pt x="91356" y="130425"/>
                      <a:pt x="84837" y="130425"/>
                      <a:pt x="79341" y="130425"/>
                    </a:cubicBezTo>
                    <a:cubicBezTo>
                      <a:pt x="70265" y="119496"/>
                      <a:pt x="64577" y="112274"/>
                      <a:pt x="53329" y="99173"/>
                    </a:cubicBezTo>
                    <a:cubicBezTo>
                      <a:pt x="43679" y="87861"/>
                      <a:pt x="32047" y="74631"/>
                      <a:pt x="32047" y="74631"/>
                    </a:cubicBezTo>
                    <a:lnTo>
                      <a:pt x="25145" y="81022"/>
                    </a:lnTo>
                    <a:cubicBezTo>
                      <a:pt x="25145" y="104285"/>
                      <a:pt x="25145" y="115406"/>
                      <a:pt x="25720" y="130105"/>
                    </a:cubicBezTo>
                    <a:cubicBezTo>
                      <a:pt x="21310" y="130105"/>
                      <a:pt x="16772" y="130105"/>
                      <a:pt x="12235" y="130105"/>
                    </a:cubicBezTo>
                    <a:cubicBezTo>
                      <a:pt x="7697" y="130105"/>
                      <a:pt x="2968" y="130105"/>
                      <a:pt x="-1570" y="130105"/>
                    </a:cubicBezTo>
                    <a:cubicBezTo>
                      <a:pt x="-1570" y="108121"/>
                      <a:pt x="-995" y="79936"/>
                      <a:pt x="-995" y="62999"/>
                    </a:cubicBezTo>
                    <a:cubicBezTo>
                      <a:pt x="-995" y="46063"/>
                      <a:pt x="-1570" y="10465"/>
                      <a:pt x="-1570" y="-911"/>
                    </a:cubicBezTo>
                    <a:cubicBezTo>
                      <a:pt x="2712" y="-911"/>
                      <a:pt x="7250" y="-911"/>
                      <a:pt x="11851" y="-911"/>
                    </a:cubicBezTo>
                    <a:cubicBezTo>
                      <a:pt x="16453" y="-911"/>
                      <a:pt x="21182" y="-911"/>
                      <a:pt x="25720" y="-911"/>
                    </a:cubicBezTo>
                    <a:cubicBezTo>
                      <a:pt x="25720" y="12894"/>
                      <a:pt x="25145" y="41845"/>
                      <a:pt x="25145" y="62999"/>
                    </a:cubicBezTo>
                    <a:cubicBezTo>
                      <a:pt x="37927" y="51048"/>
                      <a:pt x="45532" y="43379"/>
                      <a:pt x="55310" y="33728"/>
                    </a:cubicBezTo>
                    <a:cubicBezTo>
                      <a:pt x="61701" y="27337"/>
                      <a:pt x="80875" y="7781"/>
                      <a:pt x="89310" y="-975"/>
                    </a:cubicBezTo>
                    <a:cubicBezTo>
                      <a:pt x="92890" y="-975"/>
                      <a:pt x="95702" y="-975"/>
                      <a:pt x="98834" y="-975"/>
                    </a:cubicBezTo>
                    <a:cubicBezTo>
                      <a:pt x="101965" y="-975"/>
                      <a:pt x="104777" y="-975"/>
                      <a:pt x="108228" y="-975"/>
                    </a:cubicBezTo>
                    <a:cubicBezTo>
                      <a:pt x="87841" y="18518"/>
                      <a:pt x="68987" y="37371"/>
                      <a:pt x="49494" y="57056"/>
                    </a:cubicBezTo>
                    <a:lnTo>
                      <a:pt x="73333" y="84090"/>
                    </a:lnTo>
                    <a:cubicBezTo>
                      <a:pt x="86115" y="98853"/>
                      <a:pt x="97875" y="111955"/>
                      <a:pt x="114428" y="130105"/>
                    </a:cubicBezTo>
                  </a:path>
                </a:pathLst>
              </a:custGeom>
              <a:grpFill/>
              <a:ln w="6363" cap="flat">
                <a:noFill/>
                <a:prstDash val="solid"/>
                <a:miter/>
              </a:ln>
            </p:spPr>
            <p:txBody>
              <a:bodyPr rtlCol="0" anchor="ctr"/>
              <a:lstStyle/>
              <a:p>
                <a:endParaRPr lang="sv-SE" dirty="0">
                  <a:solidFill>
                    <a:schemeClr val="bg1"/>
                  </a:solidFill>
                </a:endParaRPr>
              </a:p>
            </p:txBody>
          </p:sp>
          <p:sp>
            <p:nvSpPr>
              <p:cNvPr id="38" name="Frihandsfigur: Form 37">
                <a:extLst>
                  <a:ext uri="{FF2B5EF4-FFF2-40B4-BE49-F238E27FC236}">
                    <a16:creationId xmlns:a16="http://schemas.microsoft.com/office/drawing/2014/main" id="{CCDB6449-1D40-4814-AE9A-6AAEB06B0F79}"/>
                  </a:ext>
                </a:extLst>
              </p:cNvPr>
              <p:cNvSpPr/>
              <p:nvPr/>
            </p:nvSpPr>
            <p:spPr>
              <a:xfrm>
                <a:off x="10469293" y="6440445"/>
                <a:ext cx="150829" cy="136704"/>
              </a:xfrm>
              <a:custGeom>
                <a:avLst/>
                <a:gdLst>
                  <a:gd name="connsiteX0" fmla="*/ 73845 w 150829"/>
                  <a:gd name="connsiteY0" fmla="*/ 8867 h 136704"/>
                  <a:gd name="connsiteX1" fmla="*/ 28212 w 150829"/>
                  <a:gd name="connsiteY1" fmla="*/ 67601 h 136704"/>
                  <a:gd name="connsiteX2" fmla="*/ 73845 w 150829"/>
                  <a:gd name="connsiteY2" fmla="*/ 126079 h 136704"/>
                  <a:gd name="connsiteX3" fmla="*/ 119477 w 150829"/>
                  <a:gd name="connsiteY3" fmla="*/ 67601 h 136704"/>
                  <a:gd name="connsiteX4" fmla="*/ 73845 w 150829"/>
                  <a:gd name="connsiteY4" fmla="*/ 8867 h 136704"/>
                  <a:gd name="connsiteX5" fmla="*/ 73845 w 150829"/>
                  <a:gd name="connsiteY5" fmla="*/ 135730 h 136704"/>
                  <a:gd name="connsiteX6" fmla="*/ -1570 w 150829"/>
                  <a:gd name="connsiteY6" fmla="*/ 67601 h 136704"/>
                  <a:gd name="connsiteX7" fmla="*/ 73845 w 150829"/>
                  <a:gd name="connsiteY7" fmla="*/ -975 h 136704"/>
                  <a:gd name="connsiteX8" fmla="*/ 149259 w 150829"/>
                  <a:gd name="connsiteY8" fmla="*/ 67601 h 136704"/>
                  <a:gd name="connsiteX9" fmla="*/ 73845 w 150829"/>
                  <a:gd name="connsiteY9" fmla="*/ 135730 h 1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29" h="136704">
                    <a:moveTo>
                      <a:pt x="73845" y="8867"/>
                    </a:moveTo>
                    <a:cubicBezTo>
                      <a:pt x="52371" y="8867"/>
                      <a:pt x="28212" y="29958"/>
                      <a:pt x="28212" y="67601"/>
                    </a:cubicBezTo>
                    <a:cubicBezTo>
                      <a:pt x="28212" y="105245"/>
                      <a:pt x="52243" y="126079"/>
                      <a:pt x="73845" y="126079"/>
                    </a:cubicBezTo>
                    <a:cubicBezTo>
                      <a:pt x="95446" y="126079"/>
                      <a:pt x="119477" y="105756"/>
                      <a:pt x="119477" y="67601"/>
                    </a:cubicBezTo>
                    <a:cubicBezTo>
                      <a:pt x="119477" y="29446"/>
                      <a:pt x="95638" y="8867"/>
                      <a:pt x="73845" y="8867"/>
                    </a:cubicBezTo>
                    <a:moveTo>
                      <a:pt x="73845" y="135730"/>
                    </a:moveTo>
                    <a:cubicBezTo>
                      <a:pt x="29491" y="135730"/>
                      <a:pt x="-1570" y="106650"/>
                      <a:pt x="-1570" y="67601"/>
                    </a:cubicBezTo>
                    <a:cubicBezTo>
                      <a:pt x="-1570" y="28552"/>
                      <a:pt x="29491" y="-975"/>
                      <a:pt x="73845" y="-975"/>
                    </a:cubicBezTo>
                    <a:cubicBezTo>
                      <a:pt x="118199" y="-975"/>
                      <a:pt x="149259" y="28680"/>
                      <a:pt x="149259" y="67601"/>
                    </a:cubicBezTo>
                    <a:cubicBezTo>
                      <a:pt x="149259" y="106522"/>
                      <a:pt x="118390" y="135730"/>
                      <a:pt x="73845" y="135730"/>
                    </a:cubicBezTo>
                  </a:path>
                </a:pathLst>
              </a:custGeom>
              <a:grpFill/>
              <a:ln w="6363" cap="flat">
                <a:noFill/>
                <a:prstDash val="solid"/>
                <a:miter/>
              </a:ln>
            </p:spPr>
            <p:txBody>
              <a:bodyPr rtlCol="0" anchor="ctr"/>
              <a:lstStyle/>
              <a:p>
                <a:endParaRPr lang="sv-SE" dirty="0">
                  <a:solidFill>
                    <a:schemeClr val="bg1"/>
                  </a:solidFill>
                </a:endParaRPr>
              </a:p>
            </p:txBody>
          </p:sp>
          <p:sp>
            <p:nvSpPr>
              <p:cNvPr id="39" name="Frihandsfigur: Form 38">
                <a:extLst>
                  <a:ext uri="{FF2B5EF4-FFF2-40B4-BE49-F238E27FC236}">
                    <a16:creationId xmlns:a16="http://schemas.microsoft.com/office/drawing/2014/main" id="{6E893C25-E203-4397-B7DF-D168CB2AFE72}"/>
                  </a:ext>
                </a:extLst>
              </p:cNvPr>
              <p:cNvSpPr/>
              <p:nvPr/>
            </p:nvSpPr>
            <p:spPr>
              <a:xfrm>
                <a:off x="10637953" y="6441532"/>
                <a:ext cx="168659" cy="132422"/>
              </a:xfrm>
              <a:custGeom>
                <a:avLst/>
                <a:gdLst>
                  <a:gd name="connsiteX0" fmla="*/ 166962 w 168659"/>
                  <a:gd name="connsiteY0" fmla="*/ 131384 h 132422"/>
                  <a:gd name="connsiteX1" fmla="*/ 153285 w 168659"/>
                  <a:gd name="connsiteY1" fmla="*/ 131384 h 132422"/>
                  <a:gd name="connsiteX2" fmla="*/ 138969 w 168659"/>
                  <a:gd name="connsiteY2" fmla="*/ 131384 h 132422"/>
                  <a:gd name="connsiteX3" fmla="*/ 133345 w 168659"/>
                  <a:gd name="connsiteY3" fmla="*/ 78658 h 132422"/>
                  <a:gd name="connsiteX4" fmla="*/ 127658 w 168659"/>
                  <a:gd name="connsiteY4" fmla="*/ 36157 h 132422"/>
                  <a:gd name="connsiteX5" fmla="*/ 106247 w 168659"/>
                  <a:gd name="connsiteY5" fmla="*/ 78274 h 132422"/>
                  <a:gd name="connsiteX6" fmla="*/ 80044 w 168659"/>
                  <a:gd name="connsiteY6" fmla="*/ 131384 h 132422"/>
                  <a:gd name="connsiteX7" fmla="*/ 74676 w 168659"/>
                  <a:gd name="connsiteY7" fmla="*/ 131064 h 132422"/>
                  <a:gd name="connsiteX8" fmla="*/ 70074 w 168659"/>
                  <a:gd name="connsiteY8" fmla="*/ 131384 h 132422"/>
                  <a:gd name="connsiteX9" fmla="*/ 45341 w 168659"/>
                  <a:gd name="connsiteY9" fmla="*/ 82108 h 132422"/>
                  <a:gd name="connsiteX10" fmla="*/ 21310 w 168659"/>
                  <a:gd name="connsiteY10" fmla="*/ 36157 h 132422"/>
                  <a:gd name="connsiteX11" fmla="*/ 17348 w 168659"/>
                  <a:gd name="connsiteY11" fmla="*/ 79935 h 132422"/>
                  <a:gd name="connsiteX12" fmla="*/ 13705 w 168659"/>
                  <a:gd name="connsiteY12" fmla="*/ 131384 h 132422"/>
                  <a:gd name="connsiteX13" fmla="*/ 6100 w 168659"/>
                  <a:gd name="connsiteY13" fmla="*/ 131384 h 132422"/>
                  <a:gd name="connsiteX14" fmla="*/ -1570 w 168659"/>
                  <a:gd name="connsiteY14" fmla="*/ 131384 h 132422"/>
                  <a:gd name="connsiteX15" fmla="*/ 4821 w 168659"/>
                  <a:gd name="connsiteY15" fmla="*/ 65045 h 132422"/>
                  <a:gd name="connsiteX16" fmla="*/ 11212 w 168659"/>
                  <a:gd name="connsiteY16" fmla="*/ -975 h 132422"/>
                  <a:gd name="connsiteX17" fmla="*/ 20416 w 168659"/>
                  <a:gd name="connsiteY17" fmla="*/ -975 h 132422"/>
                  <a:gd name="connsiteX18" fmla="*/ 32111 w 168659"/>
                  <a:gd name="connsiteY18" fmla="*/ -975 h 132422"/>
                  <a:gd name="connsiteX19" fmla="*/ 55374 w 168659"/>
                  <a:gd name="connsiteY19" fmla="*/ 45424 h 132422"/>
                  <a:gd name="connsiteX20" fmla="*/ 82856 w 168659"/>
                  <a:gd name="connsiteY20" fmla="*/ 96552 h 132422"/>
                  <a:gd name="connsiteX21" fmla="*/ 105544 w 168659"/>
                  <a:gd name="connsiteY21" fmla="*/ 51112 h 132422"/>
                  <a:gd name="connsiteX22" fmla="*/ 131108 w 168659"/>
                  <a:gd name="connsiteY22" fmla="*/ -720 h 132422"/>
                  <a:gd name="connsiteX23" fmla="*/ 139353 w 168659"/>
                  <a:gd name="connsiteY23" fmla="*/ -336 h 132422"/>
                  <a:gd name="connsiteX24" fmla="*/ 149962 w 168659"/>
                  <a:gd name="connsiteY24" fmla="*/ -720 h 132422"/>
                  <a:gd name="connsiteX25" fmla="*/ 157631 w 168659"/>
                  <a:gd name="connsiteY25" fmla="*/ 61977 h 132422"/>
                  <a:gd name="connsiteX26" fmla="*/ 167090 w 168659"/>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659" h="132422">
                    <a:moveTo>
                      <a:pt x="166962" y="131384"/>
                    </a:moveTo>
                    <a:cubicBezTo>
                      <a:pt x="163063" y="131384"/>
                      <a:pt x="158206" y="131384"/>
                      <a:pt x="153285" y="131384"/>
                    </a:cubicBezTo>
                    <a:cubicBezTo>
                      <a:pt x="148364" y="131384"/>
                      <a:pt x="143315" y="131384"/>
                      <a:pt x="138969" y="131384"/>
                    </a:cubicBezTo>
                    <a:lnTo>
                      <a:pt x="133345" y="78658"/>
                    </a:lnTo>
                    <a:cubicBezTo>
                      <a:pt x="131492" y="62488"/>
                      <a:pt x="127658" y="36157"/>
                      <a:pt x="127658" y="36157"/>
                    </a:cubicBezTo>
                    <a:cubicBezTo>
                      <a:pt x="121650" y="47916"/>
                      <a:pt x="118071" y="54499"/>
                      <a:pt x="106247" y="78274"/>
                    </a:cubicBezTo>
                    <a:lnTo>
                      <a:pt x="80044" y="131384"/>
                    </a:lnTo>
                    <a:cubicBezTo>
                      <a:pt x="78254" y="131192"/>
                      <a:pt x="76465" y="131064"/>
                      <a:pt x="74676" y="131064"/>
                    </a:cubicBezTo>
                    <a:cubicBezTo>
                      <a:pt x="73142" y="131064"/>
                      <a:pt x="71608" y="131128"/>
                      <a:pt x="70074" y="131384"/>
                    </a:cubicBezTo>
                    <a:cubicBezTo>
                      <a:pt x="60232" y="110996"/>
                      <a:pt x="59721" y="110868"/>
                      <a:pt x="45341" y="82108"/>
                    </a:cubicBezTo>
                    <a:cubicBezTo>
                      <a:pt x="34987" y="61401"/>
                      <a:pt x="31536" y="54499"/>
                      <a:pt x="21310" y="36157"/>
                    </a:cubicBezTo>
                    <a:cubicBezTo>
                      <a:pt x="19329" y="57183"/>
                      <a:pt x="19329" y="55969"/>
                      <a:pt x="17348" y="79935"/>
                    </a:cubicBezTo>
                    <a:cubicBezTo>
                      <a:pt x="15686" y="99939"/>
                      <a:pt x="15366" y="110485"/>
                      <a:pt x="13705" y="131384"/>
                    </a:cubicBezTo>
                    <a:cubicBezTo>
                      <a:pt x="11084" y="131384"/>
                      <a:pt x="8592" y="131384"/>
                      <a:pt x="6100" y="131384"/>
                    </a:cubicBezTo>
                    <a:cubicBezTo>
                      <a:pt x="3607" y="131384"/>
                      <a:pt x="1051" y="131384"/>
                      <a:pt x="-1570" y="131384"/>
                    </a:cubicBezTo>
                    <a:cubicBezTo>
                      <a:pt x="795" y="109398"/>
                      <a:pt x="1881" y="97383"/>
                      <a:pt x="4821" y="65045"/>
                    </a:cubicBezTo>
                    <a:cubicBezTo>
                      <a:pt x="7761" y="32706"/>
                      <a:pt x="9550" y="19923"/>
                      <a:pt x="11212" y="-975"/>
                    </a:cubicBezTo>
                    <a:cubicBezTo>
                      <a:pt x="14344" y="-975"/>
                      <a:pt x="17603" y="-975"/>
                      <a:pt x="20416" y="-975"/>
                    </a:cubicBezTo>
                    <a:cubicBezTo>
                      <a:pt x="24506" y="-975"/>
                      <a:pt x="28468" y="-975"/>
                      <a:pt x="32111" y="-975"/>
                    </a:cubicBezTo>
                    <a:cubicBezTo>
                      <a:pt x="38502" y="12702"/>
                      <a:pt x="41186" y="18198"/>
                      <a:pt x="55374" y="45424"/>
                    </a:cubicBezTo>
                    <a:cubicBezTo>
                      <a:pt x="69946" y="73736"/>
                      <a:pt x="74548" y="81022"/>
                      <a:pt x="82856" y="96552"/>
                    </a:cubicBezTo>
                    <a:cubicBezTo>
                      <a:pt x="91036" y="80702"/>
                      <a:pt x="95638" y="71436"/>
                      <a:pt x="105544" y="51112"/>
                    </a:cubicBezTo>
                    <a:cubicBezTo>
                      <a:pt x="117751" y="26570"/>
                      <a:pt x="125165" y="11296"/>
                      <a:pt x="131108" y="-720"/>
                    </a:cubicBezTo>
                    <a:cubicBezTo>
                      <a:pt x="133729" y="-464"/>
                      <a:pt x="136477" y="-336"/>
                      <a:pt x="139353" y="-336"/>
                    </a:cubicBezTo>
                    <a:cubicBezTo>
                      <a:pt x="142804" y="-336"/>
                      <a:pt x="146383" y="-336"/>
                      <a:pt x="149962" y="-720"/>
                    </a:cubicBezTo>
                    <a:cubicBezTo>
                      <a:pt x="151624" y="16536"/>
                      <a:pt x="153285" y="30021"/>
                      <a:pt x="157631" y="61977"/>
                    </a:cubicBezTo>
                    <a:cubicBezTo>
                      <a:pt x="163063" y="101793"/>
                      <a:pt x="164342" y="113808"/>
                      <a:pt x="167090"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40" name="Frihandsfigur: Form 39">
                <a:extLst>
                  <a:ext uri="{FF2B5EF4-FFF2-40B4-BE49-F238E27FC236}">
                    <a16:creationId xmlns:a16="http://schemas.microsoft.com/office/drawing/2014/main" id="{7A4378ED-6A41-4B4A-B8A0-ABDB634842FE}"/>
                  </a:ext>
                </a:extLst>
              </p:cNvPr>
              <p:cNvSpPr/>
              <p:nvPr/>
            </p:nvSpPr>
            <p:spPr>
              <a:xfrm>
                <a:off x="10827191" y="6441532"/>
                <a:ext cx="168723" cy="132422"/>
              </a:xfrm>
              <a:custGeom>
                <a:avLst/>
                <a:gdLst>
                  <a:gd name="connsiteX0" fmla="*/ 166962 w 168723"/>
                  <a:gd name="connsiteY0" fmla="*/ 131384 h 132422"/>
                  <a:gd name="connsiteX1" fmla="*/ 153286 w 168723"/>
                  <a:gd name="connsiteY1" fmla="*/ 131384 h 132422"/>
                  <a:gd name="connsiteX2" fmla="*/ 138970 w 168723"/>
                  <a:gd name="connsiteY2" fmla="*/ 131384 h 132422"/>
                  <a:gd name="connsiteX3" fmla="*/ 133282 w 168723"/>
                  <a:gd name="connsiteY3" fmla="*/ 78658 h 132422"/>
                  <a:gd name="connsiteX4" fmla="*/ 127658 w 168723"/>
                  <a:gd name="connsiteY4" fmla="*/ 36157 h 132422"/>
                  <a:gd name="connsiteX5" fmla="*/ 106247 w 168723"/>
                  <a:gd name="connsiteY5" fmla="*/ 78274 h 132422"/>
                  <a:gd name="connsiteX6" fmla="*/ 80044 w 168723"/>
                  <a:gd name="connsiteY6" fmla="*/ 131384 h 132422"/>
                  <a:gd name="connsiteX7" fmla="*/ 74612 w 168723"/>
                  <a:gd name="connsiteY7" fmla="*/ 131064 h 132422"/>
                  <a:gd name="connsiteX8" fmla="*/ 70074 w 168723"/>
                  <a:gd name="connsiteY8" fmla="*/ 131384 h 132422"/>
                  <a:gd name="connsiteX9" fmla="*/ 45341 w 168723"/>
                  <a:gd name="connsiteY9" fmla="*/ 82108 h 132422"/>
                  <a:gd name="connsiteX10" fmla="*/ 21310 w 168723"/>
                  <a:gd name="connsiteY10" fmla="*/ 36157 h 132422"/>
                  <a:gd name="connsiteX11" fmla="*/ 17348 w 168723"/>
                  <a:gd name="connsiteY11" fmla="*/ 79935 h 132422"/>
                  <a:gd name="connsiteX12" fmla="*/ 13705 w 168723"/>
                  <a:gd name="connsiteY12" fmla="*/ 131384 h 132422"/>
                  <a:gd name="connsiteX13" fmla="*/ 6036 w 168723"/>
                  <a:gd name="connsiteY13" fmla="*/ 131384 h 132422"/>
                  <a:gd name="connsiteX14" fmla="*/ -1570 w 168723"/>
                  <a:gd name="connsiteY14" fmla="*/ 131384 h 132422"/>
                  <a:gd name="connsiteX15" fmla="*/ 4821 w 168723"/>
                  <a:gd name="connsiteY15" fmla="*/ 65045 h 132422"/>
                  <a:gd name="connsiteX16" fmla="*/ 11212 w 168723"/>
                  <a:gd name="connsiteY16" fmla="*/ -975 h 132422"/>
                  <a:gd name="connsiteX17" fmla="*/ 20416 w 168723"/>
                  <a:gd name="connsiteY17" fmla="*/ -975 h 132422"/>
                  <a:gd name="connsiteX18" fmla="*/ 32111 w 168723"/>
                  <a:gd name="connsiteY18" fmla="*/ -975 h 132422"/>
                  <a:gd name="connsiteX19" fmla="*/ 55374 w 168723"/>
                  <a:gd name="connsiteY19" fmla="*/ 45424 h 132422"/>
                  <a:gd name="connsiteX20" fmla="*/ 82792 w 168723"/>
                  <a:gd name="connsiteY20" fmla="*/ 96552 h 132422"/>
                  <a:gd name="connsiteX21" fmla="*/ 105544 w 168723"/>
                  <a:gd name="connsiteY21" fmla="*/ 51112 h 132422"/>
                  <a:gd name="connsiteX22" fmla="*/ 131108 w 168723"/>
                  <a:gd name="connsiteY22" fmla="*/ -720 h 132422"/>
                  <a:gd name="connsiteX23" fmla="*/ 139417 w 168723"/>
                  <a:gd name="connsiteY23" fmla="*/ -336 h 132422"/>
                  <a:gd name="connsiteX24" fmla="*/ 150026 w 168723"/>
                  <a:gd name="connsiteY24" fmla="*/ -720 h 132422"/>
                  <a:gd name="connsiteX25" fmla="*/ 157695 w 168723"/>
                  <a:gd name="connsiteY25" fmla="*/ 61977 h 132422"/>
                  <a:gd name="connsiteX26" fmla="*/ 167154 w 168723"/>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23" h="132422">
                    <a:moveTo>
                      <a:pt x="166962" y="131384"/>
                    </a:moveTo>
                    <a:cubicBezTo>
                      <a:pt x="162999" y="131384"/>
                      <a:pt x="158206" y="131384"/>
                      <a:pt x="153286" y="131384"/>
                    </a:cubicBezTo>
                    <a:cubicBezTo>
                      <a:pt x="148364" y="131384"/>
                      <a:pt x="143315" y="131384"/>
                      <a:pt x="138970" y="131384"/>
                    </a:cubicBezTo>
                    <a:lnTo>
                      <a:pt x="133282" y="78658"/>
                    </a:lnTo>
                    <a:cubicBezTo>
                      <a:pt x="131492" y="62488"/>
                      <a:pt x="127658" y="36157"/>
                      <a:pt x="127658" y="36157"/>
                    </a:cubicBezTo>
                    <a:cubicBezTo>
                      <a:pt x="121650" y="47916"/>
                      <a:pt x="118071" y="54499"/>
                      <a:pt x="106247" y="78274"/>
                    </a:cubicBezTo>
                    <a:lnTo>
                      <a:pt x="80044" y="131384"/>
                    </a:lnTo>
                    <a:cubicBezTo>
                      <a:pt x="78255" y="131192"/>
                      <a:pt x="76401" y="131064"/>
                      <a:pt x="74612" y="131064"/>
                    </a:cubicBezTo>
                    <a:cubicBezTo>
                      <a:pt x="73078" y="131064"/>
                      <a:pt x="71544" y="131128"/>
                      <a:pt x="70074" y="131384"/>
                    </a:cubicBezTo>
                    <a:cubicBezTo>
                      <a:pt x="60232" y="110996"/>
                      <a:pt x="59657" y="110868"/>
                      <a:pt x="45341" y="82108"/>
                    </a:cubicBezTo>
                    <a:cubicBezTo>
                      <a:pt x="34987" y="61401"/>
                      <a:pt x="31536" y="54499"/>
                      <a:pt x="21310" y="36157"/>
                    </a:cubicBezTo>
                    <a:cubicBezTo>
                      <a:pt x="19329" y="57183"/>
                      <a:pt x="19329" y="55969"/>
                      <a:pt x="17348" y="79935"/>
                    </a:cubicBezTo>
                    <a:cubicBezTo>
                      <a:pt x="15686" y="99939"/>
                      <a:pt x="15302" y="110485"/>
                      <a:pt x="13705" y="131384"/>
                    </a:cubicBezTo>
                    <a:cubicBezTo>
                      <a:pt x="11085" y="131384"/>
                      <a:pt x="8592" y="131384"/>
                      <a:pt x="6036" y="131384"/>
                    </a:cubicBezTo>
                    <a:cubicBezTo>
                      <a:pt x="3479" y="131384"/>
                      <a:pt x="1051" y="131384"/>
                      <a:pt x="-1570" y="131384"/>
                    </a:cubicBezTo>
                    <a:cubicBezTo>
                      <a:pt x="795" y="109398"/>
                      <a:pt x="1881" y="97383"/>
                      <a:pt x="4821" y="65045"/>
                    </a:cubicBezTo>
                    <a:cubicBezTo>
                      <a:pt x="7761" y="32706"/>
                      <a:pt x="9551" y="19923"/>
                      <a:pt x="11212" y="-975"/>
                    </a:cubicBezTo>
                    <a:cubicBezTo>
                      <a:pt x="14344" y="-975"/>
                      <a:pt x="17603" y="-975"/>
                      <a:pt x="20416" y="-975"/>
                    </a:cubicBezTo>
                    <a:cubicBezTo>
                      <a:pt x="24506" y="-975"/>
                      <a:pt x="28468" y="-975"/>
                      <a:pt x="32111" y="-975"/>
                    </a:cubicBezTo>
                    <a:cubicBezTo>
                      <a:pt x="38822" y="12702"/>
                      <a:pt x="41186" y="18198"/>
                      <a:pt x="55374" y="45424"/>
                    </a:cubicBezTo>
                    <a:cubicBezTo>
                      <a:pt x="69946" y="73736"/>
                      <a:pt x="74548" y="81022"/>
                      <a:pt x="82792" y="96552"/>
                    </a:cubicBezTo>
                    <a:cubicBezTo>
                      <a:pt x="90973" y="80702"/>
                      <a:pt x="95574" y="71436"/>
                      <a:pt x="105544" y="51112"/>
                    </a:cubicBezTo>
                    <a:cubicBezTo>
                      <a:pt x="117751" y="26570"/>
                      <a:pt x="125165" y="11296"/>
                      <a:pt x="131108" y="-720"/>
                    </a:cubicBezTo>
                    <a:cubicBezTo>
                      <a:pt x="133729" y="-720"/>
                      <a:pt x="136541" y="-336"/>
                      <a:pt x="139417" y="-336"/>
                    </a:cubicBezTo>
                    <a:cubicBezTo>
                      <a:pt x="142292" y="-336"/>
                      <a:pt x="146447" y="-336"/>
                      <a:pt x="150026" y="-720"/>
                    </a:cubicBezTo>
                    <a:cubicBezTo>
                      <a:pt x="151688" y="16536"/>
                      <a:pt x="153286" y="30021"/>
                      <a:pt x="157695" y="61977"/>
                    </a:cubicBezTo>
                    <a:cubicBezTo>
                      <a:pt x="163127" y="101793"/>
                      <a:pt x="164086" y="113808"/>
                      <a:pt x="167154"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41" name="Frihandsfigur: Form 40">
                <a:extLst>
                  <a:ext uri="{FF2B5EF4-FFF2-40B4-BE49-F238E27FC236}">
                    <a16:creationId xmlns:a16="http://schemas.microsoft.com/office/drawing/2014/main" id="{4826F843-6E74-4EF1-BB83-3584B748D678}"/>
                  </a:ext>
                </a:extLst>
              </p:cNvPr>
              <p:cNvSpPr/>
              <p:nvPr/>
            </p:nvSpPr>
            <p:spPr>
              <a:xfrm>
                <a:off x="11022949" y="6442810"/>
                <a:ext cx="120854" cy="133956"/>
              </a:xfrm>
              <a:custGeom>
                <a:avLst/>
                <a:gdLst>
                  <a:gd name="connsiteX0" fmla="*/ 43871 w 120854"/>
                  <a:gd name="connsiteY0" fmla="*/ 132854 h 133956"/>
                  <a:gd name="connsiteX1" fmla="*/ 3351 w 120854"/>
                  <a:gd name="connsiteY1" fmla="*/ 109718 h 133956"/>
                  <a:gd name="connsiteX2" fmla="*/ -994 w 120854"/>
                  <a:gd name="connsiteY2" fmla="*/ 78275 h 133956"/>
                  <a:gd name="connsiteX3" fmla="*/ -994 w 120854"/>
                  <a:gd name="connsiteY3" fmla="*/ 49578 h 133956"/>
                  <a:gd name="connsiteX4" fmla="*/ -1570 w 120854"/>
                  <a:gd name="connsiteY4" fmla="*/ -975 h 133956"/>
                  <a:gd name="connsiteX5" fmla="*/ 11660 w 120854"/>
                  <a:gd name="connsiteY5" fmla="*/ -975 h 133956"/>
                  <a:gd name="connsiteX6" fmla="*/ 26040 w 120854"/>
                  <a:gd name="connsiteY6" fmla="*/ -975 h 133956"/>
                  <a:gd name="connsiteX7" fmla="*/ 25528 w 120854"/>
                  <a:gd name="connsiteY7" fmla="*/ 47789 h 133956"/>
                  <a:gd name="connsiteX8" fmla="*/ 25528 w 120854"/>
                  <a:gd name="connsiteY8" fmla="*/ 84666 h 133956"/>
                  <a:gd name="connsiteX9" fmla="*/ 55694 w 120854"/>
                  <a:gd name="connsiteY9" fmla="*/ 114639 h 133956"/>
                  <a:gd name="connsiteX10" fmla="*/ 92059 w 120854"/>
                  <a:gd name="connsiteY10" fmla="*/ 98853 h 133956"/>
                  <a:gd name="connsiteX11" fmla="*/ 92059 w 120854"/>
                  <a:gd name="connsiteY11" fmla="*/ 57951 h 133956"/>
                  <a:gd name="connsiteX12" fmla="*/ 91484 w 120854"/>
                  <a:gd name="connsiteY12" fmla="*/ -975 h 133956"/>
                  <a:gd name="connsiteX13" fmla="*/ 105416 w 120854"/>
                  <a:gd name="connsiteY13" fmla="*/ -975 h 133956"/>
                  <a:gd name="connsiteX14" fmla="*/ 118966 w 120854"/>
                  <a:gd name="connsiteY14" fmla="*/ -975 h 133956"/>
                  <a:gd name="connsiteX15" fmla="*/ 118198 w 120854"/>
                  <a:gd name="connsiteY15" fmla="*/ 59931 h 133956"/>
                  <a:gd name="connsiteX16" fmla="*/ 119285 w 120854"/>
                  <a:gd name="connsiteY16" fmla="*/ 130233 h 133956"/>
                  <a:gd name="connsiteX17" fmla="*/ 105353 w 120854"/>
                  <a:gd name="connsiteY17" fmla="*/ 130233 h 133956"/>
                  <a:gd name="connsiteX18" fmla="*/ 91676 w 120854"/>
                  <a:gd name="connsiteY18" fmla="*/ 130233 h 133956"/>
                  <a:gd name="connsiteX19" fmla="*/ 91676 w 120854"/>
                  <a:gd name="connsiteY19" fmla="*/ 112402 h 133956"/>
                  <a:gd name="connsiteX20" fmla="*/ 43487 w 120854"/>
                  <a:gd name="connsiteY20" fmla="*/ 132981 h 13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854" h="133956">
                    <a:moveTo>
                      <a:pt x="43871" y="132854"/>
                    </a:moveTo>
                    <a:cubicBezTo>
                      <a:pt x="26999" y="133684"/>
                      <a:pt x="11212" y="124673"/>
                      <a:pt x="3351" y="109718"/>
                    </a:cubicBezTo>
                    <a:cubicBezTo>
                      <a:pt x="-419" y="99684"/>
                      <a:pt x="-1889" y="88947"/>
                      <a:pt x="-994" y="78275"/>
                    </a:cubicBezTo>
                    <a:lnTo>
                      <a:pt x="-994" y="49578"/>
                    </a:lnTo>
                    <a:cubicBezTo>
                      <a:pt x="-994" y="34687"/>
                      <a:pt x="-994" y="16281"/>
                      <a:pt x="-1570" y="-975"/>
                    </a:cubicBezTo>
                    <a:cubicBezTo>
                      <a:pt x="2456" y="-975"/>
                      <a:pt x="6931" y="-975"/>
                      <a:pt x="11660" y="-975"/>
                    </a:cubicBezTo>
                    <a:cubicBezTo>
                      <a:pt x="16389" y="-975"/>
                      <a:pt x="21246" y="-975"/>
                      <a:pt x="26040" y="-975"/>
                    </a:cubicBezTo>
                    <a:cubicBezTo>
                      <a:pt x="26040" y="16664"/>
                      <a:pt x="25528" y="30469"/>
                      <a:pt x="25528" y="47789"/>
                    </a:cubicBezTo>
                    <a:lnTo>
                      <a:pt x="25528" y="84666"/>
                    </a:lnTo>
                    <a:cubicBezTo>
                      <a:pt x="25528" y="101537"/>
                      <a:pt x="33517" y="114639"/>
                      <a:pt x="55694" y="114639"/>
                    </a:cubicBezTo>
                    <a:cubicBezTo>
                      <a:pt x="69307" y="113872"/>
                      <a:pt x="82217" y="108312"/>
                      <a:pt x="92059" y="98853"/>
                    </a:cubicBezTo>
                    <a:cubicBezTo>
                      <a:pt x="92059" y="89586"/>
                      <a:pt x="92059" y="69774"/>
                      <a:pt x="92059" y="57951"/>
                    </a:cubicBezTo>
                    <a:cubicBezTo>
                      <a:pt x="92059" y="36860"/>
                      <a:pt x="91676" y="14875"/>
                      <a:pt x="91484" y="-975"/>
                    </a:cubicBezTo>
                    <a:cubicBezTo>
                      <a:pt x="94616" y="-975"/>
                      <a:pt x="100048" y="-975"/>
                      <a:pt x="105416" y="-975"/>
                    </a:cubicBezTo>
                    <a:cubicBezTo>
                      <a:pt x="110785" y="-975"/>
                      <a:pt x="116153" y="-975"/>
                      <a:pt x="118966" y="-975"/>
                    </a:cubicBezTo>
                    <a:cubicBezTo>
                      <a:pt x="118966" y="14108"/>
                      <a:pt x="118198" y="22288"/>
                      <a:pt x="118198" y="59931"/>
                    </a:cubicBezTo>
                    <a:cubicBezTo>
                      <a:pt x="118198" y="86454"/>
                      <a:pt x="118582" y="108312"/>
                      <a:pt x="119285" y="130233"/>
                    </a:cubicBezTo>
                    <a:cubicBezTo>
                      <a:pt x="114620" y="130233"/>
                      <a:pt x="109954" y="130233"/>
                      <a:pt x="105353" y="130233"/>
                    </a:cubicBezTo>
                    <a:cubicBezTo>
                      <a:pt x="100751" y="130233"/>
                      <a:pt x="96213" y="130233"/>
                      <a:pt x="91676" y="130233"/>
                    </a:cubicBezTo>
                    <a:cubicBezTo>
                      <a:pt x="91676" y="123842"/>
                      <a:pt x="91676" y="116621"/>
                      <a:pt x="91676" y="112402"/>
                    </a:cubicBezTo>
                    <a:cubicBezTo>
                      <a:pt x="78894" y="125185"/>
                      <a:pt x="61574" y="132598"/>
                      <a:pt x="43487" y="132981"/>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1" name="Bild 7">
              <a:extLst>
                <a:ext uri="{FF2B5EF4-FFF2-40B4-BE49-F238E27FC236}">
                  <a16:creationId xmlns:a16="http://schemas.microsoft.com/office/drawing/2014/main" id="{097CEED3-0545-4749-A4D7-BD3870D2CB93}"/>
                </a:ext>
              </a:extLst>
            </p:cNvPr>
            <p:cNvGrpSpPr/>
            <p:nvPr userDrawn="1"/>
          </p:nvGrpSpPr>
          <p:grpSpPr>
            <a:xfrm>
              <a:off x="9962286" y="6237019"/>
              <a:ext cx="1335030" cy="370939"/>
              <a:chOff x="9962286" y="6237019"/>
              <a:chExt cx="1335030" cy="370939"/>
            </a:xfrm>
            <a:solidFill>
              <a:schemeClr val="bg1"/>
            </a:solidFill>
          </p:grpSpPr>
          <p:sp>
            <p:nvSpPr>
              <p:cNvPr id="25" name="Frihandsfigur: Form 24">
                <a:extLst>
                  <a:ext uri="{FF2B5EF4-FFF2-40B4-BE49-F238E27FC236}">
                    <a16:creationId xmlns:a16="http://schemas.microsoft.com/office/drawing/2014/main" id="{B63F5D4E-5D30-4432-AA2D-0C048F47BE0B}"/>
                  </a:ext>
                </a:extLst>
              </p:cNvPr>
              <p:cNvSpPr/>
              <p:nvPr/>
            </p:nvSpPr>
            <p:spPr>
              <a:xfrm>
                <a:off x="11178060" y="6442810"/>
                <a:ext cx="119257" cy="132742"/>
              </a:xfrm>
              <a:custGeom>
                <a:avLst/>
                <a:gdLst>
                  <a:gd name="connsiteX0" fmla="*/ 117623 w 119257"/>
                  <a:gd name="connsiteY0" fmla="*/ 131768 h 132742"/>
                  <a:gd name="connsiteX1" fmla="*/ 106631 w 119257"/>
                  <a:gd name="connsiteY1" fmla="*/ 131768 h 132742"/>
                  <a:gd name="connsiteX2" fmla="*/ 96916 w 119257"/>
                  <a:gd name="connsiteY2" fmla="*/ 131768 h 132742"/>
                  <a:gd name="connsiteX3" fmla="*/ 45788 w 119257"/>
                  <a:gd name="connsiteY3" fmla="*/ 71564 h 132742"/>
                  <a:gd name="connsiteX4" fmla="*/ 10509 w 119257"/>
                  <a:gd name="connsiteY4" fmla="*/ 32131 h 132742"/>
                  <a:gd name="connsiteX5" fmla="*/ 10509 w 119257"/>
                  <a:gd name="connsiteY5" fmla="*/ 64662 h 132742"/>
                  <a:gd name="connsiteX6" fmla="*/ 11212 w 119257"/>
                  <a:gd name="connsiteY6" fmla="*/ 130106 h 132742"/>
                  <a:gd name="connsiteX7" fmla="*/ 4821 w 119257"/>
                  <a:gd name="connsiteY7" fmla="*/ 130106 h 132742"/>
                  <a:gd name="connsiteX8" fmla="*/ -1570 w 119257"/>
                  <a:gd name="connsiteY8" fmla="*/ 130106 h 132742"/>
                  <a:gd name="connsiteX9" fmla="*/ -1570 w 119257"/>
                  <a:gd name="connsiteY9" fmla="*/ 64853 h 132742"/>
                  <a:gd name="connsiteX10" fmla="*/ -1570 w 119257"/>
                  <a:gd name="connsiteY10" fmla="*/ -975 h 132742"/>
                  <a:gd name="connsiteX11" fmla="*/ 9359 w 119257"/>
                  <a:gd name="connsiteY11" fmla="*/ -975 h 132742"/>
                  <a:gd name="connsiteX12" fmla="*/ 19201 w 119257"/>
                  <a:gd name="connsiteY12" fmla="*/ -975 h 132742"/>
                  <a:gd name="connsiteX13" fmla="*/ 66623 w 119257"/>
                  <a:gd name="connsiteY13" fmla="*/ 55778 h 132742"/>
                  <a:gd name="connsiteX14" fmla="*/ 104969 w 119257"/>
                  <a:gd name="connsiteY14" fmla="*/ 99556 h 132742"/>
                  <a:gd name="connsiteX15" fmla="*/ 104969 w 119257"/>
                  <a:gd name="connsiteY15" fmla="*/ 64853 h 132742"/>
                  <a:gd name="connsiteX16" fmla="*/ 104458 w 119257"/>
                  <a:gd name="connsiteY16" fmla="*/ -975 h 132742"/>
                  <a:gd name="connsiteX17" fmla="*/ 110849 w 119257"/>
                  <a:gd name="connsiteY17" fmla="*/ -975 h 132742"/>
                  <a:gd name="connsiteX18" fmla="*/ 117687 w 119257"/>
                  <a:gd name="connsiteY18" fmla="*/ -975 h 132742"/>
                  <a:gd name="connsiteX19" fmla="*/ 117687 w 119257"/>
                  <a:gd name="connsiteY19" fmla="*/ 64662 h 132742"/>
                  <a:gd name="connsiteX20" fmla="*/ 117687 w 119257"/>
                  <a:gd name="connsiteY20" fmla="*/ 131768 h 1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257" h="132742">
                    <a:moveTo>
                      <a:pt x="117623" y="131768"/>
                    </a:moveTo>
                    <a:cubicBezTo>
                      <a:pt x="113469" y="131768"/>
                      <a:pt x="109954" y="131768"/>
                      <a:pt x="106631" y="131768"/>
                    </a:cubicBezTo>
                    <a:cubicBezTo>
                      <a:pt x="103307" y="131768"/>
                      <a:pt x="100240" y="131768"/>
                      <a:pt x="96916" y="131768"/>
                    </a:cubicBezTo>
                    <a:cubicBezTo>
                      <a:pt x="85476" y="119752"/>
                      <a:pt x="71352" y="101537"/>
                      <a:pt x="45788" y="71564"/>
                    </a:cubicBezTo>
                    <a:cubicBezTo>
                      <a:pt x="26615" y="49195"/>
                      <a:pt x="18690" y="40503"/>
                      <a:pt x="10509" y="32131"/>
                    </a:cubicBezTo>
                    <a:cubicBezTo>
                      <a:pt x="10509" y="35774"/>
                      <a:pt x="10509" y="57695"/>
                      <a:pt x="10509" y="64662"/>
                    </a:cubicBezTo>
                    <a:cubicBezTo>
                      <a:pt x="10509" y="79041"/>
                      <a:pt x="10893" y="112083"/>
                      <a:pt x="11212" y="130106"/>
                    </a:cubicBezTo>
                    <a:lnTo>
                      <a:pt x="4821" y="130106"/>
                    </a:lnTo>
                    <a:lnTo>
                      <a:pt x="-1570" y="130106"/>
                    </a:lnTo>
                    <a:cubicBezTo>
                      <a:pt x="-1570" y="113361"/>
                      <a:pt x="-1570" y="80127"/>
                      <a:pt x="-1570" y="64853"/>
                    </a:cubicBezTo>
                    <a:cubicBezTo>
                      <a:pt x="-1570" y="49578"/>
                      <a:pt x="-1570" y="15770"/>
                      <a:pt x="-1570" y="-975"/>
                    </a:cubicBezTo>
                    <a:cubicBezTo>
                      <a:pt x="2520" y="-975"/>
                      <a:pt x="6036" y="-975"/>
                      <a:pt x="9359" y="-975"/>
                    </a:cubicBezTo>
                    <a:cubicBezTo>
                      <a:pt x="12682" y="-975"/>
                      <a:pt x="15750" y="-975"/>
                      <a:pt x="19201" y="-975"/>
                    </a:cubicBezTo>
                    <a:cubicBezTo>
                      <a:pt x="32814" y="15578"/>
                      <a:pt x="38374" y="22672"/>
                      <a:pt x="66623" y="55778"/>
                    </a:cubicBezTo>
                    <a:cubicBezTo>
                      <a:pt x="87010" y="79552"/>
                      <a:pt x="94616" y="88500"/>
                      <a:pt x="104969" y="99556"/>
                    </a:cubicBezTo>
                    <a:cubicBezTo>
                      <a:pt x="104969" y="94635"/>
                      <a:pt x="104969" y="72267"/>
                      <a:pt x="104969" y="64853"/>
                    </a:cubicBezTo>
                    <a:cubicBezTo>
                      <a:pt x="104969" y="50281"/>
                      <a:pt x="104969" y="12510"/>
                      <a:pt x="104458" y="-975"/>
                    </a:cubicBezTo>
                    <a:cubicBezTo>
                      <a:pt x="106311" y="-975"/>
                      <a:pt x="108548" y="-975"/>
                      <a:pt x="110849" y="-975"/>
                    </a:cubicBezTo>
                    <a:cubicBezTo>
                      <a:pt x="113150" y="-975"/>
                      <a:pt x="115514" y="-975"/>
                      <a:pt x="117687" y="-975"/>
                    </a:cubicBezTo>
                    <a:cubicBezTo>
                      <a:pt x="117687" y="14683"/>
                      <a:pt x="117687" y="49003"/>
                      <a:pt x="117687" y="64662"/>
                    </a:cubicBezTo>
                    <a:cubicBezTo>
                      <a:pt x="117687" y="80319"/>
                      <a:pt x="117687" y="115790"/>
                      <a:pt x="117687" y="131768"/>
                    </a:cubicBezTo>
                  </a:path>
                </a:pathLst>
              </a:custGeom>
              <a:grpFill/>
              <a:ln w="6363" cap="flat">
                <a:noFill/>
                <a:prstDash val="solid"/>
                <a:miter/>
              </a:ln>
            </p:spPr>
            <p:txBody>
              <a:bodyPr rtlCol="0" anchor="ctr"/>
              <a:lstStyle/>
              <a:p>
                <a:endParaRPr lang="sv-SE" dirty="0">
                  <a:solidFill>
                    <a:schemeClr val="bg1"/>
                  </a:solidFill>
                </a:endParaRPr>
              </a:p>
            </p:txBody>
          </p:sp>
          <p:sp>
            <p:nvSpPr>
              <p:cNvPr id="26" name="Frihandsfigur: Form 25">
                <a:extLst>
                  <a:ext uri="{FF2B5EF4-FFF2-40B4-BE49-F238E27FC236}">
                    <a16:creationId xmlns:a16="http://schemas.microsoft.com/office/drawing/2014/main" id="{0CC87584-0A7C-4925-AC37-8CEC8803DD23}"/>
                  </a:ext>
                </a:extLst>
              </p:cNvPr>
              <p:cNvSpPr/>
              <p:nvPr/>
            </p:nvSpPr>
            <p:spPr>
              <a:xfrm>
                <a:off x="9962286" y="6237019"/>
                <a:ext cx="293610" cy="370939"/>
              </a:xfrm>
              <a:custGeom>
                <a:avLst/>
                <a:gdLst>
                  <a:gd name="connsiteX0" fmla="*/ 291912 w 293610"/>
                  <a:gd name="connsiteY0" fmla="*/ 878 h 370939"/>
                  <a:gd name="connsiteX1" fmla="*/ 291912 w 293610"/>
                  <a:gd name="connsiteY1" fmla="*/ -975 h 370939"/>
                  <a:gd name="connsiteX2" fmla="*/ -1501 w 293610"/>
                  <a:gd name="connsiteY2" fmla="*/ -975 h 370939"/>
                  <a:gd name="connsiteX3" fmla="*/ -1501 w 293610"/>
                  <a:gd name="connsiteY3" fmla="*/ 217598 h 370939"/>
                  <a:gd name="connsiteX4" fmla="*/ 3612 w 293610"/>
                  <a:gd name="connsiteY4" fmla="*/ 269174 h 370939"/>
                  <a:gd name="connsiteX5" fmla="*/ 144854 w 293610"/>
                  <a:gd name="connsiteY5" fmla="*/ 369961 h 370939"/>
                  <a:gd name="connsiteX6" fmla="*/ 232219 w 293610"/>
                  <a:gd name="connsiteY6" fmla="*/ 343119 h 370939"/>
                  <a:gd name="connsiteX7" fmla="*/ 284306 w 293610"/>
                  <a:gd name="connsiteY7" fmla="*/ 275054 h 370939"/>
                  <a:gd name="connsiteX8" fmla="*/ 292040 w 293610"/>
                  <a:gd name="connsiteY8" fmla="*/ 192610 h 370939"/>
                  <a:gd name="connsiteX9" fmla="*/ 10130 w 293610"/>
                  <a:gd name="connsiteY9" fmla="*/ 10657 h 370939"/>
                  <a:gd name="connsiteX10" fmla="*/ 280216 w 293610"/>
                  <a:gd name="connsiteY10" fmla="*/ 10657 h 370939"/>
                  <a:gd name="connsiteX11" fmla="*/ 280216 w 293610"/>
                  <a:gd name="connsiteY11" fmla="*/ 186602 h 370939"/>
                  <a:gd name="connsiteX12" fmla="*/ 273314 w 293610"/>
                  <a:gd name="connsiteY12" fmla="*/ 270836 h 370939"/>
                  <a:gd name="connsiteX13" fmla="*/ 273314 w 293610"/>
                  <a:gd name="connsiteY13" fmla="*/ 270836 h 370939"/>
                  <a:gd name="connsiteX14" fmla="*/ 272355 w 293610"/>
                  <a:gd name="connsiteY14" fmla="*/ 273648 h 370939"/>
                  <a:gd name="connsiteX15" fmla="*/ 271716 w 293610"/>
                  <a:gd name="connsiteY15" fmla="*/ 273648 h 370939"/>
                  <a:gd name="connsiteX16" fmla="*/ 271716 w 293610"/>
                  <a:gd name="connsiteY16" fmla="*/ 273648 h 370939"/>
                  <a:gd name="connsiteX17" fmla="*/ 268393 w 293610"/>
                  <a:gd name="connsiteY17" fmla="*/ 272306 h 370939"/>
                  <a:gd name="connsiteX18" fmla="*/ 268393 w 293610"/>
                  <a:gd name="connsiteY18" fmla="*/ 272306 h 370939"/>
                  <a:gd name="connsiteX19" fmla="*/ 235096 w 293610"/>
                  <a:gd name="connsiteY19" fmla="*/ 269558 h 370939"/>
                  <a:gd name="connsiteX20" fmla="*/ 228705 w 293610"/>
                  <a:gd name="connsiteY20" fmla="*/ 271347 h 370939"/>
                  <a:gd name="connsiteX21" fmla="*/ 175978 w 293610"/>
                  <a:gd name="connsiteY21" fmla="*/ 274287 h 370939"/>
                  <a:gd name="connsiteX22" fmla="*/ 114177 w 293610"/>
                  <a:gd name="connsiteY22" fmla="*/ 274287 h 370939"/>
                  <a:gd name="connsiteX23" fmla="*/ 61387 w 293610"/>
                  <a:gd name="connsiteY23" fmla="*/ 271347 h 370939"/>
                  <a:gd name="connsiteX24" fmla="*/ 61387 w 293610"/>
                  <a:gd name="connsiteY24" fmla="*/ 271347 h 370939"/>
                  <a:gd name="connsiteX25" fmla="*/ 55443 w 293610"/>
                  <a:gd name="connsiteY25" fmla="*/ 269558 h 370939"/>
                  <a:gd name="connsiteX26" fmla="*/ 43939 w 293610"/>
                  <a:gd name="connsiteY26" fmla="*/ 268024 h 370939"/>
                  <a:gd name="connsiteX27" fmla="*/ 22082 w 293610"/>
                  <a:gd name="connsiteY27" fmla="*/ 272306 h 370939"/>
                  <a:gd name="connsiteX28" fmla="*/ 22082 w 293610"/>
                  <a:gd name="connsiteY28" fmla="*/ 272306 h 370939"/>
                  <a:gd name="connsiteX29" fmla="*/ 18695 w 293610"/>
                  <a:gd name="connsiteY29" fmla="*/ 273776 h 370939"/>
                  <a:gd name="connsiteX30" fmla="*/ 18695 w 293610"/>
                  <a:gd name="connsiteY30" fmla="*/ 273776 h 370939"/>
                  <a:gd name="connsiteX31" fmla="*/ 17416 w 293610"/>
                  <a:gd name="connsiteY31" fmla="*/ 274287 h 370939"/>
                  <a:gd name="connsiteX32" fmla="*/ 14221 w 293610"/>
                  <a:gd name="connsiteY32" fmla="*/ 264125 h 370939"/>
                  <a:gd name="connsiteX33" fmla="*/ 10067 w 293610"/>
                  <a:gd name="connsiteY33" fmla="*/ 217854 h 370939"/>
                  <a:gd name="connsiteX34" fmla="*/ 144854 w 293610"/>
                  <a:gd name="connsiteY34" fmla="*/ 358330 h 370939"/>
                  <a:gd name="connsiteX35" fmla="*/ 22082 w 293610"/>
                  <a:gd name="connsiteY35" fmla="*/ 285152 h 370939"/>
                  <a:gd name="connsiteX36" fmla="*/ 24958 w 293610"/>
                  <a:gd name="connsiteY36" fmla="*/ 283746 h 370939"/>
                  <a:gd name="connsiteX37" fmla="*/ 52312 w 293610"/>
                  <a:gd name="connsiteY37" fmla="*/ 280742 h 370939"/>
                  <a:gd name="connsiteX38" fmla="*/ 57872 w 293610"/>
                  <a:gd name="connsiteY38" fmla="*/ 282404 h 370939"/>
                  <a:gd name="connsiteX39" fmla="*/ 58255 w 293610"/>
                  <a:gd name="connsiteY39" fmla="*/ 282404 h 370939"/>
                  <a:gd name="connsiteX40" fmla="*/ 94557 w 293610"/>
                  <a:gd name="connsiteY40" fmla="*/ 289370 h 370939"/>
                  <a:gd name="connsiteX41" fmla="*/ 118395 w 293610"/>
                  <a:gd name="connsiteY41" fmla="*/ 285088 h 370939"/>
                  <a:gd name="connsiteX42" fmla="*/ 172080 w 293610"/>
                  <a:gd name="connsiteY42" fmla="*/ 285088 h 370939"/>
                  <a:gd name="connsiteX43" fmla="*/ 232283 w 293610"/>
                  <a:gd name="connsiteY43" fmla="*/ 282404 h 370939"/>
                  <a:gd name="connsiteX44" fmla="*/ 232283 w 293610"/>
                  <a:gd name="connsiteY44" fmla="*/ 282404 h 370939"/>
                  <a:gd name="connsiteX45" fmla="*/ 238035 w 293610"/>
                  <a:gd name="connsiteY45" fmla="*/ 280678 h 370939"/>
                  <a:gd name="connsiteX46" fmla="*/ 265325 w 293610"/>
                  <a:gd name="connsiteY46" fmla="*/ 283682 h 370939"/>
                  <a:gd name="connsiteX47" fmla="*/ 267562 w 293610"/>
                  <a:gd name="connsiteY47" fmla="*/ 284705 h 370939"/>
                  <a:gd name="connsiteX48" fmla="*/ 144662 w 293610"/>
                  <a:gd name="connsiteY48" fmla="*/ 358266 h 37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610" h="370939">
                    <a:moveTo>
                      <a:pt x="291912" y="878"/>
                    </a:moveTo>
                    <a:lnTo>
                      <a:pt x="291912" y="-975"/>
                    </a:lnTo>
                    <a:lnTo>
                      <a:pt x="-1501" y="-975"/>
                    </a:lnTo>
                    <a:lnTo>
                      <a:pt x="-1501" y="217598"/>
                    </a:lnTo>
                    <a:cubicBezTo>
                      <a:pt x="-1948" y="234918"/>
                      <a:pt x="-223" y="252238"/>
                      <a:pt x="3612" y="269174"/>
                    </a:cubicBezTo>
                    <a:cubicBezTo>
                      <a:pt x="20293" y="328547"/>
                      <a:pt x="78387" y="369961"/>
                      <a:pt x="144854" y="369961"/>
                    </a:cubicBezTo>
                    <a:cubicBezTo>
                      <a:pt x="176042" y="370153"/>
                      <a:pt x="206528" y="360758"/>
                      <a:pt x="232219" y="343119"/>
                    </a:cubicBezTo>
                    <a:cubicBezTo>
                      <a:pt x="256442" y="326566"/>
                      <a:pt x="274656" y="302727"/>
                      <a:pt x="284306" y="275054"/>
                    </a:cubicBezTo>
                    <a:cubicBezTo>
                      <a:pt x="284306" y="274223"/>
                      <a:pt x="292040" y="255306"/>
                      <a:pt x="292040" y="192610"/>
                    </a:cubicBezTo>
                    <a:close/>
                    <a:moveTo>
                      <a:pt x="10130" y="10657"/>
                    </a:moveTo>
                    <a:lnTo>
                      <a:pt x="280216" y="10657"/>
                    </a:lnTo>
                    <a:lnTo>
                      <a:pt x="280216" y="186602"/>
                    </a:lnTo>
                    <a:cubicBezTo>
                      <a:pt x="280216" y="215873"/>
                      <a:pt x="278107" y="253261"/>
                      <a:pt x="273314" y="270836"/>
                    </a:cubicBezTo>
                    <a:lnTo>
                      <a:pt x="273314" y="270836"/>
                    </a:lnTo>
                    <a:lnTo>
                      <a:pt x="272355" y="273648"/>
                    </a:lnTo>
                    <a:lnTo>
                      <a:pt x="271716" y="273648"/>
                    </a:lnTo>
                    <a:lnTo>
                      <a:pt x="271716" y="273648"/>
                    </a:lnTo>
                    <a:lnTo>
                      <a:pt x="268393" y="272306"/>
                    </a:lnTo>
                    <a:lnTo>
                      <a:pt x="268393" y="272306"/>
                    </a:lnTo>
                    <a:cubicBezTo>
                      <a:pt x="257847" y="267960"/>
                      <a:pt x="246216" y="267001"/>
                      <a:pt x="235096" y="269558"/>
                    </a:cubicBezTo>
                    <a:cubicBezTo>
                      <a:pt x="233114" y="270069"/>
                      <a:pt x="231133" y="270708"/>
                      <a:pt x="228705" y="271347"/>
                    </a:cubicBezTo>
                    <a:cubicBezTo>
                      <a:pt x="213877" y="275885"/>
                      <a:pt x="195408" y="281509"/>
                      <a:pt x="175978" y="274287"/>
                    </a:cubicBezTo>
                    <a:cubicBezTo>
                      <a:pt x="156741" y="263806"/>
                      <a:pt x="133414" y="263806"/>
                      <a:pt x="114177" y="274287"/>
                    </a:cubicBezTo>
                    <a:cubicBezTo>
                      <a:pt x="94685" y="281509"/>
                      <a:pt x="76278" y="275885"/>
                      <a:pt x="61387" y="271347"/>
                    </a:cubicBezTo>
                    <a:lnTo>
                      <a:pt x="61387" y="271347"/>
                    </a:lnTo>
                    <a:lnTo>
                      <a:pt x="55443" y="269558"/>
                    </a:lnTo>
                    <a:cubicBezTo>
                      <a:pt x="51672" y="268535"/>
                      <a:pt x="47838" y="268024"/>
                      <a:pt x="43939" y="268024"/>
                    </a:cubicBezTo>
                    <a:cubicBezTo>
                      <a:pt x="36462" y="268151"/>
                      <a:pt x="29048" y="269622"/>
                      <a:pt x="22082" y="272306"/>
                    </a:cubicBezTo>
                    <a:lnTo>
                      <a:pt x="22082" y="272306"/>
                    </a:lnTo>
                    <a:lnTo>
                      <a:pt x="18695" y="273776"/>
                    </a:lnTo>
                    <a:lnTo>
                      <a:pt x="18695" y="273776"/>
                    </a:lnTo>
                    <a:lnTo>
                      <a:pt x="17416" y="274287"/>
                    </a:lnTo>
                    <a:cubicBezTo>
                      <a:pt x="16202" y="270836"/>
                      <a:pt x="15116" y="267449"/>
                      <a:pt x="14221" y="264125"/>
                    </a:cubicBezTo>
                    <a:cubicBezTo>
                      <a:pt x="11025" y="248915"/>
                      <a:pt x="9619" y="233385"/>
                      <a:pt x="10067" y="217854"/>
                    </a:cubicBezTo>
                    <a:close/>
                    <a:moveTo>
                      <a:pt x="144854" y="358330"/>
                    </a:moveTo>
                    <a:cubicBezTo>
                      <a:pt x="91553" y="358330"/>
                      <a:pt x="43492" y="329633"/>
                      <a:pt x="22082" y="285152"/>
                    </a:cubicBezTo>
                    <a:lnTo>
                      <a:pt x="24958" y="283746"/>
                    </a:lnTo>
                    <a:cubicBezTo>
                      <a:pt x="33522" y="279848"/>
                      <a:pt x="43108" y="278825"/>
                      <a:pt x="52312" y="280742"/>
                    </a:cubicBezTo>
                    <a:lnTo>
                      <a:pt x="57872" y="282404"/>
                    </a:lnTo>
                    <a:lnTo>
                      <a:pt x="58255" y="282404"/>
                    </a:lnTo>
                    <a:cubicBezTo>
                      <a:pt x="69951" y="286558"/>
                      <a:pt x="82158" y="288922"/>
                      <a:pt x="94557" y="289370"/>
                    </a:cubicBezTo>
                    <a:cubicBezTo>
                      <a:pt x="102673" y="289434"/>
                      <a:pt x="110789" y="287964"/>
                      <a:pt x="118395" y="285088"/>
                    </a:cubicBezTo>
                    <a:cubicBezTo>
                      <a:pt x="135012" y="275629"/>
                      <a:pt x="155463" y="275629"/>
                      <a:pt x="172080" y="285088"/>
                    </a:cubicBezTo>
                    <a:cubicBezTo>
                      <a:pt x="195216" y="293716"/>
                      <a:pt x="215795" y="287453"/>
                      <a:pt x="232283" y="282404"/>
                    </a:cubicBezTo>
                    <a:lnTo>
                      <a:pt x="232283" y="282404"/>
                    </a:lnTo>
                    <a:lnTo>
                      <a:pt x="238035" y="280678"/>
                    </a:lnTo>
                    <a:cubicBezTo>
                      <a:pt x="247239" y="278761"/>
                      <a:pt x="256761" y="279784"/>
                      <a:pt x="265325" y="283682"/>
                    </a:cubicBezTo>
                    <a:lnTo>
                      <a:pt x="267562" y="284705"/>
                    </a:lnTo>
                    <a:cubicBezTo>
                      <a:pt x="246216" y="328739"/>
                      <a:pt x="197260" y="358266"/>
                      <a:pt x="144662" y="358266"/>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2" name="Bild 7">
              <a:extLst>
                <a:ext uri="{FF2B5EF4-FFF2-40B4-BE49-F238E27FC236}">
                  <a16:creationId xmlns:a16="http://schemas.microsoft.com/office/drawing/2014/main" id="{92E277FB-753D-44CC-8655-7A87E3F3D54A}"/>
                </a:ext>
              </a:extLst>
            </p:cNvPr>
            <p:cNvGrpSpPr/>
            <p:nvPr userDrawn="1"/>
          </p:nvGrpSpPr>
          <p:grpSpPr>
            <a:xfrm>
              <a:off x="10000063" y="6286102"/>
              <a:ext cx="218126" cy="223385"/>
              <a:chOff x="10000063" y="6286102"/>
              <a:chExt cx="218126" cy="223385"/>
            </a:xfrm>
            <a:solidFill>
              <a:schemeClr val="bg1"/>
            </a:solidFill>
          </p:grpSpPr>
          <p:sp>
            <p:nvSpPr>
              <p:cNvPr id="14" name="Frihandsfigur: Form 13">
                <a:extLst>
                  <a:ext uri="{FF2B5EF4-FFF2-40B4-BE49-F238E27FC236}">
                    <a16:creationId xmlns:a16="http://schemas.microsoft.com/office/drawing/2014/main" id="{066822A5-746A-499E-97F6-E090038528F7}"/>
                  </a:ext>
                </a:extLst>
              </p:cNvPr>
              <p:cNvSpPr/>
              <p:nvPr/>
            </p:nvSpPr>
            <p:spPr>
              <a:xfrm>
                <a:off x="10000063" y="6327324"/>
                <a:ext cx="66530" cy="20898"/>
              </a:xfrm>
              <a:custGeom>
                <a:avLst/>
                <a:gdLst>
                  <a:gd name="connsiteX0" fmla="*/ 8244 w 66530"/>
                  <a:gd name="connsiteY0" fmla="*/ 20899 h 20898"/>
                  <a:gd name="connsiteX1" fmla="*/ 54580 w 66530"/>
                  <a:gd name="connsiteY1" fmla="*/ 20899 h 20898"/>
                  <a:gd name="connsiteX2" fmla="*/ 58286 w 66530"/>
                  <a:gd name="connsiteY2" fmla="*/ 20899 h 20898"/>
                  <a:gd name="connsiteX3" fmla="*/ 58286 w 66530"/>
                  <a:gd name="connsiteY3" fmla="*/ 12143 h 20898"/>
                  <a:gd name="connsiteX4" fmla="*/ 66531 w 66530"/>
                  <a:gd name="connsiteY4" fmla="*/ 12143 h 20898"/>
                  <a:gd name="connsiteX5" fmla="*/ 66531 w 66530"/>
                  <a:gd name="connsiteY5" fmla="*/ 0 h 20898"/>
                  <a:gd name="connsiteX6" fmla="*/ 48572 w 66530"/>
                  <a:gd name="connsiteY6" fmla="*/ 0 h 20898"/>
                  <a:gd name="connsiteX7" fmla="*/ 48572 w 66530"/>
                  <a:gd name="connsiteY7" fmla="*/ 8628 h 20898"/>
                  <a:gd name="connsiteX8" fmla="*/ 39561 w 66530"/>
                  <a:gd name="connsiteY8" fmla="*/ 8628 h 20898"/>
                  <a:gd name="connsiteX9" fmla="*/ 39561 w 66530"/>
                  <a:gd name="connsiteY9" fmla="*/ 0 h 20898"/>
                  <a:gd name="connsiteX10" fmla="*/ 26970 w 66530"/>
                  <a:gd name="connsiteY10" fmla="*/ 0 h 20898"/>
                  <a:gd name="connsiteX11" fmla="*/ 26970 w 66530"/>
                  <a:gd name="connsiteY11" fmla="*/ 8628 h 20898"/>
                  <a:gd name="connsiteX12" fmla="*/ 17959 w 66530"/>
                  <a:gd name="connsiteY12" fmla="*/ 8628 h 20898"/>
                  <a:gd name="connsiteX13" fmla="*/ 17959 w 66530"/>
                  <a:gd name="connsiteY13" fmla="*/ 0 h 20898"/>
                  <a:gd name="connsiteX14" fmla="*/ 0 w 66530"/>
                  <a:gd name="connsiteY14" fmla="*/ 0 h 20898"/>
                  <a:gd name="connsiteX15" fmla="*/ 0 w 66530"/>
                  <a:gd name="connsiteY15" fmla="*/ 12143 h 20898"/>
                  <a:gd name="connsiteX16" fmla="*/ 8244 w 66530"/>
                  <a:gd name="connsiteY16" fmla="*/ 12143 h 20898"/>
                  <a:gd name="connsiteX17" fmla="*/ 8244 w 66530"/>
                  <a:gd name="connsiteY17" fmla="*/ 20899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8244" y="20899"/>
                    </a:moveTo>
                    <a:lnTo>
                      <a:pt x="54580" y="20899"/>
                    </a:lnTo>
                    <a:lnTo>
                      <a:pt x="58286" y="20899"/>
                    </a:lnTo>
                    <a:lnTo>
                      <a:pt x="58286" y="12143"/>
                    </a:lnTo>
                    <a:lnTo>
                      <a:pt x="66531" y="12143"/>
                    </a:lnTo>
                    <a:lnTo>
                      <a:pt x="66531" y="0"/>
                    </a:lnTo>
                    <a:lnTo>
                      <a:pt x="48572" y="0"/>
                    </a:lnTo>
                    <a:lnTo>
                      <a:pt x="48572" y="8628"/>
                    </a:lnTo>
                    <a:lnTo>
                      <a:pt x="39561" y="8628"/>
                    </a:lnTo>
                    <a:lnTo>
                      <a:pt x="39561" y="0"/>
                    </a:lnTo>
                    <a:lnTo>
                      <a:pt x="26970" y="0"/>
                    </a:lnTo>
                    <a:lnTo>
                      <a:pt x="26970" y="8628"/>
                    </a:lnTo>
                    <a:lnTo>
                      <a:pt x="17959" y="8628"/>
                    </a:lnTo>
                    <a:lnTo>
                      <a:pt x="17959" y="0"/>
                    </a:lnTo>
                    <a:lnTo>
                      <a:pt x="0" y="0"/>
                    </a:lnTo>
                    <a:lnTo>
                      <a:pt x="0" y="12143"/>
                    </a:lnTo>
                    <a:lnTo>
                      <a:pt x="8244" y="12143"/>
                    </a:lnTo>
                    <a:lnTo>
                      <a:pt x="8244" y="20899"/>
                    </a:lnTo>
                    <a:close/>
                  </a:path>
                </a:pathLst>
              </a:custGeom>
              <a:grpFill/>
              <a:ln w="6363"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773DCCEB-39EB-4051-984D-72267217B3BB}"/>
                  </a:ext>
                </a:extLst>
              </p:cNvPr>
              <p:cNvSpPr/>
              <p:nvPr/>
            </p:nvSpPr>
            <p:spPr>
              <a:xfrm>
                <a:off x="10151658" y="6327324"/>
                <a:ext cx="66530" cy="20898"/>
              </a:xfrm>
              <a:custGeom>
                <a:avLst/>
                <a:gdLst>
                  <a:gd name="connsiteX0" fmla="*/ 48572 w 66530"/>
                  <a:gd name="connsiteY0" fmla="*/ 8628 h 20898"/>
                  <a:gd name="connsiteX1" fmla="*/ 39497 w 66530"/>
                  <a:gd name="connsiteY1" fmla="*/ 8628 h 20898"/>
                  <a:gd name="connsiteX2" fmla="*/ 39497 w 66530"/>
                  <a:gd name="connsiteY2" fmla="*/ 0 h 20898"/>
                  <a:gd name="connsiteX3" fmla="*/ 26970 w 66530"/>
                  <a:gd name="connsiteY3" fmla="*/ 0 h 20898"/>
                  <a:gd name="connsiteX4" fmla="*/ 26970 w 66530"/>
                  <a:gd name="connsiteY4" fmla="*/ 8628 h 20898"/>
                  <a:gd name="connsiteX5" fmla="*/ 17895 w 66530"/>
                  <a:gd name="connsiteY5" fmla="*/ 8628 h 20898"/>
                  <a:gd name="connsiteX6" fmla="*/ 17895 w 66530"/>
                  <a:gd name="connsiteY6" fmla="*/ 0 h 20898"/>
                  <a:gd name="connsiteX7" fmla="*/ 0 w 66530"/>
                  <a:gd name="connsiteY7" fmla="*/ 0 h 20898"/>
                  <a:gd name="connsiteX8" fmla="*/ 0 w 66530"/>
                  <a:gd name="connsiteY8" fmla="*/ 12143 h 20898"/>
                  <a:gd name="connsiteX9" fmla="*/ 8244 w 66530"/>
                  <a:gd name="connsiteY9" fmla="*/ 12143 h 20898"/>
                  <a:gd name="connsiteX10" fmla="*/ 8244 w 66530"/>
                  <a:gd name="connsiteY10" fmla="*/ 20899 h 20898"/>
                  <a:gd name="connsiteX11" fmla="*/ 54835 w 66530"/>
                  <a:gd name="connsiteY11" fmla="*/ 20899 h 20898"/>
                  <a:gd name="connsiteX12" fmla="*/ 58222 w 66530"/>
                  <a:gd name="connsiteY12" fmla="*/ 20899 h 20898"/>
                  <a:gd name="connsiteX13" fmla="*/ 58222 w 66530"/>
                  <a:gd name="connsiteY13" fmla="*/ 12143 h 20898"/>
                  <a:gd name="connsiteX14" fmla="*/ 66531 w 66530"/>
                  <a:gd name="connsiteY14" fmla="*/ 12143 h 20898"/>
                  <a:gd name="connsiteX15" fmla="*/ 66531 w 66530"/>
                  <a:gd name="connsiteY15" fmla="*/ 0 h 20898"/>
                  <a:gd name="connsiteX16" fmla="*/ 48572 w 66530"/>
                  <a:gd name="connsiteY16" fmla="*/ 0 h 20898"/>
                  <a:gd name="connsiteX17" fmla="*/ 48572 w 66530"/>
                  <a:gd name="connsiteY17" fmla="*/ 8628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48572" y="8628"/>
                    </a:moveTo>
                    <a:lnTo>
                      <a:pt x="39497" y="8628"/>
                    </a:lnTo>
                    <a:lnTo>
                      <a:pt x="39497" y="0"/>
                    </a:lnTo>
                    <a:lnTo>
                      <a:pt x="26970" y="0"/>
                    </a:lnTo>
                    <a:lnTo>
                      <a:pt x="26970" y="8628"/>
                    </a:lnTo>
                    <a:lnTo>
                      <a:pt x="17895" y="8628"/>
                    </a:lnTo>
                    <a:lnTo>
                      <a:pt x="17895" y="0"/>
                    </a:lnTo>
                    <a:lnTo>
                      <a:pt x="0" y="0"/>
                    </a:lnTo>
                    <a:lnTo>
                      <a:pt x="0" y="12143"/>
                    </a:lnTo>
                    <a:lnTo>
                      <a:pt x="8244" y="12143"/>
                    </a:lnTo>
                    <a:lnTo>
                      <a:pt x="8244" y="20899"/>
                    </a:lnTo>
                    <a:lnTo>
                      <a:pt x="54835" y="20899"/>
                    </a:lnTo>
                    <a:lnTo>
                      <a:pt x="58222" y="20899"/>
                    </a:lnTo>
                    <a:lnTo>
                      <a:pt x="58222" y="12143"/>
                    </a:lnTo>
                    <a:lnTo>
                      <a:pt x="66531" y="12143"/>
                    </a:lnTo>
                    <a:lnTo>
                      <a:pt x="66531" y="0"/>
                    </a:lnTo>
                    <a:lnTo>
                      <a:pt x="48572" y="0"/>
                    </a:lnTo>
                    <a:lnTo>
                      <a:pt x="48572" y="8628"/>
                    </a:lnTo>
                    <a:close/>
                  </a:path>
                </a:pathLst>
              </a:custGeom>
              <a:grpFill/>
              <a:ln w="6363" cap="flat">
                <a:noFill/>
                <a:prstDash val="solid"/>
                <a:miter/>
              </a:ln>
            </p:spPr>
            <p:txBody>
              <a:bodyPr rtlCol="0" anchor="ctr"/>
              <a:lstStyle/>
              <a:p>
                <a:endParaRPr lang="sv-SE" dirty="0"/>
              </a:p>
            </p:txBody>
          </p:sp>
          <p:sp>
            <p:nvSpPr>
              <p:cNvPr id="16" name="Frihandsfigur: Form 15">
                <a:extLst>
                  <a:ext uri="{FF2B5EF4-FFF2-40B4-BE49-F238E27FC236}">
                    <a16:creationId xmlns:a16="http://schemas.microsoft.com/office/drawing/2014/main" id="{2B0C0F92-F3CE-4C98-AA87-FAA52B4171F5}"/>
                  </a:ext>
                </a:extLst>
              </p:cNvPr>
              <p:cNvSpPr/>
              <p:nvPr/>
            </p:nvSpPr>
            <p:spPr>
              <a:xfrm>
                <a:off x="10068830" y="6286102"/>
                <a:ext cx="80463" cy="28951"/>
              </a:xfrm>
              <a:custGeom>
                <a:avLst/>
                <a:gdLst>
                  <a:gd name="connsiteX0" fmla="*/ 11057 w 80463"/>
                  <a:gd name="connsiteY0" fmla="*/ 28951 h 28951"/>
                  <a:gd name="connsiteX1" fmla="*/ 69279 w 80463"/>
                  <a:gd name="connsiteY1" fmla="*/ 28951 h 28951"/>
                  <a:gd name="connsiteX2" fmla="*/ 69279 w 80463"/>
                  <a:gd name="connsiteY2" fmla="*/ 17639 h 28951"/>
                  <a:gd name="connsiteX3" fmla="*/ 80463 w 80463"/>
                  <a:gd name="connsiteY3" fmla="*/ 17639 h 28951"/>
                  <a:gd name="connsiteX4" fmla="*/ 80463 w 80463"/>
                  <a:gd name="connsiteY4" fmla="*/ 64 h 28951"/>
                  <a:gd name="connsiteX5" fmla="*/ 63399 w 80463"/>
                  <a:gd name="connsiteY5" fmla="*/ 64 h 28951"/>
                  <a:gd name="connsiteX6" fmla="*/ 63399 w 80463"/>
                  <a:gd name="connsiteY6" fmla="*/ 10609 h 28951"/>
                  <a:gd name="connsiteX7" fmla="*/ 48764 w 80463"/>
                  <a:gd name="connsiteY7" fmla="*/ 10609 h 28951"/>
                  <a:gd name="connsiteX8" fmla="*/ 48764 w 80463"/>
                  <a:gd name="connsiteY8" fmla="*/ 0 h 28951"/>
                  <a:gd name="connsiteX9" fmla="*/ 31700 w 80463"/>
                  <a:gd name="connsiteY9" fmla="*/ 0 h 28951"/>
                  <a:gd name="connsiteX10" fmla="*/ 31700 w 80463"/>
                  <a:gd name="connsiteY10" fmla="*/ 10609 h 28951"/>
                  <a:gd name="connsiteX11" fmla="*/ 17320 w 80463"/>
                  <a:gd name="connsiteY11" fmla="*/ 10609 h 28951"/>
                  <a:gd name="connsiteX12" fmla="*/ 17320 w 80463"/>
                  <a:gd name="connsiteY12" fmla="*/ 64 h 28951"/>
                  <a:gd name="connsiteX13" fmla="*/ 0 w 80463"/>
                  <a:gd name="connsiteY13" fmla="*/ 64 h 28951"/>
                  <a:gd name="connsiteX14" fmla="*/ 0 w 80463"/>
                  <a:gd name="connsiteY14" fmla="*/ 17639 h 28951"/>
                  <a:gd name="connsiteX15" fmla="*/ 11057 w 80463"/>
                  <a:gd name="connsiteY15" fmla="*/ 17639 h 28951"/>
                  <a:gd name="connsiteX16" fmla="*/ 11057 w 80463"/>
                  <a:gd name="connsiteY16" fmla="*/ 2895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3" h="28951">
                    <a:moveTo>
                      <a:pt x="11057" y="28951"/>
                    </a:moveTo>
                    <a:lnTo>
                      <a:pt x="69279" y="28951"/>
                    </a:lnTo>
                    <a:lnTo>
                      <a:pt x="69279" y="17639"/>
                    </a:lnTo>
                    <a:lnTo>
                      <a:pt x="80463" y="17639"/>
                    </a:lnTo>
                    <a:lnTo>
                      <a:pt x="80463" y="64"/>
                    </a:lnTo>
                    <a:lnTo>
                      <a:pt x="63399" y="64"/>
                    </a:lnTo>
                    <a:lnTo>
                      <a:pt x="63399" y="10609"/>
                    </a:lnTo>
                    <a:lnTo>
                      <a:pt x="48764" y="10609"/>
                    </a:lnTo>
                    <a:lnTo>
                      <a:pt x="48764" y="0"/>
                    </a:lnTo>
                    <a:lnTo>
                      <a:pt x="31700" y="0"/>
                    </a:lnTo>
                    <a:lnTo>
                      <a:pt x="31700" y="10609"/>
                    </a:lnTo>
                    <a:lnTo>
                      <a:pt x="17320" y="10609"/>
                    </a:lnTo>
                    <a:lnTo>
                      <a:pt x="17320" y="64"/>
                    </a:lnTo>
                    <a:lnTo>
                      <a:pt x="0" y="64"/>
                    </a:lnTo>
                    <a:lnTo>
                      <a:pt x="0" y="17639"/>
                    </a:lnTo>
                    <a:lnTo>
                      <a:pt x="11057" y="17639"/>
                    </a:lnTo>
                    <a:lnTo>
                      <a:pt x="11057" y="28951"/>
                    </a:lnTo>
                    <a:close/>
                  </a:path>
                </a:pathLst>
              </a:custGeom>
              <a:grpFill/>
              <a:ln w="6363"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662C672A-D19D-4CDB-A7C3-2C3A9693CC79}"/>
                  </a:ext>
                </a:extLst>
              </p:cNvPr>
              <p:cNvSpPr/>
              <p:nvPr/>
            </p:nvSpPr>
            <p:spPr>
              <a:xfrm>
                <a:off x="10042947" y="6421975"/>
                <a:ext cx="23646" cy="24925"/>
              </a:xfrm>
              <a:custGeom>
                <a:avLst/>
                <a:gdLst>
                  <a:gd name="connsiteX0" fmla="*/ 0 w 23646"/>
                  <a:gd name="connsiteY0" fmla="*/ 0 h 24925"/>
                  <a:gd name="connsiteX1" fmla="*/ 23647 w 23646"/>
                  <a:gd name="connsiteY1" fmla="*/ 0 h 24925"/>
                  <a:gd name="connsiteX2" fmla="*/ 23647 w 23646"/>
                  <a:gd name="connsiteY2" fmla="*/ 24925 h 24925"/>
                  <a:gd name="connsiteX3" fmla="*/ 0 w 23646"/>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646" h="24925">
                    <a:moveTo>
                      <a:pt x="0" y="0"/>
                    </a:moveTo>
                    <a:lnTo>
                      <a:pt x="23647" y="0"/>
                    </a:lnTo>
                    <a:lnTo>
                      <a:pt x="23647" y="24925"/>
                    </a:lnTo>
                    <a:lnTo>
                      <a:pt x="0" y="24925"/>
                    </a:lnTo>
                    <a:close/>
                  </a:path>
                </a:pathLst>
              </a:custGeom>
              <a:grpFill/>
              <a:ln w="6363" cap="flat">
                <a:noFill/>
                <a:prstDash val="solid"/>
                <a:miter/>
              </a:ln>
            </p:spPr>
            <p:txBody>
              <a:bodyPr rtlCol="0" anchor="ctr"/>
              <a:lstStyle/>
              <a:p>
                <a:endParaRPr lang="sv-SE" dirty="0"/>
              </a:p>
            </p:txBody>
          </p:sp>
          <p:sp>
            <p:nvSpPr>
              <p:cNvPr id="18" name="Frihandsfigur: Form 17">
                <a:extLst>
                  <a:ext uri="{FF2B5EF4-FFF2-40B4-BE49-F238E27FC236}">
                    <a16:creationId xmlns:a16="http://schemas.microsoft.com/office/drawing/2014/main" id="{0DB2EAE6-0223-4014-823C-53C7B25E5039}"/>
                  </a:ext>
                </a:extLst>
              </p:cNvPr>
              <p:cNvSpPr/>
              <p:nvPr/>
            </p:nvSpPr>
            <p:spPr>
              <a:xfrm>
                <a:off x="10042946" y="6453100"/>
                <a:ext cx="43267" cy="23071"/>
              </a:xfrm>
              <a:custGeom>
                <a:avLst/>
                <a:gdLst>
                  <a:gd name="connsiteX0" fmla="*/ -1570 w 43267"/>
                  <a:gd name="connsiteY0" fmla="*/ 22097 h 23071"/>
                  <a:gd name="connsiteX1" fmla="*/ 41378 w 43267"/>
                  <a:gd name="connsiteY1" fmla="*/ 22097 h 23071"/>
                  <a:gd name="connsiteX2" fmla="*/ 41378 w 43267"/>
                  <a:gd name="connsiteY2" fmla="*/ 2923 h 23071"/>
                  <a:gd name="connsiteX3" fmla="*/ 41697 w 43267"/>
                  <a:gd name="connsiteY3" fmla="*/ -975 h 23071"/>
                  <a:gd name="connsiteX4" fmla="*/ -1570 w 43267"/>
                  <a:gd name="connsiteY4" fmla="*/ -975 h 2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7" h="23071">
                    <a:moveTo>
                      <a:pt x="-1570" y="22097"/>
                    </a:moveTo>
                    <a:lnTo>
                      <a:pt x="41378" y="22097"/>
                    </a:lnTo>
                    <a:lnTo>
                      <a:pt x="41378" y="2923"/>
                    </a:lnTo>
                    <a:cubicBezTo>
                      <a:pt x="41314" y="1645"/>
                      <a:pt x="41442" y="303"/>
                      <a:pt x="41697" y="-975"/>
                    </a:cubicBezTo>
                    <a:lnTo>
                      <a:pt x="-1570" y="-975"/>
                    </a:lnTo>
                    <a:close/>
                  </a:path>
                </a:pathLst>
              </a:custGeom>
              <a:grpFill/>
              <a:ln w="6363"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5A04D772-9CA4-4B5B-A361-241AF2A7EA6B}"/>
                  </a:ext>
                </a:extLst>
              </p:cNvPr>
              <p:cNvSpPr/>
              <p:nvPr/>
            </p:nvSpPr>
            <p:spPr>
              <a:xfrm>
                <a:off x="10042946" y="6482051"/>
                <a:ext cx="42947" cy="27436"/>
              </a:xfrm>
              <a:custGeom>
                <a:avLst/>
                <a:gdLst>
                  <a:gd name="connsiteX0" fmla="*/ -1570 w 42947"/>
                  <a:gd name="connsiteY0" fmla="*/ -975 h 27436"/>
                  <a:gd name="connsiteX1" fmla="*/ -1570 w 42947"/>
                  <a:gd name="connsiteY1" fmla="*/ 24590 h 27436"/>
                  <a:gd name="connsiteX2" fmla="*/ 32047 w 42947"/>
                  <a:gd name="connsiteY2" fmla="*/ 23311 h 27436"/>
                  <a:gd name="connsiteX3" fmla="*/ 41378 w 42947"/>
                  <a:gd name="connsiteY3" fmla="*/ 20307 h 27436"/>
                  <a:gd name="connsiteX4" fmla="*/ 41378 w 42947"/>
                  <a:gd name="connsiteY4" fmla="*/ -911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 h="27436">
                    <a:moveTo>
                      <a:pt x="-1570" y="-975"/>
                    </a:moveTo>
                    <a:lnTo>
                      <a:pt x="-1570" y="24590"/>
                    </a:lnTo>
                    <a:cubicBezTo>
                      <a:pt x="9486" y="27465"/>
                      <a:pt x="21182" y="27018"/>
                      <a:pt x="32047" y="23311"/>
                    </a:cubicBezTo>
                    <a:lnTo>
                      <a:pt x="41378" y="20307"/>
                    </a:lnTo>
                    <a:lnTo>
                      <a:pt x="41378" y="-911"/>
                    </a:lnTo>
                    <a:close/>
                  </a:path>
                </a:pathLst>
              </a:custGeom>
              <a:grpFill/>
              <a:ln w="6363"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CAF48BBE-4B8E-458C-9F7A-C13CC229FBA4}"/>
                  </a:ext>
                </a:extLst>
              </p:cNvPr>
              <p:cNvSpPr/>
              <p:nvPr/>
            </p:nvSpPr>
            <p:spPr>
              <a:xfrm>
                <a:off x="10132102" y="6481987"/>
                <a:ext cx="43011" cy="27436"/>
              </a:xfrm>
              <a:custGeom>
                <a:avLst/>
                <a:gdLst>
                  <a:gd name="connsiteX0" fmla="*/ -1570 w 43011"/>
                  <a:gd name="connsiteY0" fmla="*/ 20307 h 27436"/>
                  <a:gd name="connsiteX1" fmla="*/ 7761 w 43011"/>
                  <a:gd name="connsiteY1" fmla="*/ 23311 h 27436"/>
                  <a:gd name="connsiteX2" fmla="*/ 41442 w 43011"/>
                  <a:gd name="connsiteY2" fmla="*/ 24590 h 27436"/>
                  <a:gd name="connsiteX3" fmla="*/ 41442 w 43011"/>
                  <a:gd name="connsiteY3" fmla="*/ -975 h 27436"/>
                  <a:gd name="connsiteX4" fmla="*/ -1570 w 43011"/>
                  <a:gd name="connsiteY4" fmla="*/ -975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1" h="27436">
                    <a:moveTo>
                      <a:pt x="-1570" y="20307"/>
                    </a:moveTo>
                    <a:lnTo>
                      <a:pt x="7761" y="23311"/>
                    </a:lnTo>
                    <a:cubicBezTo>
                      <a:pt x="18625" y="27018"/>
                      <a:pt x="30321" y="27465"/>
                      <a:pt x="41442" y="24590"/>
                    </a:cubicBezTo>
                    <a:lnTo>
                      <a:pt x="41442" y="-975"/>
                    </a:lnTo>
                    <a:lnTo>
                      <a:pt x="-1570" y="-975"/>
                    </a:lnTo>
                    <a:close/>
                  </a:path>
                </a:pathLst>
              </a:custGeom>
              <a:grpFill/>
              <a:ln w="6363" cap="flat">
                <a:noFill/>
                <a:prstDash val="solid"/>
                <a:miter/>
              </a:ln>
            </p:spPr>
            <p:txBody>
              <a:bodyPr rtlCol="0" anchor="ctr"/>
              <a:lstStyle/>
              <a:p>
                <a:endParaRPr lang="sv-SE" dirty="0"/>
              </a:p>
            </p:txBody>
          </p:sp>
          <p:sp>
            <p:nvSpPr>
              <p:cNvPr id="21" name="Frihandsfigur: Form 20">
                <a:extLst>
                  <a:ext uri="{FF2B5EF4-FFF2-40B4-BE49-F238E27FC236}">
                    <a16:creationId xmlns:a16="http://schemas.microsoft.com/office/drawing/2014/main" id="{6517A307-F87F-462B-898A-26BACC8F5AE8}"/>
                  </a:ext>
                </a:extLst>
              </p:cNvPr>
              <p:cNvSpPr/>
              <p:nvPr/>
            </p:nvSpPr>
            <p:spPr>
              <a:xfrm>
                <a:off x="10131782" y="6452525"/>
                <a:ext cx="43650" cy="23327"/>
              </a:xfrm>
              <a:custGeom>
                <a:avLst/>
                <a:gdLst>
                  <a:gd name="connsiteX0" fmla="*/ -1123 w 43650"/>
                  <a:gd name="connsiteY0" fmla="*/ 3179 h 23327"/>
                  <a:gd name="connsiteX1" fmla="*/ -1123 w 43650"/>
                  <a:gd name="connsiteY1" fmla="*/ 22352 h 23327"/>
                  <a:gd name="connsiteX2" fmla="*/ 42081 w 43650"/>
                  <a:gd name="connsiteY2" fmla="*/ 22352 h 23327"/>
                  <a:gd name="connsiteX3" fmla="*/ 42081 w 43650"/>
                  <a:gd name="connsiteY3" fmla="*/ -975 h 23327"/>
                  <a:gd name="connsiteX4" fmla="*/ -1570 w 43650"/>
                  <a:gd name="connsiteY4" fmla="*/ -975 h 23327"/>
                  <a:gd name="connsiteX5" fmla="*/ -1123 w 43650"/>
                  <a:gd name="connsiteY5" fmla="*/ 2860 h 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0" h="23327">
                    <a:moveTo>
                      <a:pt x="-1123" y="3179"/>
                    </a:moveTo>
                    <a:lnTo>
                      <a:pt x="-1123" y="22352"/>
                    </a:lnTo>
                    <a:lnTo>
                      <a:pt x="42081" y="22352"/>
                    </a:lnTo>
                    <a:lnTo>
                      <a:pt x="42081" y="-975"/>
                    </a:lnTo>
                    <a:lnTo>
                      <a:pt x="-1570" y="-975"/>
                    </a:lnTo>
                    <a:cubicBezTo>
                      <a:pt x="-1314" y="303"/>
                      <a:pt x="-1187" y="1582"/>
                      <a:pt x="-1123" y="2860"/>
                    </a:cubicBezTo>
                  </a:path>
                </a:pathLst>
              </a:custGeom>
              <a:grpFill/>
              <a:ln w="6363"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2FAAF224-60C1-4BAC-B63B-35369EA02D43}"/>
                  </a:ext>
                </a:extLst>
              </p:cNvPr>
              <p:cNvSpPr/>
              <p:nvPr/>
            </p:nvSpPr>
            <p:spPr>
              <a:xfrm>
                <a:off x="10072473" y="6422039"/>
                <a:ext cx="73305" cy="24925"/>
              </a:xfrm>
              <a:custGeom>
                <a:avLst/>
                <a:gdLst>
                  <a:gd name="connsiteX0" fmla="*/ 71735 w 73305"/>
                  <a:gd name="connsiteY0" fmla="*/ -975 h 24925"/>
                  <a:gd name="connsiteX1" fmla="*/ -1570 w 73305"/>
                  <a:gd name="connsiteY1" fmla="*/ -975 h 24925"/>
                  <a:gd name="connsiteX2" fmla="*/ -1570 w 73305"/>
                  <a:gd name="connsiteY2" fmla="*/ 23950 h 24925"/>
                  <a:gd name="connsiteX3" fmla="*/ 14216 w 73305"/>
                  <a:gd name="connsiteY3" fmla="*/ 23950 h 24925"/>
                  <a:gd name="connsiteX4" fmla="*/ 34540 w 73305"/>
                  <a:gd name="connsiteY4" fmla="*/ 11168 h 24925"/>
                  <a:gd name="connsiteX5" fmla="*/ 55694 w 73305"/>
                  <a:gd name="connsiteY5" fmla="*/ 23950 h 24925"/>
                  <a:gd name="connsiteX6" fmla="*/ 71735 w 73305"/>
                  <a:gd name="connsiteY6" fmla="*/ 23950 h 2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05" h="24925">
                    <a:moveTo>
                      <a:pt x="71735" y="-975"/>
                    </a:moveTo>
                    <a:lnTo>
                      <a:pt x="-1570" y="-975"/>
                    </a:lnTo>
                    <a:lnTo>
                      <a:pt x="-1570" y="23950"/>
                    </a:lnTo>
                    <a:lnTo>
                      <a:pt x="14216" y="23950"/>
                    </a:lnTo>
                    <a:cubicBezTo>
                      <a:pt x="18178" y="16345"/>
                      <a:pt x="25976" y="11424"/>
                      <a:pt x="34540" y="11168"/>
                    </a:cubicBezTo>
                    <a:cubicBezTo>
                      <a:pt x="43423" y="11040"/>
                      <a:pt x="51668" y="16025"/>
                      <a:pt x="55694" y="23950"/>
                    </a:cubicBezTo>
                    <a:lnTo>
                      <a:pt x="71735" y="23950"/>
                    </a:lnTo>
                    <a:close/>
                  </a:path>
                </a:pathLst>
              </a:custGeom>
              <a:grpFill/>
              <a:ln w="6363"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7F20ACF4-A519-4F7C-86D5-58FC814C2188}"/>
                  </a:ext>
                </a:extLst>
              </p:cNvPr>
              <p:cNvSpPr/>
              <p:nvPr/>
            </p:nvSpPr>
            <p:spPr>
              <a:xfrm>
                <a:off x="10151658" y="6421975"/>
                <a:ext cx="23774" cy="24925"/>
              </a:xfrm>
              <a:custGeom>
                <a:avLst/>
                <a:gdLst>
                  <a:gd name="connsiteX0" fmla="*/ 0 w 23774"/>
                  <a:gd name="connsiteY0" fmla="*/ 0 h 24925"/>
                  <a:gd name="connsiteX1" fmla="*/ 23775 w 23774"/>
                  <a:gd name="connsiteY1" fmla="*/ 0 h 24925"/>
                  <a:gd name="connsiteX2" fmla="*/ 23775 w 23774"/>
                  <a:gd name="connsiteY2" fmla="*/ 24925 h 24925"/>
                  <a:gd name="connsiteX3" fmla="*/ 0 w 23774"/>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774" h="24925">
                    <a:moveTo>
                      <a:pt x="0" y="0"/>
                    </a:moveTo>
                    <a:lnTo>
                      <a:pt x="23775" y="0"/>
                    </a:lnTo>
                    <a:lnTo>
                      <a:pt x="23775" y="24925"/>
                    </a:lnTo>
                    <a:lnTo>
                      <a:pt x="0" y="24925"/>
                    </a:lnTo>
                    <a:close/>
                  </a:path>
                </a:pathLst>
              </a:custGeom>
              <a:grpFill/>
              <a:ln w="6363" cap="flat">
                <a:noFill/>
                <a:prstDash val="solid"/>
                <a:miter/>
              </a:ln>
            </p:spPr>
            <p:txBody>
              <a:bodyPr rtlCol="0" anchor="ctr"/>
              <a:lstStyle/>
              <a:p>
                <a:endParaRPr lang="sv-SE" dirty="0"/>
              </a:p>
            </p:txBody>
          </p:sp>
          <p:sp>
            <p:nvSpPr>
              <p:cNvPr id="24" name="Frihandsfigur: Form 23">
                <a:extLst>
                  <a:ext uri="{FF2B5EF4-FFF2-40B4-BE49-F238E27FC236}">
                    <a16:creationId xmlns:a16="http://schemas.microsoft.com/office/drawing/2014/main" id="{4BD9E28B-7846-4110-AAFD-95BEA7BA10C8}"/>
                  </a:ext>
                </a:extLst>
              </p:cNvPr>
              <p:cNvSpPr/>
              <p:nvPr/>
            </p:nvSpPr>
            <p:spPr>
              <a:xfrm>
                <a:off x="10005623" y="6320933"/>
                <a:ext cx="207708" cy="95162"/>
              </a:xfrm>
              <a:custGeom>
                <a:avLst/>
                <a:gdLst>
                  <a:gd name="connsiteX0" fmla="*/ 196105 w 207708"/>
                  <a:gd name="connsiteY0" fmla="*/ 32706 h 95162"/>
                  <a:gd name="connsiteX1" fmla="*/ 152901 w 207708"/>
                  <a:gd name="connsiteY1" fmla="*/ 32706 h 95162"/>
                  <a:gd name="connsiteX2" fmla="*/ 152901 w 207708"/>
                  <a:gd name="connsiteY2" fmla="*/ 74631 h 95162"/>
                  <a:gd name="connsiteX3" fmla="*/ 133728 w 207708"/>
                  <a:gd name="connsiteY3" fmla="*/ 74631 h 95162"/>
                  <a:gd name="connsiteX4" fmla="*/ 133728 w 207708"/>
                  <a:gd name="connsiteY4" fmla="*/ 59293 h 95162"/>
                  <a:gd name="connsiteX5" fmla="*/ 124781 w 207708"/>
                  <a:gd name="connsiteY5" fmla="*/ 59293 h 95162"/>
                  <a:gd name="connsiteX6" fmla="*/ 124781 w 207708"/>
                  <a:gd name="connsiteY6" fmla="*/ -975 h 95162"/>
                  <a:gd name="connsiteX7" fmla="*/ 78574 w 207708"/>
                  <a:gd name="connsiteY7" fmla="*/ -975 h 95162"/>
                  <a:gd name="connsiteX8" fmla="*/ 78574 w 207708"/>
                  <a:gd name="connsiteY8" fmla="*/ 59293 h 95162"/>
                  <a:gd name="connsiteX9" fmla="*/ 70201 w 207708"/>
                  <a:gd name="connsiteY9" fmla="*/ 59293 h 95162"/>
                  <a:gd name="connsiteX10" fmla="*/ 70201 w 207708"/>
                  <a:gd name="connsiteY10" fmla="*/ 74631 h 95162"/>
                  <a:gd name="connsiteX11" fmla="*/ 51028 w 207708"/>
                  <a:gd name="connsiteY11" fmla="*/ 74631 h 95162"/>
                  <a:gd name="connsiteX12" fmla="*/ 51028 w 207708"/>
                  <a:gd name="connsiteY12" fmla="*/ 32706 h 95162"/>
                  <a:gd name="connsiteX13" fmla="*/ 8017 w 207708"/>
                  <a:gd name="connsiteY13" fmla="*/ 32706 h 95162"/>
                  <a:gd name="connsiteX14" fmla="*/ 8017 w 207708"/>
                  <a:gd name="connsiteY14" fmla="*/ 59293 h 95162"/>
                  <a:gd name="connsiteX15" fmla="*/ -1570 w 207708"/>
                  <a:gd name="connsiteY15" fmla="*/ 59293 h 95162"/>
                  <a:gd name="connsiteX16" fmla="*/ -1570 w 207708"/>
                  <a:gd name="connsiteY16" fmla="*/ 83131 h 95162"/>
                  <a:gd name="connsiteX17" fmla="*/ 22204 w 207708"/>
                  <a:gd name="connsiteY17" fmla="*/ 83131 h 95162"/>
                  <a:gd name="connsiteX18" fmla="*/ 22204 w 207708"/>
                  <a:gd name="connsiteY18" fmla="*/ 94187 h 95162"/>
                  <a:gd name="connsiteX19" fmla="*/ 182364 w 207708"/>
                  <a:gd name="connsiteY19" fmla="*/ 94187 h 95162"/>
                  <a:gd name="connsiteX20" fmla="*/ 182364 w 207708"/>
                  <a:gd name="connsiteY20" fmla="*/ 83131 h 95162"/>
                  <a:gd name="connsiteX21" fmla="*/ 206139 w 207708"/>
                  <a:gd name="connsiteY21" fmla="*/ 83131 h 95162"/>
                  <a:gd name="connsiteX22" fmla="*/ 206139 w 207708"/>
                  <a:gd name="connsiteY22" fmla="*/ 59293 h 95162"/>
                  <a:gd name="connsiteX23" fmla="*/ 196424 w 207708"/>
                  <a:gd name="connsiteY23" fmla="*/ 59293 h 95162"/>
                  <a:gd name="connsiteX24" fmla="*/ 39588 w 207708"/>
                  <a:gd name="connsiteY24" fmla="*/ 75654 h 95162"/>
                  <a:gd name="connsiteX25" fmla="*/ 28660 w 207708"/>
                  <a:gd name="connsiteY25" fmla="*/ 75654 h 95162"/>
                  <a:gd name="connsiteX26" fmla="*/ 28660 w 207708"/>
                  <a:gd name="connsiteY26" fmla="*/ 61721 h 95162"/>
                  <a:gd name="connsiteX27" fmla="*/ 18498 w 207708"/>
                  <a:gd name="connsiteY27" fmla="*/ 61721 h 95162"/>
                  <a:gd name="connsiteX28" fmla="*/ 18498 w 207708"/>
                  <a:gd name="connsiteY28" fmla="*/ 53412 h 95162"/>
                  <a:gd name="connsiteX29" fmla="*/ 21310 w 207708"/>
                  <a:gd name="connsiteY29" fmla="*/ 45296 h 95162"/>
                  <a:gd name="connsiteX30" fmla="*/ 28340 w 207708"/>
                  <a:gd name="connsiteY30" fmla="*/ 42292 h 95162"/>
                  <a:gd name="connsiteX31" fmla="*/ 30577 w 207708"/>
                  <a:gd name="connsiteY31" fmla="*/ 42292 h 95162"/>
                  <a:gd name="connsiteX32" fmla="*/ 39716 w 207708"/>
                  <a:gd name="connsiteY32" fmla="*/ 52198 h 95162"/>
                  <a:gd name="connsiteX33" fmla="*/ 39588 w 207708"/>
                  <a:gd name="connsiteY33" fmla="*/ 53285 h 95162"/>
                  <a:gd name="connsiteX34" fmla="*/ 114875 w 207708"/>
                  <a:gd name="connsiteY34" fmla="*/ 60443 h 95162"/>
                  <a:gd name="connsiteX35" fmla="*/ 88799 w 207708"/>
                  <a:gd name="connsiteY35" fmla="*/ 60443 h 95162"/>
                  <a:gd name="connsiteX36" fmla="*/ 88799 w 207708"/>
                  <a:gd name="connsiteY36" fmla="*/ 23119 h 95162"/>
                  <a:gd name="connsiteX37" fmla="*/ 101582 w 207708"/>
                  <a:gd name="connsiteY37" fmla="*/ 10337 h 95162"/>
                  <a:gd name="connsiteX38" fmla="*/ 110656 w 207708"/>
                  <a:gd name="connsiteY38" fmla="*/ 13852 h 95162"/>
                  <a:gd name="connsiteX39" fmla="*/ 114875 w 207708"/>
                  <a:gd name="connsiteY39" fmla="*/ 23119 h 95162"/>
                  <a:gd name="connsiteX40" fmla="*/ 185879 w 207708"/>
                  <a:gd name="connsiteY40" fmla="*/ 54499 h 95162"/>
                  <a:gd name="connsiteX41" fmla="*/ 185879 w 207708"/>
                  <a:gd name="connsiteY41" fmla="*/ 62744 h 95162"/>
                  <a:gd name="connsiteX42" fmla="*/ 175781 w 207708"/>
                  <a:gd name="connsiteY42" fmla="*/ 62744 h 95162"/>
                  <a:gd name="connsiteX43" fmla="*/ 175781 w 207708"/>
                  <a:gd name="connsiteY43" fmla="*/ 76740 h 95162"/>
                  <a:gd name="connsiteX44" fmla="*/ 164789 w 207708"/>
                  <a:gd name="connsiteY44" fmla="*/ 76740 h 95162"/>
                  <a:gd name="connsiteX45" fmla="*/ 164789 w 207708"/>
                  <a:gd name="connsiteY45" fmla="*/ 54499 h 95162"/>
                  <a:gd name="connsiteX46" fmla="*/ 173800 w 207708"/>
                  <a:gd name="connsiteY46" fmla="*/ 43442 h 95162"/>
                  <a:gd name="connsiteX47" fmla="*/ 176037 w 207708"/>
                  <a:gd name="connsiteY47" fmla="*/ 43442 h 95162"/>
                  <a:gd name="connsiteX48" fmla="*/ 183131 w 207708"/>
                  <a:gd name="connsiteY48" fmla="*/ 46446 h 95162"/>
                  <a:gd name="connsiteX49" fmla="*/ 185879 w 207708"/>
                  <a:gd name="connsiteY49" fmla="*/ 54627 h 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708" h="95162">
                    <a:moveTo>
                      <a:pt x="196105" y="32706"/>
                    </a:moveTo>
                    <a:lnTo>
                      <a:pt x="152901" y="32706"/>
                    </a:lnTo>
                    <a:lnTo>
                      <a:pt x="152901" y="74631"/>
                    </a:lnTo>
                    <a:lnTo>
                      <a:pt x="133728" y="74631"/>
                    </a:lnTo>
                    <a:lnTo>
                      <a:pt x="133728" y="59293"/>
                    </a:lnTo>
                    <a:lnTo>
                      <a:pt x="124781" y="59293"/>
                    </a:lnTo>
                    <a:lnTo>
                      <a:pt x="124781" y="-975"/>
                    </a:lnTo>
                    <a:lnTo>
                      <a:pt x="78574" y="-975"/>
                    </a:lnTo>
                    <a:lnTo>
                      <a:pt x="78574" y="59293"/>
                    </a:lnTo>
                    <a:lnTo>
                      <a:pt x="70201" y="59293"/>
                    </a:lnTo>
                    <a:lnTo>
                      <a:pt x="70201" y="74631"/>
                    </a:lnTo>
                    <a:lnTo>
                      <a:pt x="51028" y="74631"/>
                    </a:lnTo>
                    <a:lnTo>
                      <a:pt x="51028" y="32706"/>
                    </a:lnTo>
                    <a:lnTo>
                      <a:pt x="8017" y="32706"/>
                    </a:lnTo>
                    <a:lnTo>
                      <a:pt x="8017" y="59293"/>
                    </a:lnTo>
                    <a:lnTo>
                      <a:pt x="-1570" y="59293"/>
                    </a:lnTo>
                    <a:lnTo>
                      <a:pt x="-1570" y="83131"/>
                    </a:lnTo>
                    <a:lnTo>
                      <a:pt x="22204" y="83131"/>
                    </a:lnTo>
                    <a:lnTo>
                      <a:pt x="22204" y="94187"/>
                    </a:lnTo>
                    <a:lnTo>
                      <a:pt x="182364" y="94187"/>
                    </a:lnTo>
                    <a:lnTo>
                      <a:pt x="182364" y="83131"/>
                    </a:lnTo>
                    <a:lnTo>
                      <a:pt x="206139" y="83131"/>
                    </a:lnTo>
                    <a:lnTo>
                      <a:pt x="206139" y="59293"/>
                    </a:lnTo>
                    <a:lnTo>
                      <a:pt x="196424" y="59293"/>
                    </a:lnTo>
                    <a:close/>
                    <a:moveTo>
                      <a:pt x="39588" y="75654"/>
                    </a:moveTo>
                    <a:lnTo>
                      <a:pt x="28660" y="75654"/>
                    </a:lnTo>
                    <a:lnTo>
                      <a:pt x="28660" y="61721"/>
                    </a:lnTo>
                    <a:lnTo>
                      <a:pt x="18498" y="61721"/>
                    </a:lnTo>
                    <a:lnTo>
                      <a:pt x="18498" y="53412"/>
                    </a:lnTo>
                    <a:cubicBezTo>
                      <a:pt x="18178" y="50409"/>
                      <a:pt x="19201" y="47405"/>
                      <a:pt x="21310" y="45296"/>
                    </a:cubicBezTo>
                    <a:cubicBezTo>
                      <a:pt x="23163" y="43442"/>
                      <a:pt x="25720" y="42356"/>
                      <a:pt x="28340" y="42292"/>
                    </a:cubicBezTo>
                    <a:lnTo>
                      <a:pt x="30577" y="42292"/>
                    </a:lnTo>
                    <a:cubicBezTo>
                      <a:pt x="35817" y="42484"/>
                      <a:pt x="39908" y="46958"/>
                      <a:pt x="39716" y="52198"/>
                    </a:cubicBezTo>
                    <a:cubicBezTo>
                      <a:pt x="39652" y="52582"/>
                      <a:pt x="39652" y="52901"/>
                      <a:pt x="39588" y="53285"/>
                    </a:cubicBezTo>
                    <a:close/>
                    <a:moveTo>
                      <a:pt x="114875" y="60443"/>
                    </a:moveTo>
                    <a:lnTo>
                      <a:pt x="88799" y="60443"/>
                    </a:lnTo>
                    <a:lnTo>
                      <a:pt x="88799" y="23119"/>
                    </a:lnTo>
                    <a:cubicBezTo>
                      <a:pt x="89055" y="16159"/>
                      <a:pt x="94615" y="10567"/>
                      <a:pt x="101582" y="10337"/>
                    </a:cubicBezTo>
                    <a:cubicBezTo>
                      <a:pt x="104968" y="10324"/>
                      <a:pt x="108164" y="11583"/>
                      <a:pt x="110656" y="13852"/>
                    </a:cubicBezTo>
                    <a:cubicBezTo>
                      <a:pt x="113277" y="16249"/>
                      <a:pt x="114747" y="19585"/>
                      <a:pt x="114875" y="23119"/>
                    </a:cubicBezTo>
                    <a:close/>
                    <a:moveTo>
                      <a:pt x="185879" y="54499"/>
                    </a:moveTo>
                    <a:lnTo>
                      <a:pt x="185879" y="62744"/>
                    </a:lnTo>
                    <a:lnTo>
                      <a:pt x="175781" y="62744"/>
                    </a:lnTo>
                    <a:lnTo>
                      <a:pt x="175781" y="76740"/>
                    </a:lnTo>
                    <a:lnTo>
                      <a:pt x="164789" y="76740"/>
                    </a:lnTo>
                    <a:lnTo>
                      <a:pt x="164789" y="54499"/>
                    </a:lnTo>
                    <a:cubicBezTo>
                      <a:pt x="164789" y="48108"/>
                      <a:pt x="167729" y="44146"/>
                      <a:pt x="173800" y="43442"/>
                    </a:cubicBezTo>
                    <a:lnTo>
                      <a:pt x="176037" y="43442"/>
                    </a:lnTo>
                    <a:cubicBezTo>
                      <a:pt x="178721" y="43506"/>
                      <a:pt x="181214" y="44593"/>
                      <a:pt x="183131" y="46446"/>
                    </a:cubicBezTo>
                    <a:cubicBezTo>
                      <a:pt x="185240" y="48619"/>
                      <a:pt x="186263" y="51623"/>
                      <a:pt x="185879" y="54627"/>
                    </a:cubicBezTo>
                  </a:path>
                </a:pathLst>
              </a:custGeom>
              <a:grpFill/>
              <a:ln w="6363" cap="flat">
                <a:noFill/>
                <a:prstDash val="solid"/>
                <a:miter/>
              </a:ln>
            </p:spPr>
            <p:txBody>
              <a:bodyPr rtlCol="0" anchor="ctr"/>
              <a:lstStyle/>
              <a:p>
                <a:endParaRPr lang="sv-SE" dirty="0"/>
              </a:p>
            </p:txBody>
          </p:sp>
        </p:grpSp>
      </p:grpSp>
      <p:sp>
        <p:nvSpPr>
          <p:cNvPr id="3" name="Platshållare för bildnummer 2">
            <a:extLst>
              <a:ext uri="{FF2B5EF4-FFF2-40B4-BE49-F238E27FC236}">
                <a16:creationId xmlns:a16="http://schemas.microsoft.com/office/drawing/2014/main" id="{9CEDAB95-56C3-4120-953B-189CB2B071EB}"/>
              </a:ext>
            </a:extLst>
          </p:cNvPr>
          <p:cNvSpPr>
            <a:spLocks noGrp="1"/>
          </p:cNvSpPr>
          <p:nvPr>
            <p:ph type="sldNum" sz="quarter" idx="14"/>
          </p:nvPr>
        </p:nvSpPr>
        <p:spPr/>
        <p:txBody>
          <a:bodyPr/>
          <a:lstStyle>
            <a:lvl1pPr>
              <a:defRPr>
                <a:solidFill>
                  <a:schemeClr val="bg1"/>
                </a:solidFill>
              </a:defRPr>
            </a:lvl1pPr>
          </a:lstStyle>
          <a:p>
            <a:fld id="{1530FA24-EA69-48AB-999F-0B3AF33E8E8C}" type="slidenum">
              <a:rPr lang="sv-SE" smtClean="0"/>
              <a:pPr/>
              <a:t>‹#›</a:t>
            </a:fld>
            <a:endParaRPr lang="sv-SE" dirty="0"/>
          </a:p>
        </p:txBody>
      </p:sp>
      <p:sp>
        <p:nvSpPr>
          <p:cNvPr id="42" name="textruta 41">
            <a:extLst>
              <a:ext uri="{FF2B5EF4-FFF2-40B4-BE49-F238E27FC236}">
                <a16:creationId xmlns:a16="http://schemas.microsoft.com/office/drawing/2014/main" id="{0864147F-ACEA-4390-B3C0-DEEE63F4A8D0}"/>
              </a:ext>
            </a:extLst>
          </p:cNvPr>
          <p:cNvSpPr txBox="1"/>
          <p:nvPr userDrawn="1">
            <p:custDataLst>
              <p:tags r:id="rId1"/>
            </p:custDataLst>
          </p:nvPr>
        </p:nvSpPr>
        <p:spPr>
          <a:xfrm>
            <a:off x="8462230" y="272535"/>
            <a:ext cx="3404333" cy="184666"/>
          </a:xfrm>
          <a:prstGeom prst="rect">
            <a:avLst/>
          </a:prstGeom>
          <a:noFill/>
        </p:spPr>
        <p:txBody>
          <a:bodyPr wrap="square" lIns="0" tIns="0" rIns="0" bIns="0" rtlCol="0">
            <a:spAutoFit/>
          </a:bodyPr>
          <a:lstStyle/>
          <a:p>
            <a:pPr algn="r"/>
            <a:r>
              <a:rPr lang="sv-SE" sz="1200" b="1" dirty="0">
                <a:solidFill>
                  <a:schemeClr val="bg1"/>
                </a:solidFill>
              </a:rPr>
              <a:t>RTJ, </a:t>
            </a:r>
            <a:r>
              <a:rPr lang="sv-SE" sz="1200" b="1" dirty="0" err="1">
                <a:solidFill>
                  <a:schemeClr val="bg1"/>
                </a:solidFill>
              </a:rPr>
              <a:t>Säkerhet-och</a:t>
            </a:r>
            <a:r>
              <a:rPr lang="sv-SE" sz="1200" b="1" dirty="0">
                <a:solidFill>
                  <a:schemeClr val="bg1"/>
                </a:solidFill>
              </a:rPr>
              <a:t> </a:t>
            </a:r>
            <a:r>
              <a:rPr lang="sv-SE" sz="1200" b="1" dirty="0" err="1">
                <a:solidFill>
                  <a:schemeClr val="bg1"/>
                </a:solidFill>
              </a:rPr>
              <a:t>Krisberedskapsavd</a:t>
            </a:r>
            <a:endParaRPr lang="sv-SE" sz="1200" b="1" dirty="0">
              <a:solidFill>
                <a:schemeClr val="bg1"/>
              </a:solidFill>
            </a:endParaRPr>
          </a:p>
        </p:txBody>
      </p:sp>
      <p:sp>
        <p:nvSpPr>
          <p:cNvPr id="43" name="textruta 8" descr="Länk: jonkoping.se">
            <a:hlinkClick r:id="rId5"/>
            <a:extLst>
              <a:ext uri="{FF2B5EF4-FFF2-40B4-BE49-F238E27FC236}">
                <a16:creationId xmlns:a16="http://schemas.microsoft.com/office/drawing/2014/main" id="{AFF0BDEA-7941-B5C6-2186-59814DA3E0EA}"/>
              </a:ext>
            </a:extLst>
          </p:cNvPr>
          <p:cNvSpPr txBox="1"/>
          <p:nvPr userDrawn="1"/>
        </p:nvSpPr>
        <p:spPr>
          <a:xfrm>
            <a:off x="684766" y="6235525"/>
            <a:ext cx="1183016" cy="230832"/>
          </a:xfrm>
          <a:prstGeom prst="rect">
            <a:avLst/>
          </a:prstGeom>
          <a:noFill/>
        </p:spPr>
        <p:txBody>
          <a:bodyPr wrap="none" lIns="0" tIns="0" rIns="0" bIns="0" rtlCol="0">
            <a:spAutoFit/>
          </a:bodyPr>
          <a:lstStyle/>
          <a:p>
            <a:r>
              <a:rPr lang="sv-SE" sz="1500" b="1" dirty="0">
                <a:solidFill>
                  <a:schemeClr val="bg1"/>
                </a:solidFill>
              </a:rPr>
              <a:t>jonkoping.se</a:t>
            </a:r>
          </a:p>
        </p:txBody>
      </p:sp>
    </p:spTree>
    <p:extLst>
      <p:ext uri="{BB962C8B-B14F-4D97-AF65-F5344CB8AC3E}">
        <p14:creationId xmlns:p14="http://schemas.microsoft.com/office/powerpoint/2010/main" val="3187731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under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dirty="0"/>
              <a:t>Klicka här för att ändra mall för rubrikformat</a:t>
            </a:r>
          </a:p>
        </p:txBody>
      </p:sp>
      <p:sp>
        <p:nvSpPr>
          <p:cNvPr id="7" name="Platshållare för text 2">
            <a:extLst>
              <a:ext uri="{FF2B5EF4-FFF2-40B4-BE49-F238E27FC236}">
                <a16:creationId xmlns:a16="http://schemas.microsoft.com/office/drawing/2014/main" id="{35455EE5-ABF8-4A43-BF46-96898F11C497}"/>
              </a:ext>
            </a:extLst>
          </p:cNvPr>
          <p:cNvSpPr>
            <a:spLocks noGrp="1"/>
          </p:cNvSpPr>
          <p:nvPr>
            <p:ph type="body" idx="13" hasCustomPrompt="1"/>
          </p:nvPr>
        </p:nvSpPr>
        <p:spPr>
          <a:xfrm>
            <a:off x="676275" y="1962150"/>
            <a:ext cx="10823574"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76275" y="2505075"/>
            <a:ext cx="10823575" cy="3249511"/>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9BFF88D2-35D6-40AF-9536-37D255975B03}" type="datetime1">
              <a:rPr lang="sv-SE" smtClean="0"/>
              <a:t>2026-02-23</a:t>
            </a:fld>
            <a:endParaRPr lang="sv-SE" dirty="0"/>
          </a:p>
        </p:txBody>
      </p:sp>
      <p:sp>
        <p:nvSpPr>
          <p:cNvPr id="6" name="Platshållare för bildnummer 5">
            <a:extLst>
              <a:ext uri="{FF2B5EF4-FFF2-40B4-BE49-F238E27FC236}">
                <a16:creationId xmlns:a16="http://schemas.microsoft.com/office/drawing/2014/main" id="{F703777C-CEA5-4EE1-A410-DA19C3DD9CDB}"/>
              </a:ext>
            </a:extLst>
          </p:cNvPr>
          <p:cNvSpPr>
            <a:spLocks noGrp="1"/>
          </p:cNvSpPr>
          <p:nvPr>
            <p:ph type="sldNum" sz="quarter" idx="14"/>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3944050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vå spalt">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p:nvPr>
        </p:nvSpPr>
        <p:spPr>
          <a:xfrm>
            <a:off x="676275" y="457200"/>
            <a:ext cx="10823575" cy="1119239"/>
          </a:xfrm>
        </p:spPr>
        <p:txBody>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7D42F397-28C1-4B77-A71D-FD0AAEDB1CEC}" type="datetime1">
              <a:rPr lang="sv-SE" smtClean="0"/>
              <a:t>2026-02-23</a:t>
            </a:fld>
            <a:endParaRPr lang="sv-SE" dirty="0"/>
          </a:p>
        </p:txBody>
      </p:sp>
      <p:sp>
        <p:nvSpPr>
          <p:cNvPr id="13" name="Platshållare för text 2">
            <a:extLst>
              <a:ext uri="{FF2B5EF4-FFF2-40B4-BE49-F238E27FC236}">
                <a16:creationId xmlns:a16="http://schemas.microsoft.com/office/drawing/2014/main" id="{83B90BA5-CBD5-4671-B4E8-EBC6F17DE4E1}"/>
              </a:ext>
            </a:extLst>
          </p:cNvPr>
          <p:cNvSpPr>
            <a:spLocks noGrp="1"/>
          </p:cNvSpPr>
          <p:nvPr>
            <p:ph type="body" idx="13" hasCustomPrompt="1"/>
          </p:nvPr>
        </p:nvSpPr>
        <p:spPr>
          <a:xfrm>
            <a:off x="6386513" y="1962150"/>
            <a:ext cx="5112000"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14" name="Platshållare för innehåll 3">
            <a:extLst>
              <a:ext uri="{FF2B5EF4-FFF2-40B4-BE49-F238E27FC236}">
                <a16:creationId xmlns:a16="http://schemas.microsoft.com/office/drawing/2014/main" id="{21D41C3F-306B-408F-922C-5F4A2071C178}"/>
              </a:ext>
            </a:extLst>
          </p:cNvPr>
          <p:cNvSpPr>
            <a:spLocks noGrp="1"/>
          </p:cNvSpPr>
          <p:nvPr>
            <p:ph sz="half" idx="14"/>
          </p:nvPr>
        </p:nvSpPr>
        <p:spPr>
          <a:xfrm>
            <a:off x="6386513" y="2505075"/>
            <a:ext cx="5112000" cy="33147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a:extLst>
              <a:ext uri="{FF2B5EF4-FFF2-40B4-BE49-F238E27FC236}">
                <a16:creationId xmlns:a16="http://schemas.microsoft.com/office/drawing/2014/main" id="{C36B1136-0A53-4BD7-A925-CC9001BFB388}"/>
              </a:ext>
            </a:extLst>
          </p:cNvPr>
          <p:cNvSpPr>
            <a:spLocks noGrp="1"/>
          </p:cNvSpPr>
          <p:nvPr>
            <p:ph type="sldNum" sz="quarter" idx="15"/>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1441654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hasCustomPrompt="1"/>
          </p:nvPr>
        </p:nvSpPr>
        <p:spPr>
          <a:xfrm>
            <a:off x="676276" y="457200"/>
            <a:ext cx="5112000" cy="1119239"/>
          </a:xfrm>
        </p:spPr>
        <p:txBody>
          <a:bodyPr/>
          <a:lstStyle/>
          <a:p>
            <a:r>
              <a:rPr lang="sv-SE" dirty="0"/>
              <a:t>Lägg till rubrik</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87D7F1B6-EB36-4CAB-84D9-0A8447C019AE}" type="datetime1">
              <a:rPr lang="sv-SE" smtClean="0"/>
              <a:t>2026-02-23</a:t>
            </a:fld>
            <a:endParaRPr lang="sv-SE" dirty="0"/>
          </a:p>
        </p:txBody>
      </p:sp>
      <p:sp>
        <p:nvSpPr>
          <p:cNvPr id="11" name="Platshållare för bild 10">
            <a:extLst>
              <a:ext uri="{FF2B5EF4-FFF2-40B4-BE49-F238E27FC236}">
                <a16:creationId xmlns:a16="http://schemas.microsoft.com/office/drawing/2014/main" id="{8F14E7B6-73EA-4AC9-8D8C-326043320623}"/>
              </a:ext>
            </a:extLst>
          </p:cNvPr>
          <p:cNvSpPr>
            <a:spLocks noGrp="1"/>
          </p:cNvSpPr>
          <p:nvPr>
            <p:ph type="pic" sz="quarter" idx="13"/>
          </p:nvPr>
        </p:nvSpPr>
        <p:spPr>
          <a:xfrm>
            <a:off x="6096000" y="1104900"/>
            <a:ext cx="5770563" cy="4552950"/>
          </a:xfrm>
        </p:spPr>
        <p:txBody>
          <a:bodyPr/>
          <a:lstStyle/>
          <a:p>
            <a:endParaRPr lang="sv-SE"/>
          </a:p>
        </p:txBody>
      </p:sp>
      <p:sp>
        <p:nvSpPr>
          <p:cNvPr id="2" name="Platshållare för bildnummer 1">
            <a:extLst>
              <a:ext uri="{FF2B5EF4-FFF2-40B4-BE49-F238E27FC236}">
                <a16:creationId xmlns:a16="http://schemas.microsoft.com/office/drawing/2014/main" id="{F7413C02-3664-48E5-915D-7BEF44A07C07}"/>
              </a:ext>
            </a:extLst>
          </p:cNvPr>
          <p:cNvSpPr>
            <a:spLocks noGrp="1"/>
          </p:cNvSpPr>
          <p:nvPr>
            <p:ph type="sldNum" sz="quarter" idx="14"/>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40080557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ch statistik">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12D1127C-A32A-4764-9EBF-3EA7840FBC2A}"/>
              </a:ext>
            </a:extLst>
          </p:cNvPr>
          <p:cNvSpPr>
            <a:spLocks noGrp="1"/>
          </p:cNvSpPr>
          <p:nvPr>
            <p:ph type="title" hasCustomPrompt="1"/>
          </p:nvPr>
        </p:nvSpPr>
        <p:spPr>
          <a:xfrm>
            <a:off x="676276" y="457200"/>
            <a:ext cx="5112000" cy="1119239"/>
          </a:xfrm>
        </p:spPr>
        <p:txBody>
          <a:bodyPr/>
          <a:lstStyle>
            <a:lvl1pPr>
              <a:defRPr/>
            </a:lvl1pPr>
          </a:lstStyle>
          <a:p>
            <a:r>
              <a:rPr lang="sv-SE" dirty="0"/>
              <a:t>Lägg till rubrik</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hasCustomPrompt="1"/>
          </p:nvPr>
        </p:nvSpPr>
        <p:spPr>
          <a:xfrm>
            <a:off x="676275" y="1962150"/>
            <a:ext cx="5112000" cy="288926"/>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676275" y="2505075"/>
            <a:ext cx="5112000" cy="331470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p>
            <a:fld id="{2AE33CD4-4740-42CC-9CDF-3F6BE4987443}" type="datetime1">
              <a:rPr lang="sv-SE" smtClean="0"/>
              <a:t>2026-02-23</a:t>
            </a:fld>
            <a:endParaRPr lang="sv-SE" dirty="0"/>
          </a:p>
        </p:txBody>
      </p:sp>
      <p:sp>
        <p:nvSpPr>
          <p:cNvPr id="12" name="Platshållare för innehåll 11">
            <a:extLst>
              <a:ext uri="{FF2B5EF4-FFF2-40B4-BE49-F238E27FC236}">
                <a16:creationId xmlns:a16="http://schemas.microsoft.com/office/drawing/2014/main" id="{94624273-12A6-434A-9183-70A1BB6424E2}"/>
              </a:ext>
            </a:extLst>
          </p:cNvPr>
          <p:cNvSpPr>
            <a:spLocks noGrp="1"/>
          </p:cNvSpPr>
          <p:nvPr>
            <p:ph sz="quarter" idx="14"/>
          </p:nvPr>
        </p:nvSpPr>
        <p:spPr>
          <a:xfrm>
            <a:off x="6096000" y="1104899"/>
            <a:ext cx="5770563" cy="4552950"/>
          </a:xfrm>
          <a:custGeom>
            <a:avLst/>
            <a:gdLst>
              <a:gd name="connsiteX0" fmla="*/ 0 w 5770563"/>
              <a:gd name="connsiteY0" fmla="*/ 0 h 4552950"/>
              <a:gd name="connsiteX1" fmla="*/ 5770563 w 5770563"/>
              <a:gd name="connsiteY1" fmla="*/ 0 h 4552950"/>
              <a:gd name="connsiteX2" fmla="*/ 5770563 w 5770563"/>
              <a:gd name="connsiteY2" fmla="*/ 4552950 h 4552950"/>
              <a:gd name="connsiteX3" fmla="*/ 0 w 5770563"/>
              <a:gd name="connsiteY3" fmla="*/ 4552950 h 4552950"/>
            </a:gdLst>
            <a:ahLst/>
            <a:cxnLst>
              <a:cxn ang="0">
                <a:pos x="connsiteX0" y="connsiteY0"/>
              </a:cxn>
              <a:cxn ang="0">
                <a:pos x="connsiteX1" y="connsiteY1"/>
              </a:cxn>
              <a:cxn ang="0">
                <a:pos x="connsiteX2" y="connsiteY2"/>
              </a:cxn>
              <a:cxn ang="0">
                <a:pos x="connsiteX3" y="connsiteY3"/>
              </a:cxn>
            </a:cxnLst>
            <a:rect l="l" t="t" r="r" b="b"/>
            <a:pathLst>
              <a:path w="5770563" h="4552950">
                <a:moveTo>
                  <a:pt x="0" y="0"/>
                </a:moveTo>
                <a:lnTo>
                  <a:pt x="5770563" y="0"/>
                </a:lnTo>
                <a:lnTo>
                  <a:pt x="5770563" y="4552950"/>
                </a:lnTo>
                <a:lnTo>
                  <a:pt x="0" y="4552950"/>
                </a:lnTo>
                <a:close/>
              </a:path>
            </a:pathLst>
          </a:custGeom>
        </p:spPr>
        <p:txBody>
          <a:bodyPr wrap="square">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bildnummer 1">
            <a:extLst>
              <a:ext uri="{FF2B5EF4-FFF2-40B4-BE49-F238E27FC236}">
                <a16:creationId xmlns:a16="http://schemas.microsoft.com/office/drawing/2014/main" id="{83DD7E33-15F9-4850-92EB-DA58F7B1AA1E}"/>
              </a:ext>
            </a:extLst>
          </p:cNvPr>
          <p:cNvSpPr>
            <a:spLocks noGrp="1"/>
          </p:cNvSpPr>
          <p:nvPr>
            <p:ph type="sldNum" sz="quarter" idx="15"/>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926148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676275" y="1895475"/>
            <a:ext cx="10823575" cy="386715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D15890F2-94F8-491F-A265-13C506D041A8}" type="datetime1">
              <a:rPr lang="sv-SE" smtClean="0"/>
              <a:t>2026-02-23</a:t>
            </a:fld>
            <a:endParaRPr lang="sv-SE" dirty="0"/>
          </a:p>
        </p:txBody>
      </p:sp>
      <p:sp>
        <p:nvSpPr>
          <p:cNvPr id="6" name="Platshållare för bildnummer 5">
            <a:extLst>
              <a:ext uri="{FF2B5EF4-FFF2-40B4-BE49-F238E27FC236}">
                <a16:creationId xmlns:a16="http://schemas.microsoft.com/office/drawing/2014/main" id="{5E77ED7B-398B-4052-BE8B-721EF51BABE4}"/>
              </a:ext>
            </a:extLst>
          </p:cNvPr>
          <p:cNvSpPr>
            <a:spLocks noGrp="1"/>
          </p:cNvSpPr>
          <p:nvPr>
            <p:ph type="sldNum" sz="quarter" idx="12"/>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7302115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e 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381B9D35-331A-49C9-9D6A-3913E05BE0E0}" type="datetime1">
              <a:rPr lang="sv-SE" smtClean="0"/>
              <a:t>2026-02-23</a:t>
            </a:fld>
            <a:endParaRPr lang="sv-SE" dirty="0"/>
          </a:p>
        </p:txBody>
      </p:sp>
      <p:sp>
        <p:nvSpPr>
          <p:cNvPr id="12" name="Platshållare för text 11">
            <a:extLst>
              <a:ext uri="{FF2B5EF4-FFF2-40B4-BE49-F238E27FC236}">
                <a16:creationId xmlns:a16="http://schemas.microsoft.com/office/drawing/2014/main" id="{6C8DAF90-B733-4FFC-85F7-CEEDED8E898A}"/>
              </a:ext>
            </a:extLst>
          </p:cNvPr>
          <p:cNvSpPr>
            <a:spLocks noGrp="1"/>
          </p:cNvSpPr>
          <p:nvPr>
            <p:ph type="body" sz="quarter" idx="13" hasCustomPrompt="1"/>
          </p:nvPr>
        </p:nvSpPr>
        <p:spPr>
          <a:xfrm>
            <a:off x="690564"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solidFill>
                  <a:schemeClr val="bg1"/>
                </a:solidFill>
              </a:defRPr>
            </a:lvl1pPr>
          </a:lstStyle>
          <a:p>
            <a:pPr lvl="0"/>
            <a:r>
              <a:rPr lang="sv-SE" dirty="0"/>
              <a:t>Rubrik</a:t>
            </a:r>
          </a:p>
        </p:txBody>
      </p:sp>
      <p:sp>
        <p:nvSpPr>
          <p:cNvPr id="14" name="Platshållare för text 13">
            <a:extLst>
              <a:ext uri="{FF2B5EF4-FFF2-40B4-BE49-F238E27FC236}">
                <a16:creationId xmlns:a16="http://schemas.microsoft.com/office/drawing/2014/main" id="{7AA1F10C-2C67-4F10-9366-9C58DB0DCF65}"/>
              </a:ext>
            </a:extLst>
          </p:cNvPr>
          <p:cNvSpPr>
            <a:spLocks noGrp="1"/>
          </p:cNvSpPr>
          <p:nvPr>
            <p:ph type="body" sz="quarter" idx="14" hasCustomPrompt="1"/>
          </p:nvPr>
        </p:nvSpPr>
        <p:spPr>
          <a:xfrm>
            <a:off x="690564"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tx1"/>
                </a:solidFill>
              </a:defRPr>
            </a:lvl1pPr>
          </a:lstStyle>
          <a:p>
            <a:pPr lvl="0"/>
            <a:r>
              <a:rPr lang="sv-SE" dirty="0"/>
              <a:t>Brödtext</a:t>
            </a:r>
          </a:p>
        </p:txBody>
      </p:sp>
      <p:sp>
        <p:nvSpPr>
          <p:cNvPr id="15" name="Platshållare för text 14">
            <a:extLst>
              <a:ext uri="{FF2B5EF4-FFF2-40B4-BE49-F238E27FC236}">
                <a16:creationId xmlns:a16="http://schemas.microsoft.com/office/drawing/2014/main" id="{8A99E8BD-617F-4300-A4A2-9E5B65185F35}"/>
              </a:ext>
            </a:extLst>
          </p:cNvPr>
          <p:cNvSpPr>
            <a:spLocks noGrp="1"/>
          </p:cNvSpPr>
          <p:nvPr>
            <p:ph type="body" sz="quarter" idx="15" hasCustomPrompt="1"/>
          </p:nvPr>
        </p:nvSpPr>
        <p:spPr>
          <a:xfrm>
            <a:off x="4412457"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solidFill>
                  <a:schemeClr val="bg1"/>
                </a:solidFill>
              </a:defRPr>
            </a:lvl1pPr>
          </a:lstStyle>
          <a:p>
            <a:pPr lvl="0"/>
            <a:r>
              <a:rPr lang="sv-SE" dirty="0"/>
              <a:t>Rubrik</a:t>
            </a:r>
          </a:p>
        </p:txBody>
      </p:sp>
      <p:sp>
        <p:nvSpPr>
          <p:cNvPr id="16" name="Platshållare för text 15">
            <a:extLst>
              <a:ext uri="{FF2B5EF4-FFF2-40B4-BE49-F238E27FC236}">
                <a16:creationId xmlns:a16="http://schemas.microsoft.com/office/drawing/2014/main" id="{63D604BC-42B6-48EA-B7D1-69B3CC594134}"/>
              </a:ext>
            </a:extLst>
          </p:cNvPr>
          <p:cNvSpPr>
            <a:spLocks noGrp="1"/>
          </p:cNvSpPr>
          <p:nvPr>
            <p:ph type="body" sz="quarter" idx="16" hasCustomPrompt="1"/>
          </p:nvPr>
        </p:nvSpPr>
        <p:spPr>
          <a:xfrm>
            <a:off x="4412457"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tx1"/>
                </a:solidFill>
              </a:defRPr>
            </a:lvl1pPr>
          </a:lstStyle>
          <a:p>
            <a:pPr lvl="0"/>
            <a:r>
              <a:rPr lang="sv-SE" dirty="0"/>
              <a:t>Brödtext</a:t>
            </a:r>
          </a:p>
        </p:txBody>
      </p:sp>
      <p:sp>
        <p:nvSpPr>
          <p:cNvPr id="17" name="Platshållare för text 16">
            <a:extLst>
              <a:ext uri="{FF2B5EF4-FFF2-40B4-BE49-F238E27FC236}">
                <a16:creationId xmlns:a16="http://schemas.microsoft.com/office/drawing/2014/main" id="{B1793143-7DB8-4AC5-9A8C-AB8620C0B129}"/>
              </a:ext>
            </a:extLst>
          </p:cNvPr>
          <p:cNvSpPr>
            <a:spLocks noGrp="1"/>
          </p:cNvSpPr>
          <p:nvPr>
            <p:ph type="body" sz="quarter" idx="17" hasCustomPrompt="1"/>
          </p:nvPr>
        </p:nvSpPr>
        <p:spPr>
          <a:xfrm>
            <a:off x="8134350" y="1905002"/>
            <a:ext cx="3367086" cy="676273"/>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chemeClr val="accent1"/>
          </a:solidFill>
        </p:spPr>
        <p:txBody>
          <a:bodyPr wrap="square" lIns="180000" rIns="180000" anchor="ctr">
            <a:noAutofit/>
          </a:bodyPr>
          <a:lstStyle>
            <a:lvl1pPr marL="0" indent="0">
              <a:buNone/>
              <a:defRPr b="1">
                <a:solidFill>
                  <a:schemeClr val="bg1"/>
                </a:solidFill>
              </a:defRPr>
            </a:lvl1pPr>
          </a:lstStyle>
          <a:p>
            <a:pPr lvl="0"/>
            <a:r>
              <a:rPr lang="sv-SE" dirty="0"/>
              <a:t>Rubrik</a:t>
            </a:r>
          </a:p>
        </p:txBody>
      </p:sp>
      <p:sp>
        <p:nvSpPr>
          <p:cNvPr id="18" name="Platshållare för text 17">
            <a:extLst>
              <a:ext uri="{FF2B5EF4-FFF2-40B4-BE49-F238E27FC236}">
                <a16:creationId xmlns:a16="http://schemas.microsoft.com/office/drawing/2014/main" id="{E0D291EB-C215-4B27-98F4-32398C6491D6}"/>
              </a:ext>
            </a:extLst>
          </p:cNvPr>
          <p:cNvSpPr>
            <a:spLocks noGrp="1"/>
          </p:cNvSpPr>
          <p:nvPr>
            <p:ph type="body" sz="quarter" idx="18" hasCustomPrompt="1"/>
          </p:nvPr>
        </p:nvSpPr>
        <p:spPr>
          <a:xfrm>
            <a:off x="8134350" y="2580642"/>
            <a:ext cx="3367086" cy="2806698"/>
          </a:xfrm>
          <a:custGeom>
            <a:avLst/>
            <a:gdLst>
              <a:gd name="connsiteX0" fmla="*/ 0 w 3371850"/>
              <a:gd name="connsiteY0" fmla="*/ 0 h 720725"/>
              <a:gd name="connsiteX1" fmla="*/ 3371850 w 3371850"/>
              <a:gd name="connsiteY1" fmla="*/ 0 h 720725"/>
              <a:gd name="connsiteX2" fmla="*/ 3371850 w 3371850"/>
              <a:gd name="connsiteY2" fmla="*/ 720725 h 720725"/>
              <a:gd name="connsiteX3" fmla="*/ 0 w 3371850"/>
              <a:gd name="connsiteY3" fmla="*/ 720725 h 720725"/>
            </a:gdLst>
            <a:ahLst/>
            <a:cxnLst>
              <a:cxn ang="0">
                <a:pos x="connsiteX0" y="connsiteY0"/>
              </a:cxn>
              <a:cxn ang="0">
                <a:pos x="connsiteX1" y="connsiteY1"/>
              </a:cxn>
              <a:cxn ang="0">
                <a:pos x="connsiteX2" y="connsiteY2"/>
              </a:cxn>
              <a:cxn ang="0">
                <a:pos x="connsiteX3" y="connsiteY3"/>
              </a:cxn>
            </a:cxnLst>
            <a:rect l="l" t="t" r="r" b="b"/>
            <a:pathLst>
              <a:path w="3371850" h="720725">
                <a:moveTo>
                  <a:pt x="0" y="0"/>
                </a:moveTo>
                <a:lnTo>
                  <a:pt x="3371850" y="0"/>
                </a:lnTo>
                <a:lnTo>
                  <a:pt x="3371850" y="720725"/>
                </a:lnTo>
                <a:lnTo>
                  <a:pt x="0" y="720725"/>
                </a:lnTo>
                <a:close/>
              </a:path>
            </a:pathLst>
          </a:custGeom>
          <a:solidFill>
            <a:srgbClr val="E5F2F9"/>
          </a:solidFill>
        </p:spPr>
        <p:txBody>
          <a:bodyPr wrap="square" lIns="180000" tIns="180000" rIns="180000" bIns="180000" anchor="t">
            <a:noAutofit/>
          </a:bodyPr>
          <a:lstStyle>
            <a:lvl1pPr marL="0" indent="0">
              <a:buNone/>
              <a:defRPr b="0">
                <a:solidFill>
                  <a:schemeClr val="tx1"/>
                </a:solidFill>
              </a:defRPr>
            </a:lvl1pPr>
          </a:lstStyle>
          <a:p>
            <a:pPr lvl="0"/>
            <a:r>
              <a:rPr lang="sv-SE" dirty="0"/>
              <a:t>Brödtext</a:t>
            </a:r>
          </a:p>
        </p:txBody>
      </p:sp>
      <p:sp>
        <p:nvSpPr>
          <p:cNvPr id="3" name="Platshållare för bildnummer 2">
            <a:extLst>
              <a:ext uri="{FF2B5EF4-FFF2-40B4-BE49-F238E27FC236}">
                <a16:creationId xmlns:a16="http://schemas.microsoft.com/office/drawing/2014/main" id="{ABB68E84-1982-4D04-B3AD-70C339FBCE72}"/>
              </a:ext>
            </a:extLst>
          </p:cNvPr>
          <p:cNvSpPr>
            <a:spLocks noGrp="1"/>
          </p:cNvSpPr>
          <p:nvPr>
            <p:ph type="sldNum" sz="quarter" idx="19"/>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3639871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Cita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1204913" y="1078706"/>
            <a:ext cx="9782175" cy="2852737"/>
          </a:xfrm>
        </p:spPr>
        <p:txBody>
          <a:bodyPr anchor="b"/>
          <a:lstStyle>
            <a:lvl1pPr algn="ctr">
              <a:defRPr sz="4000" i="1">
                <a:solidFill>
                  <a:schemeClr val="accent1"/>
                </a:solidFill>
              </a:defRPr>
            </a:lvl1pPr>
          </a:lstStyle>
          <a:p>
            <a:r>
              <a:rPr lang="sv-SE" dirty="0"/>
              <a:t>”Citat”</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1204912" y="4179888"/>
            <a:ext cx="9782175"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Förnamn Efternamn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lvl1pPr>
              <a:defRPr>
                <a:solidFill>
                  <a:schemeClr val="tx1"/>
                </a:solidFill>
              </a:defRPr>
            </a:lvl1pPr>
          </a:lstStyle>
          <a:p>
            <a:fld id="{1D1C7A1C-D259-4AC9-8E3F-20BEC7F25005}" type="datetime1">
              <a:rPr lang="sv-SE" smtClean="0"/>
              <a:t>2026-02-23</a:t>
            </a:fld>
            <a:endParaRPr lang="sv-SE" dirty="0"/>
          </a:p>
        </p:txBody>
      </p:sp>
      <p:sp>
        <p:nvSpPr>
          <p:cNvPr id="6" name="Platshållare för bildnummer 5">
            <a:extLst>
              <a:ext uri="{FF2B5EF4-FFF2-40B4-BE49-F238E27FC236}">
                <a16:creationId xmlns:a16="http://schemas.microsoft.com/office/drawing/2014/main" id="{78937F60-866A-4795-B191-917D0EEF530F}"/>
              </a:ext>
            </a:extLst>
          </p:cNvPr>
          <p:cNvSpPr>
            <a:spLocks noGrp="1"/>
          </p:cNvSpPr>
          <p:nvPr>
            <p:ph type="sldNum" sz="quarter" idx="12"/>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102661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ild till höger">
    <p:spTree>
      <p:nvGrpSpPr>
        <p:cNvPr id="1" name=""/>
        <p:cNvGrpSpPr/>
        <p:nvPr/>
      </p:nvGrpSpPr>
      <p:grpSpPr>
        <a:xfrm>
          <a:off x="0" y="0"/>
          <a:ext cx="0" cy="0"/>
          <a:chOff x="0" y="0"/>
          <a:chExt cx="0" cy="0"/>
        </a:xfrm>
      </p:grpSpPr>
      <p:sp>
        <p:nvSpPr>
          <p:cNvPr id="21" name="Platshållare för bild 20">
            <a:extLst>
              <a:ext uri="{FF2B5EF4-FFF2-40B4-BE49-F238E27FC236}">
                <a16:creationId xmlns:a16="http://schemas.microsoft.com/office/drawing/2014/main" id="{98D3E12A-33A3-DA74-616D-9C05FF83BA87}"/>
              </a:ext>
            </a:extLst>
          </p:cNvPr>
          <p:cNvSpPr>
            <a:spLocks noGrp="1"/>
          </p:cNvSpPr>
          <p:nvPr>
            <p:ph type="pic" sz="quarter" idx="13" hasCustomPrompt="1"/>
          </p:nvPr>
        </p:nvSpPr>
        <p:spPr>
          <a:xfrm>
            <a:off x="7327193" y="0"/>
            <a:ext cx="4864807" cy="6858000"/>
          </a:xfrm>
          <a:custGeom>
            <a:avLst/>
            <a:gdLst>
              <a:gd name="connsiteX0" fmla="*/ 151163 w 4864807"/>
              <a:gd name="connsiteY0" fmla="*/ 0 h 6858000"/>
              <a:gd name="connsiteX1" fmla="*/ 4864807 w 4864807"/>
              <a:gd name="connsiteY1" fmla="*/ 0 h 6858000"/>
              <a:gd name="connsiteX2" fmla="*/ 4864807 w 4864807"/>
              <a:gd name="connsiteY2" fmla="*/ 6858000 h 6858000"/>
              <a:gd name="connsiteX3" fmla="*/ 178380 w 4864807"/>
              <a:gd name="connsiteY3" fmla="*/ 6858000 h 6858000"/>
              <a:gd name="connsiteX4" fmla="*/ 401792 w 4864807"/>
              <a:gd name="connsiteY4" fmla="*/ 6634589 h 6858000"/>
              <a:gd name="connsiteX5" fmla="*/ 401792 w 4864807"/>
              <a:gd name="connsiteY5" fmla="*/ 6066717 h 6858000"/>
              <a:gd name="connsiteX6" fmla="*/ 256 w 4864807"/>
              <a:gd name="connsiteY6" fmla="*/ 5665245 h 6858000"/>
              <a:gd name="connsiteX7" fmla="*/ 0 w 4864807"/>
              <a:gd name="connsiteY7" fmla="*/ 5665245 h 6858000"/>
              <a:gd name="connsiteX8" fmla="*/ 0 w 4864807"/>
              <a:gd name="connsiteY8" fmla="*/ 5097373 h 6858000"/>
              <a:gd name="connsiteX9" fmla="*/ 256 w 4864807"/>
              <a:gd name="connsiteY9" fmla="*/ 5097373 h 6858000"/>
              <a:gd name="connsiteX10" fmla="*/ 401792 w 4864807"/>
              <a:gd name="connsiteY10" fmla="*/ 4695901 h 6858000"/>
              <a:gd name="connsiteX11" fmla="*/ 401792 w 4864807"/>
              <a:gd name="connsiteY11" fmla="*/ 4128029 h 6858000"/>
              <a:gd name="connsiteX12" fmla="*/ 256 w 4864807"/>
              <a:gd name="connsiteY12" fmla="*/ 3726493 h 6858000"/>
              <a:gd name="connsiteX13" fmla="*/ 0 w 4864807"/>
              <a:gd name="connsiteY13" fmla="*/ 3726493 h 6858000"/>
              <a:gd name="connsiteX14" fmla="*/ 0 w 4864807"/>
              <a:gd name="connsiteY14" fmla="*/ 3158621 h 6858000"/>
              <a:gd name="connsiteX15" fmla="*/ 256 w 4864807"/>
              <a:gd name="connsiteY15" fmla="*/ 3158621 h 6858000"/>
              <a:gd name="connsiteX16" fmla="*/ 401792 w 4864807"/>
              <a:gd name="connsiteY16" fmla="*/ 2757085 h 6858000"/>
              <a:gd name="connsiteX17" fmla="*/ 401792 w 4864807"/>
              <a:gd name="connsiteY17" fmla="*/ 2189213 h 6858000"/>
              <a:gd name="connsiteX18" fmla="*/ 256 w 4864807"/>
              <a:gd name="connsiteY18" fmla="*/ 1787741 h 6858000"/>
              <a:gd name="connsiteX19" fmla="*/ 0 w 4864807"/>
              <a:gd name="connsiteY19" fmla="*/ 1787741 h 6858000"/>
              <a:gd name="connsiteX20" fmla="*/ 0 w 4864807"/>
              <a:gd name="connsiteY20" fmla="*/ 1219997 h 6858000"/>
              <a:gd name="connsiteX21" fmla="*/ 256 w 4864807"/>
              <a:gd name="connsiteY21" fmla="*/ 1219997 h 6858000"/>
              <a:gd name="connsiteX22" fmla="*/ 401792 w 4864807"/>
              <a:gd name="connsiteY22" fmla="*/ 818461 h 6858000"/>
              <a:gd name="connsiteX23" fmla="*/ 401792 w 4864807"/>
              <a:gd name="connsiteY23" fmla="*/ 250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64807" h="6858000">
                <a:moveTo>
                  <a:pt x="151163" y="0"/>
                </a:moveTo>
                <a:lnTo>
                  <a:pt x="4864807" y="0"/>
                </a:lnTo>
                <a:lnTo>
                  <a:pt x="4864807" y="6858000"/>
                </a:lnTo>
                <a:lnTo>
                  <a:pt x="178380" y="6858000"/>
                </a:lnTo>
                <a:lnTo>
                  <a:pt x="401792" y="6634589"/>
                </a:lnTo>
                <a:lnTo>
                  <a:pt x="401792" y="6066717"/>
                </a:lnTo>
                <a:lnTo>
                  <a:pt x="256" y="5665245"/>
                </a:lnTo>
                <a:lnTo>
                  <a:pt x="0" y="5665245"/>
                </a:lnTo>
                <a:lnTo>
                  <a:pt x="0" y="5097373"/>
                </a:lnTo>
                <a:lnTo>
                  <a:pt x="256" y="5097373"/>
                </a:lnTo>
                <a:lnTo>
                  <a:pt x="401792" y="4695901"/>
                </a:lnTo>
                <a:lnTo>
                  <a:pt x="401792" y="4128029"/>
                </a:lnTo>
                <a:lnTo>
                  <a:pt x="256" y="3726493"/>
                </a:lnTo>
                <a:lnTo>
                  <a:pt x="0" y="3726493"/>
                </a:lnTo>
                <a:lnTo>
                  <a:pt x="0" y="3158621"/>
                </a:lnTo>
                <a:lnTo>
                  <a:pt x="256" y="3158621"/>
                </a:lnTo>
                <a:lnTo>
                  <a:pt x="401792" y="2757085"/>
                </a:lnTo>
                <a:lnTo>
                  <a:pt x="401792" y="2189213"/>
                </a:lnTo>
                <a:lnTo>
                  <a:pt x="256" y="1787741"/>
                </a:lnTo>
                <a:lnTo>
                  <a:pt x="0" y="1787741"/>
                </a:lnTo>
                <a:lnTo>
                  <a:pt x="0" y="1219997"/>
                </a:lnTo>
                <a:lnTo>
                  <a:pt x="256" y="1219997"/>
                </a:lnTo>
                <a:lnTo>
                  <a:pt x="401792" y="818461"/>
                </a:lnTo>
                <a:lnTo>
                  <a:pt x="401792" y="250589"/>
                </a:lnTo>
                <a:close/>
              </a:path>
            </a:pathLst>
          </a:custGeom>
          <a:solidFill>
            <a:schemeClr val="accent1"/>
          </a:solidFill>
        </p:spPr>
        <p:txBody>
          <a:bodyPr wrap="square" lIns="576000" tIns="108000">
            <a:noAutofit/>
          </a:bodyPr>
          <a:lstStyle>
            <a:lvl1pPr marL="0" indent="0">
              <a:buNone/>
              <a:defRPr sz="1500"/>
            </a:lvl1pPr>
          </a:lstStyle>
          <a:p>
            <a:r>
              <a:rPr lang="sv-SE" dirty="0"/>
              <a:t>Klicka på ikonen i mitten för att lägga till en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803275" y="1881187"/>
            <a:ext cx="6054725" cy="813409"/>
          </a:xfrm>
        </p:spPr>
        <p:txBody>
          <a:bodyPr/>
          <a:lstStyle>
            <a:lvl1pPr>
              <a:defRPr/>
            </a:lvl1pPr>
          </a:lstStyle>
          <a:p>
            <a:r>
              <a:rPr lang="sv-SE" dirty="0"/>
              <a:t>En rads rubrik</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803275" y="2831123"/>
            <a:ext cx="6054725" cy="333472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6296107D-5927-44F6-B35C-FF54EC74F426}" type="datetime1">
              <a:rPr lang="sv-SE" smtClean="0"/>
              <a:t>2026-02-23</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9BF09F5F-4338-F7C5-19B6-7355BE07FE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851" y="447737"/>
            <a:ext cx="1186446" cy="1440000"/>
          </a:xfrm>
          <a:prstGeom prst="rect">
            <a:avLst/>
          </a:prstGeom>
        </p:spPr>
      </p:pic>
    </p:spTree>
    <p:extLst>
      <p:ext uri="{BB962C8B-B14F-4D97-AF65-F5344CB8AC3E}">
        <p14:creationId xmlns:p14="http://schemas.microsoft.com/office/powerpoint/2010/main" val="3143030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1BC9C3A1-2214-468C-A435-98B360586B3A}" type="datetime1">
              <a:rPr lang="sv-SE" smtClean="0"/>
              <a:t>2026-02-23</a:t>
            </a:fld>
            <a:endParaRPr lang="sv-SE" dirty="0"/>
          </a:p>
        </p:txBody>
      </p:sp>
      <p:sp>
        <p:nvSpPr>
          <p:cNvPr id="5" name="Platshållare för bildnummer 4">
            <a:extLst>
              <a:ext uri="{FF2B5EF4-FFF2-40B4-BE49-F238E27FC236}">
                <a16:creationId xmlns:a16="http://schemas.microsoft.com/office/drawing/2014/main" id="{998E9730-66CC-45EC-9536-C497FFB9EEBD}"/>
              </a:ext>
            </a:extLst>
          </p:cNvPr>
          <p:cNvSpPr>
            <a:spLocks noGrp="1"/>
          </p:cNvSpPr>
          <p:nvPr>
            <p:ph type="sldNum" sz="quarter" idx="12"/>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691536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5178597E-D89F-42AF-8EA0-33B21A34047C}" type="datetime1">
              <a:rPr lang="sv-SE" smtClean="0"/>
              <a:t>2026-02-23</a:t>
            </a:fld>
            <a:endParaRPr lang="sv-SE" dirty="0"/>
          </a:p>
        </p:txBody>
      </p:sp>
      <p:sp>
        <p:nvSpPr>
          <p:cNvPr id="4" name="Platshållare för bildnummer 3">
            <a:extLst>
              <a:ext uri="{FF2B5EF4-FFF2-40B4-BE49-F238E27FC236}">
                <a16:creationId xmlns:a16="http://schemas.microsoft.com/office/drawing/2014/main" id="{3D736764-8F89-4D77-9DE9-F1EAD190A99B}"/>
              </a:ext>
            </a:extLst>
          </p:cNvPr>
          <p:cNvSpPr>
            <a:spLocks noGrp="1"/>
          </p:cNvSpPr>
          <p:nvPr>
            <p:ph type="sldNum" sz="quarter" idx="12"/>
          </p:nvPr>
        </p:nvSpPr>
        <p:spPr/>
        <p:txBody>
          <a:bodyPr/>
          <a:lstStyle/>
          <a:p>
            <a:fld id="{1530FA24-EA69-48AB-999F-0B3AF33E8E8C}" type="slidenum">
              <a:rPr lang="sv-SE" smtClean="0"/>
              <a:pPr/>
              <a:t>‹#›</a:t>
            </a:fld>
            <a:endParaRPr lang="sv-SE" dirty="0"/>
          </a:p>
        </p:txBody>
      </p:sp>
    </p:spTree>
    <p:extLst>
      <p:ext uri="{BB962C8B-B14F-4D97-AF65-F5344CB8AC3E}">
        <p14:creationId xmlns:p14="http://schemas.microsoft.com/office/powerpoint/2010/main" val="1196859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Helt tom">
    <p:spTree>
      <p:nvGrpSpPr>
        <p:cNvPr id="1" name=""/>
        <p:cNvGrpSpPr/>
        <p:nvPr/>
      </p:nvGrpSpPr>
      <p:grpSpPr>
        <a:xfrm>
          <a:off x="0" y="0"/>
          <a:ext cx="0" cy="0"/>
          <a:chOff x="0" y="0"/>
          <a:chExt cx="0" cy="0"/>
        </a:xfrm>
      </p:grpSpPr>
      <p:sp>
        <p:nvSpPr>
          <p:cNvPr id="3" name="Rektangel 2"/>
          <p:cNvSpPr/>
          <p:nvPr userDrawn="1"/>
        </p:nvSpPr>
        <p:spPr>
          <a:xfrm>
            <a:off x="0" y="5617029"/>
            <a:ext cx="12192000" cy="1240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7612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676275" y="2005965"/>
            <a:ext cx="10823575" cy="2419092"/>
          </a:xfrm>
        </p:spPr>
        <p:txBody>
          <a:bodyPr anchor="t"/>
          <a:lstStyle>
            <a:lvl1pPr algn="ctr">
              <a:defRPr sz="5000" b="1">
                <a:solidFill>
                  <a:schemeClr val="bg1"/>
                </a:solidFill>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lvl1pPr>
              <a:defRPr>
                <a:solidFill>
                  <a:schemeClr val="bg1"/>
                </a:solidFill>
              </a:defRPr>
            </a:lvl1pPr>
          </a:lstStyle>
          <a:p>
            <a:fld id="{7653A3AE-4E81-423E-B4CC-349497AE646E}" type="datetime1">
              <a:rPr lang="sv-SE" smtClean="0"/>
              <a:t>2026-02-23</a:t>
            </a:fld>
            <a:endParaRPr lang="sv-SE" dirty="0"/>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7756357" y="206960"/>
            <a:ext cx="4114800" cy="250241"/>
          </a:xfrm>
          <a:prstGeom prst="rect">
            <a:avLst/>
          </a:prstGeom>
        </p:spPr>
        <p:txBody>
          <a:bodyPr/>
          <a:lstStyle>
            <a:lvl1pPr>
              <a:defRPr>
                <a:solidFill>
                  <a:schemeClr val="bg1"/>
                </a:solidFill>
              </a:defRPr>
            </a:lvl1pPr>
          </a:lstStyle>
          <a:p>
            <a:r>
              <a:rPr lang="sv-SE" dirty="0"/>
              <a:t>Ange förvaltning som du önskar</a:t>
            </a:r>
          </a:p>
        </p:txBody>
      </p:sp>
      <p:grpSp>
        <p:nvGrpSpPr>
          <p:cNvPr id="7" name="Grupp 6">
            <a:extLst>
              <a:ext uri="{FF2B5EF4-FFF2-40B4-BE49-F238E27FC236}">
                <a16:creationId xmlns:a16="http://schemas.microsoft.com/office/drawing/2014/main" id="{645532E1-156E-44CD-8BC0-F0699272F806}"/>
              </a:ext>
            </a:extLst>
          </p:cNvPr>
          <p:cNvGrpSpPr/>
          <p:nvPr userDrawn="1"/>
        </p:nvGrpSpPr>
        <p:grpSpPr>
          <a:xfrm>
            <a:off x="276224" y="5972873"/>
            <a:ext cx="11610975" cy="635085"/>
            <a:chOff x="276224" y="5972873"/>
            <a:chExt cx="11610975" cy="635085"/>
          </a:xfrm>
        </p:grpSpPr>
        <p:pic>
          <p:nvPicPr>
            <p:cNvPr id="8" name="Bild 7">
              <a:extLst>
                <a:ext uri="{FF2B5EF4-FFF2-40B4-BE49-F238E27FC236}">
                  <a16:creationId xmlns:a16="http://schemas.microsoft.com/office/drawing/2014/main" id="{C4DB3386-209C-4789-A580-26CAC132EB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76224" y="5972873"/>
              <a:ext cx="11610975" cy="165190"/>
            </a:xfrm>
            <a:prstGeom prst="rect">
              <a:avLst/>
            </a:prstGeom>
          </p:spPr>
        </p:pic>
        <p:grpSp>
          <p:nvGrpSpPr>
            <p:cNvPr id="9" name="Bild 7">
              <a:extLst>
                <a:ext uri="{FF2B5EF4-FFF2-40B4-BE49-F238E27FC236}">
                  <a16:creationId xmlns:a16="http://schemas.microsoft.com/office/drawing/2014/main" id="{658EF493-3610-41E8-9226-C7E131027122}"/>
                </a:ext>
              </a:extLst>
            </p:cNvPr>
            <p:cNvGrpSpPr/>
            <p:nvPr userDrawn="1"/>
          </p:nvGrpSpPr>
          <p:grpSpPr>
            <a:xfrm>
              <a:off x="10331566" y="6187753"/>
              <a:ext cx="1228230" cy="389397"/>
              <a:chOff x="10331566" y="6187753"/>
              <a:chExt cx="1228230" cy="389397"/>
            </a:xfrm>
            <a:solidFill>
              <a:schemeClr val="bg1"/>
            </a:solidFill>
          </p:grpSpPr>
          <p:sp>
            <p:nvSpPr>
              <p:cNvPr id="26" name="Frihandsfigur: Form 25">
                <a:extLst>
                  <a:ext uri="{FF2B5EF4-FFF2-40B4-BE49-F238E27FC236}">
                    <a16:creationId xmlns:a16="http://schemas.microsoft.com/office/drawing/2014/main" id="{1622FAA5-748B-454F-8FB4-5333B356D873}"/>
                  </a:ext>
                </a:extLst>
              </p:cNvPr>
              <p:cNvSpPr/>
              <p:nvPr/>
            </p:nvSpPr>
            <p:spPr>
              <a:xfrm>
                <a:off x="10331566" y="6237594"/>
                <a:ext cx="47357" cy="156133"/>
              </a:xfrm>
              <a:custGeom>
                <a:avLst/>
                <a:gdLst>
                  <a:gd name="connsiteX0" fmla="*/ 2137 w 47357"/>
                  <a:gd name="connsiteY0" fmla="*/ 155158 h 156133"/>
                  <a:gd name="connsiteX1" fmla="*/ 603 w 47357"/>
                  <a:gd name="connsiteY1" fmla="*/ 155158 h 156133"/>
                  <a:gd name="connsiteX2" fmla="*/ -1570 w 47357"/>
                  <a:gd name="connsiteY2" fmla="*/ 145061 h 156133"/>
                  <a:gd name="connsiteX3" fmla="*/ 19137 w 47357"/>
                  <a:gd name="connsiteY3" fmla="*/ 111508 h 156133"/>
                  <a:gd name="connsiteX4" fmla="*/ 19137 w 47357"/>
                  <a:gd name="connsiteY4" fmla="*/ 56864 h 156133"/>
                  <a:gd name="connsiteX5" fmla="*/ 18753 w 47357"/>
                  <a:gd name="connsiteY5" fmla="*/ -975 h 156133"/>
                  <a:gd name="connsiteX6" fmla="*/ 32175 w 47357"/>
                  <a:gd name="connsiteY6" fmla="*/ -975 h 156133"/>
                  <a:gd name="connsiteX7" fmla="*/ 45788 w 47357"/>
                  <a:gd name="connsiteY7" fmla="*/ -975 h 156133"/>
                  <a:gd name="connsiteX8" fmla="*/ 44893 w 47357"/>
                  <a:gd name="connsiteY8" fmla="*/ 62296 h 156133"/>
                  <a:gd name="connsiteX9" fmla="*/ 45596 w 47357"/>
                  <a:gd name="connsiteY9" fmla="*/ 110804 h 156133"/>
                  <a:gd name="connsiteX10" fmla="*/ 2456 w 47357"/>
                  <a:gd name="connsiteY10" fmla="*/ 155158 h 15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57" h="156133">
                    <a:moveTo>
                      <a:pt x="2137" y="155158"/>
                    </a:moveTo>
                    <a:lnTo>
                      <a:pt x="603" y="155158"/>
                    </a:lnTo>
                    <a:lnTo>
                      <a:pt x="-1570" y="145061"/>
                    </a:lnTo>
                    <a:cubicBezTo>
                      <a:pt x="20415" y="144677"/>
                      <a:pt x="18945" y="126846"/>
                      <a:pt x="19137" y="111508"/>
                    </a:cubicBezTo>
                    <a:cubicBezTo>
                      <a:pt x="19520" y="92909"/>
                      <a:pt x="19137" y="75654"/>
                      <a:pt x="19137" y="56864"/>
                    </a:cubicBezTo>
                    <a:cubicBezTo>
                      <a:pt x="19137" y="35071"/>
                      <a:pt x="18753" y="14683"/>
                      <a:pt x="18753" y="-975"/>
                    </a:cubicBezTo>
                    <a:cubicBezTo>
                      <a:pt x="22716" y="-975"/>
                      <a:pt x="27446" y="-975"/>
                      <a:pt x="32175" y="-975"/>
                    </a:cubicBezTo>
                    <a:cubicBezTo>
                      <a:pt x="36904" y="-975"/>
                      <a:pt x="41761" y="-975"/>
                      <a:pt x="45788" y="-975"/>
                    </a:cubicBezTo>
                    <a:cubicBezTo>
                      <a:pt x="45788" y="16345"/>
                      <a:pt x="44893" y="38650"/>
                      <a:pt x="44893" y="62296"/>
                    </a:cubicBezTo>
                    <a:cubicBezTo>
                      <a:pt x="44893" y="70029"/>
                      <a:pt x="45404" y="98853"/>
                      <a:pt x="45596" y="110804"/>
                    </a:cubicBezTo>
                    <a:cubicBezTo>
                      <a:pt x="45596" y="136369"/>
                      <a:pt x="30513" y="155158"/>
                      <a:pt x="2456" y="155158"/>
                    </a:cubicBezTo>
                  </a:path>
                </a:pathLst>
              </a:custGeom>
              <a:grpFill/>
              <a:ln w="6363" cap="flat">
                <a:noFill/>
                <a:prstDash val="solid"/>
                <a:miter/>
              </a:ln>
            </p:spPr>
            <p:txBody>
              <a:bodyPr rtlCol="0" anchor="ctr"/>
              <a:lstStyle/>
              <a:p>
                <a:endParaRPr lang="sv-SE" dirty="0">
                  <a:solidFill>
                    <a:schemeClr val="bg1"/>
                  </a:solidFill>
                </a:endParaRPr>
              </a:p>
            </p:txBody>
          </p:sp>
          <p:sp>
            <p:nvSpPr>
              <p:cNvPr id="27" name="Frihandsfigur: Form 26">
                <a:extLst>
                  <a:ext uri="{FF2B5EF4-FFF2-40B4-BE49-F238E27FC236}">
                    <a16:creationId xmlns:a16="http://schemas.microsoft.com/office/drawing/2014/main" id="{555D7A21-F0CB-4C1B-8955-BCF7E49DD501}"/>
                  </a:ext>
                </a:extLst>
              </p:cNvPr>
              <p:cNvSpPr/>
              <p:nvPr/>
            </p:nvSpPr>
            <p:spPr>
              <a:xfrm>
                <a:off x="10398864" y="6187753"/>
                <a:ext cx="149613" cy="183030"/>
              </a:xfrm>
              <a:custGeom>
                <a:avLst/>
                <a:gdLst>
                  <a:gd name="connsiteX0" fmla="*/ 54032 w 149613"/>
                  <a:gd name="connsiteY0" fmla="*/ 26497 h 183030"/>
                  <a:gd name="connsiteX1" fmla="*/ 40803 w 149613"/>
                  <a:gd name="connsiteY1" fmla="*/ 12251 h 183030"/>
                  <a:gd name="connsiteX2" fmla="*/ 55055 w 149613"/>
                  <a:gd name="connsiteY2" fmla="*/ -965 h 183030"/>
                  <a:gd name="connsiteX3" fmla="*/ 68284 w 149613"/>
                  <a:gd name="connsiteY3" fmla="*/ 12820 h 183030"/>
                  <a:gd name="connsiteX4" fmla="*/ 54096 w 149613"/>
                  <a:gd name="connsiteY4" fmla="*/ 26497 h 183030"/>
                  <a:gd name="connsiteX5" fmla="*/ 54032 w 149613"/>
                  <a:gd name="connsiteY5" fmla="*/ 26497 h 183030"/>
                  <a:gd name="connsiteX6" fmla="*/ 92378 w 149613"/>
                  <a:gd name="connsiteY6" fmla="*/ 26497 h 183030"/>
                  <a:gd name="connsiteX7" fmla="*/ 79149 w 149613"/>
                  <a:gd name="connsiteY7" fmla="*/ 12251 h 183030"/>
                  <a:gd name="connsiteX8" fmla="*/ 93401 w 149613"/>
                  <a:gd name="connsiteY8" fmla="*/ -965 h 183030"/>
                  <a:gd name="connsiteX9" fmla="*/ 106630 w 149613"/>
                  <a:gd name="connsiteY9" fmla="*/ 12820 h 183030"/>
                  <a:gd name="connsiteX10" fmla="*/ 92442 w 149613"/>
                  <a:gd name="connsiteY10" fmla="*/ 26497 h 183030"/>
                  <a:gd name="connsiteX11" fmla="*/ 92378 w 149613"/>
                  <a:gd name="connsiteY11" fmla="*/ 26497 h 183030"/>
                  <a:gd name="connsiteX12" fmla="*/ 73205 w 149613"/>
                  <a:gd name="connsiteY12" fmla="*/ 56279 h 183030"/>
                  <a:gd name="connsiteX13" fmla="*/ 27957 w 149613"/>
                  <a:gd name="connsiteY13" fmla="*/ 114502 h 183030"/>
                  <a:gd name="connsiteX14" fmla="*/ 73205 w 149613"/>
                  <a:gd name="connsiteY14" fmla="*/ 172533 h 183030"/>
                  <a:gd name="connsiteX15" fmla="*/ 118453 w 149613"/>
                  <a:gd name="connsiteY15" fmla="*/ 114502 h 183030"/>
                  <a:gd name="connsiteX16" fmla="*/ 73205 w 149613"/>
                  <a:gd name="connsiteY16" fmla="*/ 56279 h 183030"/>
                  <a:gd name="connsiteX17" fmla="*/ 73205 w 149613"/>
                  <a:gd name="connsiteY17" fmla="*/ 182055 h 183030"/>
                  <a:gd name="connsiteX18" fmla="*/ -1570 w 149613"/>
                  <a:gd name="connsiteY18" fmla="*/ 114502 h 183030"/>
                  <a:gd name="connsiteX19" fmla="*/ 73205 w 149613"/>
                  <a:gd name="connsiteY19" fmla="*/ 46501 h 183030"/>
                  <a:gd name="connsiteX20" fmla="*/ 148044 w 149613"/>
                  <a:gd name="connsiteY20" fmla="*/ 114502 h 183030"/>
                  <a:gd name="connsiteX21" fmla="*/ 73205 w 149613"/>
                  <a:gd name="connsiteY21" fmla="*/ 182055 h 18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9613" h="183030">
                    <a:moveTo>
                      <a:pt x="54032" y="26497"/>
                    </a:moveTo>
                    <a:cubicBezTo>
                      <a:pt x="46427" y="26216"/>
                      <a:pt x="40547" y="19837"/>
                      <a:pt x="40803" y="12251"/>
                    </a:cubicBezTo>
                    <a:cubicBezTo>
                      <a:pt x="41122" y="4672"/>
                      <a:pt x="47449" y="-1247"/>
                      <a:pt x="55055" y="-965"/>
                    </a:cubicBezTo>
                    <a:cubicBezTo>
                      <a:pt x="62468" y="-690"/>
                      <a:pt x="68284" y="5407"/>
                      <a:pt x="68284" y="12820"/>
                    </a:cubicBezTo>
                    <a:cubicBezTo>
                      <a:pt x="68156" y="20515"/>
                      <a:pt x="61765" y="26638"/>
                      <a:pt x="54096" y="26497"/>
                    </a:cubicBezTo>
                    <a:cubicBezTo>
                      <a:pt x="54096" y="26497"/>
                      <a:pt x="54032" y="26497"/>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23" y="56279"/>
                      <a:pt x="27957" y="77178"/>
                      <a:pt x="27957" y="114502"/>
                    </a:cubicBezTo>
                    <a:cubicBezTo>
                      <a:pt x="27957" y="151825"/>
                      <a:pt x="51795" y="172533"/>
                      <a:pt x="73205" y="172533"/>
                    </a:cubicBezTo>
                    <a:cubicBezTo>
                      <a:pt x="94615" y="172533"/>
                      <a:pt x="118453" y="152337"/>
                      <a:pt x="118453" y="114502"/>
                    </a:cubicBezTo>
                    <a:cubicBezTo>
                      <a:pt x="118453" y="76667"/>
                      <a:pt x="94871" y="56279"/>
                      <a:pt x="73205" y="56279"/>
                    </a:cubicBezTo>
                    <a:moveTo>
                      <a:pt x="73205" y="182055"/>
                    </a:moveTo>
                    <a:cubicBezTo>
                      <a:pt x="29234" y="182055"/>
                      <a:pt x="-1570" y="153231"/>
                      <a:pt x="-1570" y="114502"/>
                    </a:cubicBezTo>
                    <a:cubicBezTo>
                      <a:pt x="-1570" y="75772"/>
                      <a:pt x="29234" y="46501"/>
                      <a:pt x="73205" y="46501"/>
                    </a:cubicBezTo>
                    <a:cubicBezTo>
                      <a:pt x="117175" y="46501"/>
                      <a:pt x="148044" y="75900"/>
                      <a:pt x="148044" y="114502"/>
                    </a:cubicBezTo>
                    <a:cubicBezTo>
                      <a:pt x="148044" y="153104"/>
                      <a:pt x="117367" y="182055"/>
                      <a:pt x="73205" y="182055"/>
                    </a:cubicBezTo>
                  </a:path>
                </a:pathLst>
              </a:custGeom>
              <a:grpFill/>
              <a:ln w="6363" cap="flat">
                <a:noFill/>
                <a:prstDash val="solid"/>
                <a:miter/>
              </a:ln>
            </p:spPr>
            <p:txBody>
              <a:bodyPr rtlCol="0" anchor="ctr"/>
              <a:lstStyle/>
              <a:p>
                <a:endParaRPr lang="sv-SE" dirty="0">
                  <a:solidFill>
                    <a:schemeClr val="bg1"/>
                  </a:solidFill>
                </a:endParaRPr>
              </a:p>
            </p:txBody>
          </p:sp>
          <p:sp>
            <p:nvSpPr>
              <p:cNvPr id="28" name="Frihandsfigur: Form 27">
                <a:extLst>
                  <a:ext uri="{FF2B5EF4-FFF2-40B4-BE49-F238E27FC236}">
                    <a16:creationId xmlns:a16="http://schemas.microsoft.com/office/drawing/2014/main" id="{395CE7FA-DF40-49A8-86C5-D5E94CBE9844}"/>
                  </a:ext>
                </a:extLst>
              </p:cNvPr>
              <p:cNvSpPr/>
              <p:nvPr/>
            </p:nvSpPr>
            <p:spPr>
              <a:xfrm>
                <a:off x="10569569" y="6237594"/>
                <a:ext cx="118681" cy="131591"/>
              </a:xfrm>
              <a:custGeom>
                <a:avLst/>
                <a:gdLst>
                  <a:gd name="connsiteX0" fmla="*/ 116664 w 118681"/>
                  <a:gd name="connsiteY0" fmla="*/ 130617 h 131591"/>
                  <a:gd name="connsiteX1" fmla="*/ 105736 w 118681"/>
                  <a:gd name="connsiteY1" fmla="*/ 130617 h 131591"/>
                  <a:gd name="connsiteX2" fmla="*/ 96085 w 118681"/>
                  <a:gd name="connsiteY2" fmla="*/ 130617 h 131591"/>
                  <a:gd name="connsiteX3" fmla="*/ 45404 w 118681"/>
                  <a:gd name="connsiteY3" fmla="*/ 70924 h 131591"/>
                  <a:gd name="connsiteX4" fmla="*/ 10445 w 118681"/>
                  <a:gd name="connsiteY4" fmla="*/ 31811 h 131591"/>
                  <a:gd name="connsiteX5" fmla="*/ 10445 w 118681"/>
                  <a:gd name="connsiteY5" fmla="*/ 64086 h 131591"/>
                  <a:gd name="connsiteX6" fmla="*/ 11212 w 118681"/>
                  <a:gd name="connsiteY6" fmla="*/ 129019 h 131591"/>
                  <a:gd name="connsiteX7" fmla="*/ 4821 w 118681"/>
                  <a:gd name="connsiteY7" fmla="*/ 129019 h 131591"/>
                  <a:gd name="connsiteX8" fmla="*/ -1570 w 118681"/>
                  <a:gd name="connsiteY8" fmla="*/ 129019 h 131591"/>
                  <a:gd name="connsiteX9" fmla="*/ -1570 w 118681"/>
                  <a:gd name="connsiteY9" fmla="*/ 64278 h 131591"/>
                  <a:gd name="connsiteX10" fmla="*/ -1570 w 118681"/>
                  <a:gd name="connsiteY10" fmla="*/ -975 h 131591"/>
                  <a:gd name="connsiteX11" fmla="*/ 9294 w 118681"/>
                  <a:gd name="connsiteY11" fmla="*/ -975 h 131591"/>
                  <a:gd name="connsiteX12" fmla="*/ 19009 w 118681"/>
                  <a:gd name="connsiteY12" fmla="*/ -975 h 131591"/>
                  <a:gd name="connsiteX13" fmla="*/ 66047 w 118681"/>
                  <a:gd name="connsiteY13" fmla="*/ 55266 h 131591"/>
                  <a:gd name="connsiteX14" fmla="*/ 104393 w 118681"/>
                  <a:gd name="connsiteY14" fmla="*/ 98726 h 131591"/>
                  <a:gd name="connsiteX15" fmla="*/ 104393 w 118681"/>
                  <a:gd name="connsiteY15" fmla="*/ 64278 h 131591"/>
                  <a:gd name="connsiteX16" fmla="*/ 103882 w 118681"/>
                  <a:gd name="connsiteY16" fmla="*/ -975 h 131591"/>
                  <a:gd name="connsiteX17" fmla="*/ 110273 w 118681"/>
                  <a:gd name="connsiteY17" fmla="*/ -975 h 131591"/>
                  <a:gd name="connsiteX18" fmla="*/ 117111 w 118681"/>
                  <a:gd name="connsiteY18" fmla="*/ -975 h 131591"/>
                  <a:gd name="connsiteX19" fmla="*/ 117111 w 118681"/>
                  <a:gd name="connsiteY19" fmla="*/ 64086 h 131591"/>
                  <a:gd name="connsiteX20" fmla="*/ 117111 w 118681"/>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681" h="131591">
                    <a:moveTo>
                      <a:pt x="116664" y="130617"/>
                    </a:moveTo>
                    <a:cubicBezTo>
                      <a:pt x="112510" y="130617"/>
                      <a:pt x="108995" y="130617"/>
                      <a:pt x="105736" y="130617"/>
                    </a:cubicBezTo>
                    <a:cubicBezTo>
                      <a:pt x="102476" y="130617"/>
                      <a:pt x="99345" y="130617"/>
                      <a:pt x="96085" y="130617"/>
                    </a:cubicBezTo>
                    <a:cubicBezTo>
                      <a:pt x="84709" y="118730"/>
                      <a:pt x="70521" y="100707"/>
                      <a:pt x="45404" y="70924"/>
                    </a:cubicBezTo>
                    <a:cubicBezTo>
                      <a:pt x="26231" y="48748"/>
                      <a:pt x="18562" y="40119"/>
                      <a:pt x="10445" y="31811"/>
                    </a:cubicBezTo>
                    <a:cubicBezTo>
                      <a:pt x="10445" y="35454"/>
                      <a:pt x="10445" y="57375"/>
                      <a:pt x="10445" y="64086"/>
                    </a:cubicBezTo>
                    <a:cubicBezTo>
                      <a:pt x="10445" y="78338"/>
                      <a:pt x="10828"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94" y="-975"/>
                    </a:lnTo>
                    <a:lnTo>
                      <a:pt x="19009" y="-975"/>
                    </a:lnTo>
                    <a:cubicBezTo>
                      <a:pt x="32558" y="15450"/>
                      <a:pt x="38182" y="22480"/>
                      <a:pt x="66047" y="55266"/>
                    </a:cubicBezTo>
                    <a:cubicBezTo>
                      <a:pt x="86243" y="78849"/>
                      <a:pt x="93848" y="87733"/>
                      <a:pt x="104393" y="98726"/>
                    </a:cubicBezTo>
                    <a:cubicBezTo>
                      <a:pt x="104393" y="93868"/>
                      <a:pt x="104393" y="71691"/>
                      <a:pt x="104393" y="64278"/>
                    </a:cubicBezTo>
                    <a:cubicBezTo>
                      <a:pt x="104393" y="49834"/>
                      <a:pt x="104393" y="12382"/>
                      <a:pt x="103882" y="-975"/>
                    </a:cubicBezTo>
                    <a:lnTo>
                      <a:pt x="110273" y="-975"/>
                    </a:lnTo>
                    <a:lnTo>
                      <a:pt x="117111" y="-975"/>
                    </a:lnTo>
                    <a:cubicBezTo>
                      <a:pt x="117111" y="14491"/>
                      <a:pt x="117111" y="48620"/>
                      <a:pt x="117111" y="64086"/>
                    </a:cubicBezTo>
                    <a:cubicBezTo>
                      <a:pt x="117111" y="79552"/>
                      <a:pt x="117111" y="114575"/>
                      <a:pt x="117111"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29" name="Frihandsfigur: Form 28">
                <a:extLst>
                  <a:ext uri="{FF2B5EF4-FFF2-40B4-BE49-F238E27FC236}">
                    <a16:creationId xmlns:a16="http://schemas.microsoft.com/office/drawing/2014/main" id="{CB1E8A3A-9781-484E-A8EC-E9273C25CFA8}"/>
                  </a:ext>
                </a:extLst>
              </p:cNvPr>
              <p:cNvSpPr/>
              <p:nvPr/>
            </p:nvSpPr>
            <p:spPr>
              <a:xfrm>
                <a:off x="10717905" y="6237530"/>
                <a:ext cx="114974" cy="130249"/>
              </a:xfrm>
              <a:custGeom>
                <a:avLst/>
                <a:gdLst>
                  <a:gd name="connsiteX0" fmla="*/ 113214 w 114974"/>
                  <a:gd name="connsiteY0" fmla="*/ 129275 h 130249"/>
                  <a:gd name="connsiteX1" fmla="*/ 96596 w 114974"/>
                  <a:gd name="connsiteY1" fmla="*/ 129275 h 130249"/>
                  <a:gd name="connsiteX2" fmla="*/ 78446 w 114974"/>
                  <a:gd name="connsiteY2" fmla="*/ 129275 h 130249"/>
                  <a:gd name="connsiteX3" fmla="*/ 52882 w 114974"/>
                  <a:gd name="connsiteY3" fmla="*/ 98214 h 130249"/>
                  <a:gd name="connsiteX4" fmla="*/ 31791 w 114974"/>
                  <a:gd name="connsiteY4" fmla="*/ 73928 h 130249"/>
                  <a:gd name="connsiteX5" fmla="*/ 24953 w 114974"/>
                  <a:gd name="connsiteY5" fmla="*/ 80319 h 130249"/>
                  <a:gd name="connsiteX6" fmla="*/ 25464 w 114974"/>
                  <a:gd name="connsiteY6" fmla="*/ 129019 h 130249"/>
                  <a:gd name="connsiteX7" fmla="*/ 12107 w 114974"/>
                  <a:gd name="connsiteY7" fmla="*/ 129019 h 130249"/>
                  <a:gd name="connsiteX8" fmla="*/ -1570 w 114974"/>
                  <a:gd name="connsiteY8" fmla="*/ 129019 h 130249"/>
                  <a:gd name="connsiteX9" fmla="*/ -1058 w 114974"/>
                  <a:gd name="connsiteY9" fmla="*/ 62488 h 130249"/>
                  <a:gd name="connsiteX10" fmla="*/ -1570 w 114974"/>
                  <a:gd name="connsiteY10" fmla="*/ -975 h 130249"/>
                  <a:gd name="connsiteX11" fmla="*/ 11724 w 114974"/>
                  <a:gd name="connsiteY11" fmla="*/ -975 h 130249"/>
                  <a:gd name="connsiteX12" fmla="*/ 25464 w 114974"/>
                  <a:gd name="connsiteY12" fmla="*/ -975 h 130249"/>
                  <a:gd name="connsiteX13" fmla="*/ 24953 w 114974"/>
                  <a:gd name="connsiteY13" fmla="*/ 62488 h 130249"/>
                  <a:gd name="connsiteX14" fmla="*/ 54863 w 114974"/>
                  <a:gd name="connsiteY14" fmla="*/ 33473 h 130249"/>
                  <a:gd name="connsiteX15" fmla="*/ 88544 w 114974"/>
                  <a:gd name="connsiteY15" fmla="*/ -975 h 130249"/>
                  <a:gd name="connsiteX16" fmla="*/ 98003 w 114974"/>
                  <a:gd name="connsiteY16" fmla="*/ -975 h 130249"/>
                  <a:gd name="connsiteX17" fmla="*/ 107334 w 114974"/>
                  <a:gd name="connsiteY17" fmla="*/ -975 h 130249"/>
                  <a:gd name="connsiteX18" fmla="*/ 49047 w 114974"/>
                  <a:gd name="connsiteY18" fmla="*/ 56544 h 130249"/>
                  <a:gd name="connsiteX19" fmla="*/ 72694 w 114974"/>
                  <a:gd name="connsiteY19" fmla="*/ 83387 h 130249"/>
                  <a:gd name="connsiteX20" fmla="*/ 113405 w 114974"/>
                  <a:gd name="connsiteY20" fmla="*/ 129019 h 1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974" h="130249">
                    <a:moveTo>
                      <a:pt x="113214" y="129275"/>
                    </a:moveTo>
                    <a:cubicBezTo>
                      <a:pt x="108739" y="129275"/>
                      <a:pt x="102796" y="129275"/>
                      <a:pt x="96596" y="129275"/>
                    </a:cubicBezTo>
                    <a:cubicBezTo>
                      <a:pt x="90397" y="129275"/>
                      <a:pt x="83814" y="129275"/>
                      <a:pt x="78446" y="129275"/>
                    </a:cubicBezTo>
                    <a:cubicBezTo>
                      <a:pt x="69434" y="118410"/>
                      <a:pt x="63874" y="111188"/>
                      <a:pt x="52882" y="98214"/>
                    </a:cubicBezTo>
                    <a:cubicBezTo>
                      <a:pt x="43295" y="87094"/>
                      <a:pt x="31791" y="73928"/>
                      <a:pt x="31791" y="73928"/>
                    </a:cubicBezTo>
                    <a:lnTo>
                      <a:pt x="24953" y="80319"/>
                    </a:lnTo>
                    <a:cubicBezTo>
                      <a:pt x="24953" y="103391"/>
                      <a:pt x="24953" y="114384"/>
                      <a:pt x="25464" y="129019"/>
                    </a:cubicBezTo>
                    <a:cubicBezTo>
                      <a:pt x="21119" y="129019"/>
                      <a:pt x="16644" y="129019"/>
                      <a:pt x="12107" y="129019"/>
                    </a:cubicBezTo>
                    <a:cubicBezTo>
                      <a:pt x="7570" y="129019"/>
                      <a:pt x="2904" y="129019"/>
                      <a:pt x="-1570" y="129019"/>
                    </a:cubicBezTo>
                    <a:cubicBezTo>
                      <a:pt x="-1570" y="107162"/>
                      <a:pt x="-1058" y="79233"/>
                      <a:pt x="-1058" y="62488"/>
                    </a:cubicBezTo>
                    <a:cubicBezTo>
                      <a:pt x="-1058" y="45744"/>
                      <a:pt x="-1570" y="10401"/>
                      <a:pt x="-1570" y="-975"/>
                    </a:cubicBezTo>
                    <a:cubicBezTo>
                      <a:pt x="2648" y="-975"/>
                      <a:pt x="7186" y="-975"/>
                      <a:pt x="11724" y="-975"/>
                    </a:cubicBezTo>
                    <a:cubicBezTo>
                      <a:pt x="16261" y="-975"/>
                      <a:pt x="20927" y="-975"/>
                      <a:pt x="25464" y="-975"/>
                    </a:cubicBezTo>
                    <a:cubicBezTo>
                      <a:pt x="25464" y="12702"/>
                      <a:pt x="24953" y="41398"/>
                      <a:pt x="24953" y="62488"/>
                    </a:cubicBezTo>
                    <a:cubicBezTo>
                      <a:pt x="37735" y="50601"/>
                      <a:pt x="45085" y="43315"/>
                      <a:pt x="54863" y="33473"/>
                    </a:cubicBezTo>
                    <a:cubicBezTo>
                      <a:pt x="61254" y="27082"/>
                      <a:pt x="79916" y="7909"/>
                      <a:pt x="88544" y="-975"/>
                    </a:cubicBezTo>
                    <a:cubicBezTo>
                      <a:pt x="92059" y="-975"/>
                      <a:pt x="94935" y="-975"/>
                      <a:pt x="98003" y="-975"/>
                    </a:cubicBezTo>
                    <a:cubicBezTo>
                      <a:pt x="101071" y="-975"/>
                      <a:pt x="103882" y="-975"/>
                      <a:pt x="107334" y="-975"/>
                    </a:cubicBezTo>
                    <a:cubicBezTo>
                      <a:pt x="87138" y="18198"/>
                      <a:pt x="68348" y="36860"/>
                      <a:pt x="49047" y="56544"/>
                    </a:cubicBezTo>
                    <a:lnTo>
                      <a:pt x="72694" y="83387"/>
                    </a:lnTo>
                    <a:cubicBezTo>
                      <a:pt x="85476" y="97959"/>
                      <a:pt x="97044" y="110932"/>
                      <a:pt x="11340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0" name="Frihandsfigur: Form 29">
                <a:extLst>
                  <a:ext uri="{FF2B5EF4-FFF2-40B4-BE49-F238E27FC236}">
                    <a16:creationId xmlns:a16="http://schemas.microsoft.com/office/drawing/2014/main" id="{23DBD1E6-8241-4705-BFB3-CD287171483B}"/>
                  </a:ext>
                </a:extLst>
              </p:cNvPr>
              <p:cNvSpPr/>
              <p:nvPr/>
            </p:nvSpPr>
            <p:spPr>
              <a:xfrm>
                <a:off x="10833455" y="6187753"/>
                <a:ext cx="149613" cy="183285"/>
              </a:xfrm>
              <a:custGeom>
                <a:avLst/>
                <a:gdLst>
                  <a:gd name="connsiteX0" fmla="*/ 54032 w 149613"/>
                  <a:gd name="connsiteY0" fmla="*/ 26497 h 183285"/>
                  <a:gd name="connsiteX1" fmla="*/ 39396 w 149613"/>
                  <a:gd name="connsiteY1" fmla="*/ 13728 h 183285"/>
                  <a:gd name="connsiteX2" fmla="*/ 52178 w 149613"/>
                  <a:gd name="connsiteY2" fmla="*/ -921 h 183285"/>
                  <a:gd name="connsiteX3" fmla="*/ 54032 w 149613"/>
                  <a:gd name="connsiteY3" fmla="*/ -921 h 183285"/>
                  <a:gd name="connsiteX4" fmla="*/ 68668 w 149613"/>
                  <a:gd name="connsiteY4" fmla="*/ 11849 h 183285"/>
                  <a:gd name="connsiteX5" fmla="*/ 55885 w 149613"/>
                  <a:gd name="connsiteY5" fmla="*/ 26497 h 183285"/>
                  <a:gd name="connsiteX6" fmla="*/ 54032 w 149613"/>
                  <a:gd name="connsiteY6" fmla="*/ 26497 h 183285"/>
                  <a:gd name="connsiteX7" fmla="*/ 92378 w 149613"/>
                  <a:gd name="connsiteY7" fmla="*/ 26497 h 183285"/>
                  <a:gd name="connsiteX8" fmla="*/ 79149 w 149613"/>
                  <a:gd name="connsiteY8" fmla="*/ 12251 h 183285"/>
                  <a:gd name="connsiteX9" fmla="*/ 93401 w 149613"/>
                  <a:gd name="connsiteY9" fmla="*/ -965 h 183285"/>
                  <a:gd name="connsiteX10" fmla="*/ 106630 w 149613"/>
                  <a:gd name="connsiteY10" fmla="*/ 12820 h 183285"/>
                  <a:gd name="connsiteX11" fmla="*/ 92442 w 149613"/>
                  <a:gd name="connsiteY11" fmla="*/ 26497 h 183285"/>
                  <a:gd name="connsiteX12" fmla="*/ 92378 w 149613"/>
                  <a:gd name="connsiteY12" fmla="*/ 26497 h 183285"/>
                  <a:gd name="connsiteX13" fmla="*/ 73205 w 149613"/>
                  <a:gd name="connsiteY13" fmla="*/ 56279 h 183285"/>
                  <a:gd name="connsiteX14" fmla="*/ 27957 w 149613"/>
                  <a:gd name="connsiteY14" fmla="*/ 114502 h 183285"/>
                  <a:gd name="connsiteX15" fmla="*/ 73205 w 149613"/>
                  <a:gd name="connsiteY15" fmla="*/ 172533 h 183285"/>
                  <a:gd name="connsiteX16" fmla="*/ 118453 w 149613"/>
                  <a:gd name="connsiteY16" fmla="*/ 114502 h 183285"/>
                  <a:gd name="connsiteX17" fmla="*/ 73205 w 149613"/>
                  <a:gd name="connsiteY17" fmla="*/ 56535 h 183285"/>
                  <a:gd name="connsiteX18" fmla="*/ 73205 w 149613"/>
                  <a:gd name="connsiteY18" fmla="*/ 182311 h 183285"/>
                  <a:gd name="connsiteX19" fmla="*/ -1570 w 149613"/>
                  <a:gd name="connsiteY19" fmla="*/ 114757 h 183285"/>
                  <a:gd name="connsiteX20" fmla="*/ 73205 w 149613"/>
                  <a:gd name="connsiteY20" fmla="*/ 46756 h 183285"/>
                  <a:gd name="connsiteX21" fmla="*/ 148044 w 149613"/>
                  <a:gd name="connsiteY21" fmla="*/ 114757 h 183285"/>
                  <a:gd name="connsiteX22" fmla="*/ 73205 w 149613"/>
                  <a:gd name="connsiteY22" fmla="*/ 182311 h 18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613" h="183285">
                    <a:moveTo>
                      <a:pt x="54032" y="26497"/>
                    </a:moveTo>
                    <a:cubicBezTo>
                      <a:pt x="46490" y="27015"/>
                      <a:pt x="39908" y="21295"/>
                      <a:pt x="39396" y="13728"/>
                    </a:cubicBezTo>
                    <a:cubicBezTo>
                      <a:pt x="38885" y="6154"/>
                      <a:pt x="44573" y="-403"/>
                      <a:pt x="52178" y="-921"/>
                    </a:cubicBezTo>
                    <a:cubicBezTo>
                      <a:pt x="52754" y="-965"/>
                      <a:pt x="53393" y="-965"/>
                      <a:pt x="54032" y="-921"/>
                    </a:cubicBezTo>
                    <a:cubicBezTo>
                      <a:pt x="61574" y="-1438"/>
                      <a:pt x="68156" y="4282"/>
                      <a:pt x="68668" y="11849"/>
                    </a:cubicBezTo>
                    <a:cubicBezTo>
                      <a:pt x="69179" y="19422"/>
                      <a:pt x="63490" y="25979"/>
                      <a:pt x="55885" y="26497"/>
                    </a:cubicBezTo>
                    <a:cubicBezTo>
                      <a:pt x="55310" y="26542"/>
                      <a:pt x="54671" y="26542"/>
                      <a:pt x="54032" y="26497"/>
                    </a:cubicBezTo>
                    <a:moveTo>
                      <a:pt x="92378" y="26497"/>
                    </a:moveTo>
                    <a:cubicBezTo>
                      <a:pt x="84773" y="26216"/>
                      <a:pt x="78893" y="19837"/>
                      <a:pt x="79149" y="12251"/>
                    </a:cubicBezTo>
                    <a:cubicBezTo>
                      <a:pt x="79468" y="4672"/>
                      <a:pt x="85795" y="-1247"/>
                      <a:pt x="93401" y="-965"/>
                    </a:cubicBezTo>
                    <a:cubicBezTo>
                      <a:pt x="100814" y="-690"/>
                      <a:pt x="106630" y="5407"/>
                      <a:pt x="106630" y="12820"/>
                    </a:cubicBezTo>
                    <a:cubicBezTo>
                      <a:pt x="106502" y="20515"/>
                      <a:pt x="100111" y="26638"/>
                      <a:pt x="92442" y="26497"/>
                    </a:cubicBezTo>
                    <a:cubicBezTo>
                      <a:pt x="92442" y="26497"/>
                      <a:pt x="92378" y="26497"/>
                      <a:pt x="92378" y="26497"/>
                    </a:cubicBezTo>
                    <a:moveTo>
                      <a:pt x="73205" y="56279"/>
                    </a:moveTo>
                    <a:cubicBezTo>
                      <a:pt x="51987" y="56279"/>
                      <a:pt x="27957" y="77178"/>
                      <a:pt x="27957" y="114502"/>
                    </a:cubicBezTo>
                    <a:cubicBezTo>
                      <a:pt x="27957" y="151825"/>
                      <a:pt x="51795" y="172533"/>
                      <a:pt x="73205" y="172533"/>
                    </a:cubicBezTo>
                    <a:cubicBezTo>
                      <a:pt x="94615" y="172533"/>
                      <a:pt x="118453" y="152337"/>
                      <a:pt x="118453" y="114502"/>
                    </a:cubicBezTo>
                    <a:cubicBezTo>
                      <a:pt x="118453" y="76667"/>
                      <a:pt x="94871" y="56535"/>
                      <a:pt x="73205" y="56535"/>
                    </a:cubicBezTo>
                    <a:moveTo>
                      <a:pt x="73205" y="182311"/>
                    </a:moveTo>
                    <a:cubicBezTo>
                      <a:pt x="29234" y="182311"/>
                      <a:pt x="-1570" y="153487"/>
                      <a:pt x="-1570" y="114757"/>
                    </a:cubicBezTo>
                    <a:cubicBezTo>
                      <a:pt x="-1570" y="76028"/>
                      <a:pt x="29234" y="46756"/>
                      <a:pt x="73205" y="46756"/>
                    </a:cubicBezTo>
                    <a:cubicBezTo>
                      <a:pt x="117175" y="46756"/>
                      <a:pt x="148044" y="76155"/>
                      <a:pt x="148044" y="114757"/>
                    </a:cubicBezTo>
                    <a:cubicBezTo>
                      <a:pt x="148044" y="153359"/>
                      <a:pt x="117367" y="182311"/>
                      <a:pt x="73205" y="182311"/>
                    </a:cubicBezTo>
                  </a:path>
                </a:pathLst>
              </a:custGeom>
              <a:grpFill/>
              <a:ln w="6363" cap="flat">
                <a:noFill/>
                <a:prstDash val="solid"/>
                <a:miter/>
              </a:ln>
            </p:spPr>
            <p:txBody>
              <a:bodyPr rtlCol="0" anchor="ctr"/>
              <a:lstStyle/>
              <a:p>
                <a:endParaRPr lang="sv-SE" dirty="0">
                  <a:solidFill>
                    <a:schemeClr val="bg1"/>
                  </a:solidFill>
                </a:endParaRPr>
              </a:p>
            </p:txBody>
          </p:sp>
          <p:sp>
            <p:nvSpPr>
              <p:cNvPr id="31" name="Frihandsfigur: Form 30">
                <a:extLst>
                  <a:ext uri="{FF2B5EF4-FFF2-40B4-BE49-F238E27FC236}">
                    <a16:creationId xmlns:a16="http://schemas.microsoft.com/office/drawing/2014/main" id="{DC8D5857-69C8-48E4-80BB-CAE2DD9C50C1}"/>
                  </a:ext>
                </a:extLst>
              </p:cNvPr>
              <p:cNvSpPr/>
              <p:nvPr/>
            </p:nvSpPr>
            <p:spPr>
              <a:xfrm>
                <a:off x="11007547" y="6237594"/>
                <a:ext cx="89602" cy="129994"/>
              </a:xfrm>
              <a:custGeom>
                <a:avLst/>
                <a:gdLst>
                  <a:gd name="connsiteX0" fmla="*/ 24952 w 89602"/>
                  <a:gd name="connsiteY0" fmla="*/ 9314 h 129994"/>
                  <a:gd name="connsiteX1" fmla="*/ 24952 w 89602"/>
                  <a:gd name="connsiteY1" fmla="*/ 39033 h 129994"/>
                  <a:gd name="connsiteX2" fmla="*/ 24952 w 89602"/>
                  <a:gd name="connsiteY2" fmla="*/ 59740 h 129994"/>
                  <a:gd name="connsiteX3" fmla="*/ 34092 w 89602"/>
                  <a:gd name="connsiteY3" fmla="*/ 59740 h 129994"/>
                  <a:gd name="connsiteX4" fmla="*/ 61318 w 89602"/>
                  <a:gd name="connsiteY4" fmla="*/ 34176 h 129994"/>
                  <a:gd name="connsiteX5" fmla="*/ 35753 w 89602"/>
                  <a:gd name="connsiteY5" fmla="*/ 9314 h 129994"/>
                  <a:gd name="connsiteX6" fmla="*/ 25464 w 89602"/>
                  <a:gd name="connsiteY6" fmla="*/ 9314 h 129994"/>
                  <a:gd name="connsiteX7" fmla="*/ 25464 w 89602"/>
                  <a:gd name="connsiteY7" fmla="*/ 129019 h 129994"/>
                  <a:gd name="connsiteX8" fmla="*/ 11723 w 89602"/>
                  <a:gd name="connsiteY8" fmla="*/ 129019 h 129994"/>
                  <a:gd name="connsiteX9" fmla="*/ -1570 w 89602"/>
                  <a:gd name="connsiteY9" fmla="*/ 129019 h 129994"/>
                  <a:gd name="connsiteX10" fmla="*/ -1059 w 89602"/>
                  <a:gd name="connsiteY10" fmla="*/ 62296 h 129994"/>
                  <a:gd name="connsiteX11" fmla="*/ -1570 w 89602"/>
                  <a:gd name="connsiteY11" fmla="*/ -975 h 129994"/>
                  <a:gd name="connsiteX12" fmla="*/ 18242 w 89602"/>
                  <a:gd name="connsiteY12" fmla="*/ -592 h 129994"/>
                  <a:gd name="connsiteX13" fmla="*/ 46171 w 89602"/>
                  <a:gd name="connsiteY13" fmla="*/ -975 h 129994"/>
                  <a:gd name="connsiteX14" fmla="*/ 88033 w 89602"/>
                  <a:gd name="connsiteY14" fmla="*/ 33984 h 129994"/>
                  <a:gd name="connsiteX15" fmla="*/ 55183 w 89602"/>
                  <a:gd name="connsiteY15" fmla="*/ 68624 h 129994"/>
                  <a:gd name="connsiteX16" fmla="*/ 30065 w 89602"/>
                  <a:gd name="connsiteY16" fmla="*/ 70029 h 129994"/>
                  <a:gd name="connsiteX17" fmla="*/ 24952 w 89602"/>
                  <a:gd name="connsiteY17" fmla="*/ 70029 h 129994"/>
                  <a:gd name="connsiteX18" fmla="*/ 25464 w 89602"/>
                  <a:gd name="connsiteY1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602" h="129994">
                    <a:moveTo>
                      <a:pt x="24952" y="9314"/>
                    </a:moveTo>
                    <a:cubicBezTo>
                      <a:pt x="24952" y="17431"/>
                      <a:pt x="24952" y="39033"/>
                      <a:pt x="24952" y="39033"/>
                    </a:cubicBezTo>
                    <a:lnTo>
                      <a:pt x="24952" y="59740"/>
                    </a:lnTo>
                    <a:lnTo>
                      <a:pt x="34092" y="59740"/>
                    </a:lnTo>
                    <a:cubicBezTo>
                      <a:pt x="47449" y="59740"/>
                      <a:pt x="61318" y="53988"/>
                      <a:pt x="61318" y="34176"/>
                    </a:cubicBezTo>
                    <a:cubicBezTo>
                      <a:pt x="61318" y="16856"/>
                      <a:pt x="52690" y="9314"/>
                      <a:pt x="35753" y="9314"/>
                    </a:cubicBezTo>
                    <a:lnTo>
                      <a:pt x="25464" y="9314"/>
                    </a:lnTo>
                    <a:moveTo>
                      <a:pt x="25464" y="129019"/>
                    </a:moveTo>
                    <a:cubicBezTo>
                      <a:pt x="21118" y="129019"/>
                      <a:pt x="16388" y="129019"/>
                      <a:pt x="11723" y="129019"/>
                    </a:cubicBezTo>
                    <a:cubicBezTo>
                      <a:pt x="7058" y="129019"/>
                      <a:pt x="2456" y="129019"/>
                      <a:pt x="-1570" y="129019"/>
                    </a:cubicBezTo>
                    <a:cubicBezTo>
                      <a:pt x="-1570" y="118921"/>
                      <a:pt x="-1059" y="81597"/>
                      <a:pt x="-1059" y="62296"/>
                    </a:cubicBezTo>
                    <a:cubicBezTo>
                      <a:pt x="-1059" y="35774"/>
                      <a:pt x="-1570" y="3499"/>
                      <a:pt x="-1570" y="-975"/>
                    </a:cubicBezTo>
                    <a:cubicBezTo>
                      <a:pt x="4821" y="-975"/>
                      <a:pt x="10317" y="-592"/>
                      <a:pt x="18242" y="-592"/>
                    </a:cubicBezTo>
                    <a:cubicBezTo>
                      <a:pt x="29426" y="-592"/>
                      <a:pt x="35179" y="-975"/>
                      <a:pt x="46171" y="-975"/>
                    </a:cubicBezTo>
                    <a:cubicBezTo>
                      <a:pt x="67453" y="-975"/>
                      <a:pt x="88033" y="11807"/>
                      <a:pt x="88033" y="33984"/>
                    </a:cubicBezTo>
                    <a:cubicBezTo>
                      <a:pt x="88033" y="53796"/>
                      <a:pt x="71096" y="65173"/>
                      <a:pt x="55183" y="68624"/>
                    </a:cubicBezTo>
                    <a:cubicBezTo>
                      <a:pt x="46874" y="69793"/>
                      <a:pt x="38438" y="70260"/>
                      <a:pt x="30065" y="70029"/>
                    </a:cubicBezTo>
                    <a:lnTo>
                      <a:pt x="24952" y="70029"/>
                    </a:lnTo>
                    <a:cubicBezTo>
                      <a:pt x="24952" y="102305"/>
                      <a:pt x="24952" y="114383"/>
                      <a:pt x="25464"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2" name="Frihandsfigur: Form 31">
                <a:extLst>
                  <a:ext uri="{FF2B5EF4-FFF2-40B4-BE49-F238E27FC236}">
                    <a16:creationId xmlns:a16="http://schemas.microsoft.com/office/drawing/2014/main" id="{696DD17B-9DB2-4AE6-B0F6-8393643E71FB}"/>
                  </a:ext>
                </a:extLst>
              </p:cNvPr>
              <p:cNvSpPr/>
              <p:nvPr/>
            </p:nvSpPr>
            <p:spPr>
              <a:xfrm>
                <a:off x="11117217" y="6237594"/>
                <a:ext cx="27034" cy="129994"/>
              </a:xfrm>
              <a:custGeom>
                <a:avLst/>
                <a:gdLst>
                  <a:gd name="connsiteX0" fmla="*/ 25465 w 27034"/>
                  <a:gd name="connsiteY0" fmla="*/ 129019 h 129994"/>
                  <a:gd name="connsiteX1" fmla="*/ 11979 w 27034"/>
                  <a:gd name="connsiteY1" fmla="*/ 129019 h 129994"/>
                  <a:gd name="connsiteX2" fmla="*/ -1570 w 27034"/>
                  <a:gd name="connsiteY2" fmla="*/ 129019 h 129994"/>
                  <a:gd name="connsiteX3" fmla="*/ -1058 w 27034"/>
                  <a:gd name="connsiteY3" fmla="*/ 62488 h 129994"/>
                  <a:gd name="connsiteX4" fmla="*/ -1570 w 27034"/>
                  <a:gd name="connsiteY4" fmla="*/ -975 h 129994"/>
                  <a:gd name="connsiteX5" fmla="*/ 11979 w 27034"/>
                  <a:gd name="connsiteY5" fmla="*/ -975 h 129994"/>
                  <a:gd name="connsiteX6" fmla="*/ 25465 w 27034"/>
                  <a:gd name="connsiteY6" fmla="*/ -975 h 129994"/>
                  <a:gd name="connsiteX7" fmla="*/ 24889 w 27034"/>
                  <a:gd name="connsiteY7" fmla="*/ 62488 h 129994"/>
                  <a:gd name="connsiteX8" fmla="*/ 25465 w 27034"/>
                  <a:gd name="connsiteY8" fmla="*/ 129019 h 12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34" h="129994">
                    <a:moveTo>
                      <a:pt x="25465" y="129019"/>
                    </a:moveTo>
                    <a:cubicBezTo>
                      <a:pt x="21182" y="129019"/>
                      <a:pt x="16581" y="129019"/>
                      <a:pt x="11979" y="129019"/>
                    </a:cubicBezTo>
                    <a:cubicBezTo>
                      <a:pt x="7378" y="129019"/>
                      <a:pt x="2712" y="129019"/>
                      <a:pt x="-1570" y="129019"/>
                    </a:cubicBezTo>
                    <a:cubicBezTo>
                      <a:pt x="-1570" y="104989"/>
                      <a:pt x="-1058" y="79233"/>
                      <a:pt x="-1058" y="62488"/>
                    </a:cubicBezTo>
                    <a:cubicBezTo>
                      <a:pt x="-1058" y="45744"/>
                      <a:pt x="-1570" y="8740"/>
                      <a:pt x="-1570" y="-975"/>
                    </a:cubicBezTo>
                    <a:cubicBezTo>
                      <a:pt x="2648" y="-975"/>
                      <a:pt x="7314" y="-975"/>
                      <a:pt x="11979" y="-975"/>
                    </a:cubicBezTo>
                    <a:cubicBezTo>
                      <a:pt x="16645" y="-975"/>
                      <a:pt x="21310" y="-975"/>
                      <a:pt x="25465" y="-975"/>
                    </a:cubicBezTo>
                    <a:cubicBezTo>
                      <a:pt x="25465" y="9314"/>
                      <a:pt x="24889" y="45169"/>
                      <a:pt x="24889" y="62488"/>
                    </a:cubicBezTo>
                    <a:cubicBezTo>
                      <a:pt x="24889" y="79808"/>
                      <a:pt x="25273" y="105180"/>
                      <a:pt x="25465" y="129019"/>
                    </a:cubicBezTo>
                  </a:path>
                </a:pathLst>
              </a:custGeom>
              <a:grpFill/>
              <a:ln w="6363" cap="flat">
                <a:noFill/>
                <a:prstDash val="solid"/>
                <a:miter/>
              </a:ln>
            </p:spPr>
            <p:txBody>
              <a:bodyPr rtlCol="0" anchor="ctr"/>
              <a:lstStyle/>
              <a:p>
                <a:endParaRPr lang="sv-SE" dirty="0">
                  <a:solidFill>
                    <a:schemeClr val="bg1"/>
                  </a:solidFill>
                </a:endParaRPr>
              </a:p>
            </p:txBody>
          </p:sp>
          <p:sp>
            <p:nvSpPr>
              <p:cNvPr id="33" name="Frihandsfigur: Form 32">
                <a:extLst>
                  <a:ext uri="{FF2B5EF4-FFF2-40B4-BE49-F238E27FC236}">
                    <a16:creationId xmlns:a16="http://schemas.microsoft.com/office/drawing/2014/main" id="{272539BD-CD97-4C3B-A90D-0EE1DCE30491}"/>
                  </a:ext>
                </a:extLst>
              </p:cNvPr>
              <p:cNvSpPr/>
              <p:nvPr/>
            </p:nvSpPr>
            <p:spPr>
              <a:xfrm>
                <a:off x="11178124" y="6237594"/>
                <a:ext cx="118554" cy="131591"/>
              </a:xfrm>
              <a:custGeom>
                <a:avLst/>
                <a:gdLst>
                  <a:gd name="connsiteX0" fmla="*/ 116664 w 118554"/>
                  <a:gd name="connsiteY0" fmla="*/ 130617 h 131591"/>
                  <a:gd name="connsiteX1" fmla="*/ 105800 w 118554"/>
                  <a:gd name="connsiteY1" fmla="*/ 130617 h 131591"/>
                  <a:gd name="connsiteX2" fmla="*/ 96149 w 118554"/>
                  <a:gd name="connsiteY2" fmla="*/ 130617 h 131591"/>
                  <a:gd name="connsiteX3" fmla="*/ 45468 w 118554"/>
                  <a:gd name="connsiteY3" fmla="*/ 70924 h 131591"/>
                  <a:gd name="connsiteX4" fmla="*/ 10509 w 118554"/>
                  <a:gd name="connsiteY4" fmla="*/ 31811 h 131591"/>
                  <a:gd name="connsiteX5" fmla="*/ 10509 w 118554"/>
                  <a:gd name="connsiteY5" fmla="*/ 64086 h 131591"/>
                  <a:gd name="connsiteX6" fmla="*/ 11212 w 118554"/>
                  <a:gd name="connsiteY6" fmla="*/ 129019 h 131591"/>
                  <a:gd name="connsiteX7" fmla="*/ 4821 w 118554"/>
                  <a:gd name="connsiteY7" fmla="*/ 129019 h 131591"/>
                  <a:gd name="connsiteX8" fmla="*/ -1570 w 118554"/>
                  <a:gd name="connsiteY8" fmla="*/ 129019 h 131591"/>
                  <a:gd name="connsiteX9" fmla="*/ -1570 w 118554"/>
                  <a:gd name="connsiteY9" fmla="*/ 64278 h 131591"/>
                  <a:gd name="connsiteX10" fmla="*/ -1570 w 118554"/>
                  <a:gd name="connsiteY10" fmla="*/ -975 h 131591"/>
                  <a:gd name="connsiteX11" fmla="*/ 9231 w 118554"/>
                  <a:gd name="connsiteY11" fmla="*/ -975 h 131591"/>
                  <a:gd name="connsiteX12" fmla="*/ 19009 w 118554"/>
                  <a:gd name="connsiteY12" fmla="*/ -975 h 131591"/>
                  <a:gd name="connsiteX13" fmla="*/ 66048 w 118554"/>
                  <a:gd name="connsiteY13" fmla="*/ 55266 h 131591"/>
                  <a:gd name="connsiteX14" fmla="*/ 104394 w 118554"/>
                  <a:gd name="connsiteY14" fmla="*/ 98726 h 131591"/>
                  <a:gd name="connsiteX15" fmla="*/ 104394 w 118554"/>
                  <a:gd name="connsiteY15" fmla="*/ 64278 h 131591"/>
                  <a:gd name="connsiteX16" fmla="*/ 103818 w 118554"/>
                  <a:gd name="connsiteY16" fmla="*/ -975 h 131591"/>
                  <a:gd name="connsiteX17" fmla="*/ 110209 w 118554"/>
                  <a:gd name="connsiteY17" fmla="*/ -975 h 131591"/>
                  <a:gd name="connsiteX18" fmla="*/ 116984 w 118554"/>
                  <a:gd name="connsiteY18" fmla="*/ -975 h 131591"/>
                  <a:gd name="connsiteX19" fmla="*/ 116984 w 118554"/>
                  <a:gd name="connsiteY19" fmla="*/ 64086 h 131591"/>
                  <a:gd name="connsiteX20" fmla="*/ 116984 w 118554"/>
                  <a:gd name="connsiteY20" fmla="*/ 130617 h 1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554" h="131591">
                    <a:moveTo>
                      <a:pt x="116664" y="130617"/>
                    </a:moveTo>
                    <a:cubicBezTo>
                      <a:pt x="112510" y="130617"/>
                      <a:pt x="109059" y="130617"/>
                      <a:pt x="105800" y="130617"/>
                    </a:cubicBezTo>
                    <a:cubicBezTo>
                      <a:pt x="102540" y="130617"/>
                      <a:pt x="99409" y="130617"/>
                      <a:pt x="96149" y="130617"/>
                    </a:cubicBezTo>
                    <a:cubicBezTo>
                      <a:pt x="84773" y="118730"/>
                      <a:pt x="70585" y="100707"/>
                      <a:pt x="45468" y="70924"/>
                    </a:cubicBezTo>
                    <a:cubicBezTo>
                      <a:pt x="26295" y="48748"/>
                      <a:pt x="18626" y="40119"/>
                      <a:pt x="10509" y="31811"/>
                    </a:cubicBezTo>
                    <a:cubicBezTo>
                      <a:pt x="10509" y="35454"/>
                      <a:pt x="10509" y="57375"/>
                      <a:pt x="10509" y="64086"/>
                    </a:cubicBezTo>
                    <a:cubicBezTo>
                      <a:pt x="10509" y="78338"/>
                      <a:pt x="10893" y="111124"/>
                      <a:pt x="11212" y="129019"/>
                    </a:cubicBezTo>
                    <a:cubicBezTo>
                      <a:pt x="9678" y="129019"/>
                      <a:pt x="7122" y="129019"/>
                      <a:pt x="4821" y="129019"/>
                    </a:cubicBezTo>
                    <a:cubicBezTo>
                      <a:pt x="2520" y="129019"/>
                      <a:pt x="-100" y="129019"/>
                      <a:pt x="-1570" y="129019"/>
                    </a:cubicBezTo>
                    <a:cubicBezTo>
                      <a:pt x="-1570" y="112402"/>
                      <a:pt x="-1570" y="79424"/>
                      <a:pt x="-1570" y="64278"/>
                    </a:cubicBezTo>
                    <a:cubicBezTo>
                      <a:pt x="-1570" y="49131"/>
                      <a:pt x="-1570" y="15578"/>
                      <a:pt x="-1570" y="-975"/>
                    </a:cubicBezTo>
                    <a:lnTo>
                      <a:pt x="9231" y="-975"/>
                    </a:lnTo>
                    <a:lnTo>
                      <a:pt x="19009" y="-975"/>
                    </a:lnTo>
                    <a:cubicBezTo>
                      <a:pt x="32495" y="15450"/>
                      <a:pt x="38182" y="22480"/>
                      <a:pt x="66048" y="55266"/>
                    </a:cubicBezTo>
                    <a:cubicBezTo>
                      <a:pt x="86243" y="78849"/>
                      <a:pt x="93785" y="87733"/>
                      <a:pt x="104394" y="98726"/>
                    </a:cubicBezTo>
                    <a:cubicBezTo>
                      <a:pt x="104394" y="93868"/>
                      <a:pt x="104394" y="71691"/>
                      <a:pt x="104394" y="64278"/>
                    </a:cubicBezTo>
                    <a:cubicBezTo>
                      <a:pt x="104394" y="49834"/>
                      <a:pt x="104394" y="12382"/>
                      <a:pt x="103818" y="-975"/>
                    </a:cubicBezTo>
                    <a:lnTo>
                      <a:pt x="110209" y="-975"/>
                    </a:lnTo>
                    <a:lnTo>
                      <a:pt x="116984" y="-975"/>
                    </a:lnTo>
                    <a:cubicBezTo>
                      <a:pt x="116984" y="14491"/>
                      <a:pt x="116984" y="48620"/>
                      <a:pt x="116984" y="64086"/>
                    </a:cubicBezTo>
                    <a:cubicBezTo>
                      <a:pt x="116984" y="79552"/>
                      <a:pt x="116984" y="114575"/>
                      <a:pt x="116984" y="130617"/>
                    </a:cubicBezTo>
                  </a:path>
                </a:pathLst>
              </a:custGeom>
              <a:grpFill/>
              <a:ln w="6363" cap="flat">
                <a:noFill/>
                <a:prstDash val="solid"/>
                <a:miter/>
              </a:ln>
            </p:spPr>
            <p:txBody>
              <a:bodyPr rtlCol="0" anchor="ctr"/>
              <a:lstStyle/>
              <a:p>
                <a:endParaRPr lang="sv-SE" dirty="0">
                  <a:solidFill>
                    <a:schemeClr val="bg1"/>
                  </a:solidFill>
                </a:endParaRPr>
              </a:p>
            </p:txBody>
          </p:sp>
          <p:sp>
            <p:nvSpPr>
              <p:cNvPr id="34" name="Frihandsfigur: Form 33">
                <a:extLst>
                  <a:ext uri="{FF2B5EF4-FFF2-40B4-BE49-F238E27FC236}">
                    <a16:creationId xmlns:a16="http://schemas.microsoft.com/office/drawing/2014/main" id="{9FE7B760-E61C-496C-872F-7C25FC7500A3}"/>
                  </a:ext>
                </a:extLst>
              </p:cNvPr>
              <p:cNvSpPr/>
              <p:nvPr/>
            </p:nvSpPr>
            <p:spPr>
              <a:xfrm>
                <a:off x="11320516" y="6235004"/>
                <a:ext cx="129610" cy="135843"/>
              </a:xfrm>
              <a:custGeom>
                <a:avLst/>
                <a:gdLst>
                  <a:gd name="connsiteX0" fmla="*/ 70585 w 129610"/>
                  <a:gd name="connsiteY0" fmla="*/ 134804 h 135843"/>
                  <a:gd name="connsiteX1" fmla="*/ -1570 w 129610"/>
                  <a:gd name="connsiteY1" fmla="*/ 66867 h 135843"/>
                  <a:gd name="connsiteX2" fmla="*/ 70904 w 129610"/>
                  <a:gd name="connsiteY2" fmla="*/ -942 h 135843"/>
                  <a:gd name="connsiteX3" fmla="*/ 124845 w 129610"/>
                  <a:gd name="connsiteY3" fmla="*/ 18742 h 135843"/>
                  <a:gd name="connsiteX4" fmla="*/ 118837 w 129610"/>
                  <a:gd name="connsiteY4" fmla="*/ 26476 h 135843"/>
                  <a:gd name="connsiteX5" fmla="*/ 79724 w 129610"/>
                  <a:gd name="connsiteY5" fmla="*/ 11329 h 135843"/>
                  <a:gd name="connsiteX6" fmla="*/ 27637 w 129610"/>
                  <a:gd name="connsiteY6" fmla="*/ 65289 h 135843"/>
                  <a:gd name="connsiteX7" fmla="*/ 27637 w 129610"/>
                  <a:gd name="connsiteY7" fmla="*/ 66356 h 135843"/>
                  <a:gd name="connsiteX8" fmla="*/ 79213 w 129610"/>
                  <a:gd name="connsiteY8" fmla="*/ 123875 h 135843"/>
                  <a:gd name="connsiteX9" fmla="*/ 101582 w 129610"/>
                  <a:gd name="connsiteY9" fmla="*/ 121766 h 135843"/>
                  <a:gd name="connsiteX10" fmla="*/ 101198 w 129610"/>
                  <a:gd name="connsiteY10" fmla="*/ 80800 h 135843"/>
                  <a:gd name="connsiteX11" fmla="*/ 73269 w 129610"/>
                  <a:gd name="connsiteY11" fmla="*/ 80800 h 135843"/>
                  <a:gd name="connsiteX12" fmla="*/ 73269 w 129610"/>
                  <a:gd name="connsiteY12" fmla="*/ 70191 h 135843"/>
                  <a:gd name="connsiteX13" fmla="*/ 101198 w 129610"/>
                  <a:gd name="connsiteY13" fmla="*/ 70191 h 135843"/>
                  <a:gd name="connsiteX14" fmla="*/ 124205 w 129610"/>
                  <a:gd name="connsiteY14" fmla="*/ 70191 h 135843"/>
                  <a:gd name="connsiteX15" fmla="*/ 128041 w 129610"/>
                  <a:gd name="connsiteY15" fmla="*/ 70191 h 135843"/>
                  <a:gd name="connsiteX16" fmla="*/ 128041 w 129610"/>
                  <a:gd name="connsiteY16" fmla="*/ 97544 h 135843"/>
                  <a:gd name="connsiteX17" fmla="*/ 128041 w 129610"/>
                  <a:gd name="connsiteY17" fmla="*/ 124770 h 135843"/>
                  <a:gd name="connsiteX18" fmla="*/ 70521 w 129610"/>
                  <a:gd name="connsiteY18" fmla="*/ 134868 h 13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610" h="135843">
                    <a:moveTo>
                      <a:pt x="70585" y="134804"/>
                    </a:moveTo>
                    <a:cubicBezTo>
                      <a:pt x="26934" y="134804"/>
                      <a:pt x="-1570" y="108153"/>
                      <a:pt x="-1570" y="66867"/>
                    </a:cubicBezTo>
                    <a:cubicBezTo>
                      <a:pt x="-1570" y="25581"/>
                      <a:pt x="31599" y="-942"/>
                      <a:pt x="70904" y="-942"/>
                    </a:cubicBezTo>
                    <a:cubicBezTo>
                      <a:pt x="90716" y="-1523"/>
                      <a:pt x="110017" y="5520"/>
                      <a:pt x="124845" y="18742"/>
                    </a:cubicBezTo>
                    <a:lnTo>
                      <a:pt x="118837" y="26476"/>
                    </a:lnTo>
                    <a:cubicBezTo>
                      <a:pt x="107909" y="17068"/>
                      <a:pt x="94104" y="11719"/>
                      <a:pt x="79724" y="11329"/>
                    </a:cubicBezTo>
                    <a:cubicBezTo>
                      <a:pt x="50453" y="11840"/>
                      <a:pt x="27126" y="35998"/>
                      <a:pt x="27637" y="65289"/>
                    </a:cubicBezTo>
                    <a:cubicBezTo>
                      <a:pt x="27637" y="65646"/>
                      <a:pt x="27637" y="65998"/>
                      <a:pt x="27637" y="66356"/>
                    </a:cubicBezTo>
                    <a:cubicBezTo>
                      <a:pt x="27637" y="99142"/>
                      <a:pt x="49814" y="123875"/>
                      <a:pt x="79213" y="123875"/>
                    </a:cubicBezTo>
                    <a:cubicBezTo>
                      <a:pt x="86690" y="123811"/>
                      <a:pt x="94232" y="123108"/>
                      <a:pt x="101582" y="121766"/>
                    </a:cubicBezTo>
                    <a:cubicBezTo>
                      <a:pt x="101582" y="112563"/>
                      <a:pt x="101198" y="86935"/>
                      <a:pt x="101198" y="80800"/>
                    </a:cubicBezTo>
                    <a:cubicBezTo>
                      <a:pt x="88927" y="80800"/>
                      <a:pt x="73269" y="80800"/>
                      <a:pt x="73269" y="80800"/>
                    </a:cubicBezTo>
                    <a:lnTo>
                      <a:pt x="73269" y="70191"/>
                    </a:lnTo>
                    <a:cubicBezTo>
                      <a:pt x="81578" y="70191"/>
                      <a:pt x="87138" y="70191"/>
                      <a:pt x="101198" y="70191"/>
                    </a:cubicBezTo>
                    <a:cubicBezTo>
                      <a:pt x="116344" y="70191"/>
                      <a:pt x="119604" y="70191"/>
                      <a:pt x="124205" y="70191"/>
                    </a:cubicBezTo>
                    <a:lnTo>
                      <a:pt x="128041" y="70191"/>
                    </a:lnTo>
                    <a:cubicBezTo>
                      <a:pt x="128041" y="78435"/>
                      <a:pt x="128041" y="83676"/>
                      <a:pt x="128041" y="97544"/>
                    </a:cubicBezTo>
                    <a:cubicBezTo>
                      <a:pt x="128041" y="107834"/>
                      <a:pt x="128041" y="112371"/>
                      <a:pt x="128041" y="124770"/>
                    </a:cubicBezTo>
                    <a:cubicBezTo>
                      <a:pt x="109570" y="131289"/>
                      <a:pt x="90141" y="134676"/>
                      <a:pt x="70521" y="134868"/>
                    </a:cubicBezTo>
                  </a:path>
                </a:pathLst>
              </a:custGeom>
              <a:grpFill/>
              <a:ln w="6363" cap="flat">
                <a:noFill/>
                <a:prstDash val="solid"/>
                <a:miter/>
              </a:ln>
            </p:spPr>
            <p:txBody>
              <a:bodyPr rtlCol="0" anchor="ctr"/>
              <a:lstStyle/>
              <a:p>
                <a:endParaRPr lang="sv-SE" dirty="0">
                  <a:solidFill>
                    <a:schemeClr val="bg1"/>
                  </a:solidFill>
                </a:endParaRPr>
              </a:p>
            </p:txBody>
          </p:sp>
          <p:sp>
            <p:nvSpPr>
              <p:cNvPr id="35" name="Frihandsfigur: Form 34">
                <a:extLst>
                  <a:ext uri="{FF2B5EF4-FFF2-40B4-BE49-F238E27FC236}">
                    <a16:creationId xmlns:a16="http://schemas.microsoft.com/office/drawing/2014/main" id="{2D466CBF-0593-42AD-9910-11A2A369C280}"/>
                  </a:ext>
                </a:extLst>
              </p:cNvPr>
              <p:cNvSpPr/>
              <p:nvPr/>
            </p:nvSpPr>
            <p:spPr>
              <a:xfrm>
                <a:off x="11470898" y="6235229"/>
                <a:ext cx="88899" cy="134718"/>
              </a:xfrm>
              <a:custGeom>
                <a:avLst/>
                <a:gdLst>
                  <a:gd name="connsiteX0" fmla="*/ 33772 w 88899"/>
                  <a:gd name="connsiteY0" fmla="*/ 133684 h 134718"/>
                  <a:gd name="connsiteX1" fmla="*/ -1570 w 88899"/>
                  <a:gd name="connsiteY1" fmla="*/ 124481 h 134718"/>
                  <a:gd name="connsiteX2" fmla="*/ -1570 w 88899"/>
                  <a:gd name="connsiteY2" fmla="*/ 113169 h 134718"/>
                  <a:gd name="connsiteX3" fmla="*/ 31407 w 88899"/>
                  <a:gd name="connsiteY3" fmla="*/ 121989 h 134718"/>
                  <a:gd name="connsiteX4" fmla="*/ 61318 w 88899"/>
                  <a:gd name="connsiteY4" fmla="*/ 98726 h 134718"/>
                  <a:gd name="connsiteX5" fmla="*/ 25656 w 88899"/>
                  <a:gd name="connsiteY5" fmla="*/ 70093 h 134718"/>
                  <a:gd name="connsiteX6" fmla="*/ 1498 w 88899"/>
                  <a:gd name="connsiteY6" fmla="*/ 36540 h 134718"/>
                  <a:gd name="connsiteX7" fmla="*/ 47641 w 88899"/>
                  <a:gd name="connsiteY7" fmla="*/ -975 h 134718"/>
                  <a:gd name="connsiteX8" fmla="*/ 81322 w 88899"/>
                  <a:gd name="connsiteY8" fmla="*/ 7845 h 134718"/>
                  <a:gd name="connsiteX9" fmla="*/ 79532 w 88899"/>
                  <a:gd name="connsiteY9" fmla="*/ 17048 h 134718"/>
                  <a:gd name="connsiteX10" fmla="*/ 51411 w 88899"/>
                  <a:gd name="connsiteY10" fmla="*/ 11296 h 134718"/>
                  <a:gd name="connsiteX11" fmla="*/ 27445 w 88899"/>
                  <a:gd name="connsiteY11" fmla="*/ 31492 h 134718"/>
                  <a:gd name="connsiteX12" fmla="*/ 68156 w 88899"/>
                  <a:gd name="connsiteY12" fmla="*/ 62871 h 134718"/>
                  <a:gd name="connsiteX13" fmla="*/ 87329 w 88899"/>
                  <a:gd name="connsiteY13" fmla="*/ 93165 h 134718"/>
                  <a:gd name="connsiteX14" fmla="*/ 68604 w 88899"/>
                  <a:gd name="connsiteY14" fmla="*/ 125568 h 134718"/>
                  <a:gd name="connsiteX15" fmla="*/ 33453 w 88899"/>
                  <a:gd name="connsiteY15" fmla="*/ 133684 h 13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899" h="134718">
                    <a:moveTo>
                      <a:pt x="33772" y="133684"/>
                    </a:moveTo>
                    <a:cubicBezTo>
                      <a:pt x="21438" y="133301"/>
                      <a:pt x="9358" y="130169"/>
                      <a:pt x="-1570" y="124481"/>
                    </a:cubicBezTo>
                    <a:lnTo>
                      <a:pt x="-1570" y="113169"/>
                    </a:lnTo>
                    <a:cubicBezTo>
                      <a:pt x="8400" y="119113"/>
                      <a:pt x="19776" y="122181"/>
                      <a:pt x="31407" y="121989"/>
                    </a:cubicBezTo>
                    <a:cubicBezTo>
                      <a:pt x="47258" y="121989"/>
                      <a:pt x="61318" y="112786"/>
                      <a:pt x="61318" y="98726"/>
                    </a:cubicBezTo>
                    <a:cubicBezTo>
                      <a:pt x="61318" y="84665"/>
                      <a:pt x="49622" y="83195"/>
                      <a:pt x="25656" y="70093"/>
                    </a:cubicBezTo>
                    <a:cubicBezTo>
                      <a:pt x="11915" y="62680"/>
                      <a:pt x="1498" y="53668"/>
                      <a:pt x="1498" y="36540"/>
                    </a:cubicBezTo>
                    <a:cubicBezTo>
                      <a:pt x="1498" y="16728"/>
                      <a:pt x="19712" y="-975"/>
                      <a:pt x="47641" y="-975"/>
                    </a:cubicBezTo>
                    <a:cubicBezTo>
                      <a:pt x="59400" y="-771"/>
                      <a:pt x="70968" y="2252"/>
                      <a:pt x="81322" y="7845"/>
                    </a:cubicBezTo>
                    <a:lnTo>
                      <a:pt x="79532" y="17048"/>
                    </a:lnTo>
                    <a:cubicBezTo>
                      <a:pt x="70648" y="13303"/>
                      <a:pt x="61062" y="11353"/>
                      <a:pt x="51411" y="11296"/>
                    </a:cubicBezTo>
                    <a:cubicBezTo>
                      <a:pt x="37926" y="11296"/>
                      <a:pt x="27445" y="19221"/>
                      <a:pt x="27445" y="31492"/>
                    </a:cubicBezTo>
                    <a:cubicBezTo>
                      <a:pt x="27445" y="46830"/>
                      <a:pt x="45468" y="49131"/>
                      <a:pt x="68156" y="62871"/>
                    </a:cubicBezTo>
                    <a:cubicBezTo>
                      <a:pt x="79596" y="68694"/>
                      <a:pt x="86946" y="80319"/>
                      <a:pt x="87329" y="93165"/>
                    </a:cubicBezTo>
                    <a:cubicBezTo>
                      <a:pt x="87393" y="106561"/>
                      <a:pt x="80235" y="118921"/>
                      <a:pt x="68604" y="125568"/>
                    </a:cubicBezTo>
                    <a:cubicBezTo>
                      <a:pt x="57802" y="131384"/>
                      <a:pt x="45660" y="134196"/>
                      <a:pt x="33453" y="133684"/>
                    </a:cubicBezTo>
                  </a:path>
                </a:pathLst>
              </a:custGeom>
              <a:grpFill/>
              <a:ln w="6363" cap="flat">
                <a:noFill/>
                <a:prstDash val="solid"/>
                <a:miter/>
              </a:ln>
            </p:spPr>
            <p:txBody>
              <a:bodyPr rtlCol="0" anchor="ctr"/>
              <a:lstStyle/>
              <a:p>
                <a:endParaRPr lang="sv-SE" dirty="0">
                  <a:solidFill>
                    <a:schemeClr val="bg1"/>
                  </a:solidFill>
                </a:endParaRPr>
              </a:p>
            </p:txBody>
          </p:sp>
          <p:sp>
            <p:nvSpPr>
              <p:cNvPr id="36" name="Frihandsfigur: Form 35">
                <a:extLst>
                  <a:ext uri="{FF2B5EF4-FFF2-40B4-BE49-F238E27FC236}">
                    <a16:creationId xmlns:a16="http://schemas.microsoft.com/office/drawing/2014/main" id="{E4B34ECA-0602-404D-9ABF-86B0A4FD8E39}"/>
                  </a:ext>
                </a:extLst>
              </p:cNvPr>
              <p:cNvSpPr/>
              <p:nvPr/>
            </p:nvSpPr>
            <p:spPr>
              <a:xfrm>
                <a:off x="10351250" y="6442491"/>
                <a:ext cx="115997" cy="131400"/>
              </a:xfrm>
              <a:custGeom>
                <a:avLst/>
                <a:gdLst>
                  <a:gd name="connsiteX0" fmla="*/ 114428 w 115997"/>
                  <a:gd name="connsiteY0" fmla="*/ 130425 h 131400"/>
                  <a:gd name="connsiteX1" fmla="*/ 97619 w 115997"/>
                  <a:gd name="connsiteY1" fmla="*/ 130425 h 131400"/>
                  <a:gd name="connsiteX2" fmla="*/ 79341 w 115997"/>
                  <a:gd name="connsiteY2" fmla="*/ 130425 h 131400"/>
                  <a:gd name="connsiteX3" fmla="*/ 53329 w 115997"/>
                  <a:gd name="connsiteY3" fmla="*/ 99173 h 131400"/>
                  <a:gd name="connsiteX4" fmla="*/ 32047 w 115997"/>
                  <a:gd name="connsiteY4" fmla="*/ 74631 h 131400"/>
                  <a:gd name="connsiteX5" fmla="*/ 25145 w 115997"/>
                  <a:gd name="connsiteY5" fmla="*/ 81022 h 131400"/>
                  <a:gd name="connsiteX6" fmla="*/ 25720 w 115997"/>
                  <a:gd name="connsiteY6" fmla="*/ 130105 h 131400"/>
                  <a:gd name="connsiteX7" fmla="*/ 12235 w 115997"/>
                  <a:gd name="connsiteY7" fmla="*/ 130105 h 131400"/>
                  <a:gd name="connsiteX8" fmla="*/ -1570 w 115997"/>
                  <a:gd name="connsiteY8" fmla="*/ 130105 h 131400"/>
                  <a:gd name="connsiteX9" fmla="*/ -995 w 115997"/>
                  <a:gd name="connsiteY9" fmla="*/ 62999 h 131400"/>
                  <a:gd name="connsiteX10" fmla="*/ -1570 w 115997"/>
                  <a:gd name="connsiteY10" fmla="*/ -911 h 131400"/>
                  <a:gd name="connsiteX11" fmla="*/ 11851 w 115997"/>
                  <a:gd name="connsiteY11" fmla="*/ -911 h 131400"/>
                  <a:gd name="connsiteX12" fmla="*/ 25720 w 115997"/>
                  <a:gd name="connsiteY12" fmla="*/ -911 h 131400"/>
                  <a:gd name="connsiteX13" fmla="*/ 25145 w 115997"/>
                  <a:gd name="connsiteY13" fmla="*/ 62999 h 131400"/>
                  <a:gd name="connsiteX14" fmla="*/ 55310 w 115997"/>
                  <a:gd name="connsiteY14" fmla="*/ 33728 h 131400"/>
                  <a:gd name="connsiteX15" fmla="*/ 89310 w 115997"/>
                  <a:gd name="connsiteY15" fmla="*/ -975 h 131400"/>
                  <a:gd name="connsiteX16" fmla="*/ 98834 w 115997"/>
                  <a:gd name="connsiteY16" fmla="*/ -975 h 131400"/>
                  <a:gd name="connsiteX17" fmla="*/ 108228 w 115997"/>
                  <a:gd name="connsiteY17" fmla="*/ -975 h 131400"/>
                  <a:gd name="connsiteX18" fmla="*/ 49494 w 115997"/>
                  <a:gd name="connsiteY18" fmla="*/ 57056 h 131400"/>
                  <a:gd name="connsiteX19" fmla="*/ 73333 w 115997"/>
                  <a:gd name="connsiteY19" fmla="*/ 84090 h 131400"/>
                  <a:gd name="connsiteX20" fmla="*/ 114428 w 115997"/>
                  <a:gd name="connsiteY20" fmla="*/ 130105 h 13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97" h="131400">
                    <a:moveTo>
                      <a:pt x="114428" y="130425"/>
                    </a:moveTo>
                    <a:cubicBezTo>
                      <a:pt x="109890" y="130425"/>
                      <a:pt x="103882" y="130425"/>
                      <a:pt x="97619" y="130425"/>
                    </a:cubicBezTo>
                    <a:cubicBezTo>
                      <a:pt x="91356" y="130425"/>
                      <a:pt x="84837" y="130425"/>
                      <a:pt x="79341" y="130425"/>
                    </a:cubicBezTo>
                    <a:cubicBezTo>
                      <a:pt x="70265" y="119496"/>
                      <a:pt x="64577" y="112274"/>
                      <a:pt x="53329" y="99173"/>
                    </a:cubicBezTo>
                    <a:cubicBezTo>
                      <a:pt x="43679" y="87861"/>
                      <a:pt x="32047" y="74631"/>
                      <a:pt x="32047" y="74631"/>
                    </a:cubicBezTo>
                    <a:lnTo>
                      <a:pt x="25145" y="81022"/>
                    </a:lnTo>
                    <a:cubicBezTo>
                      <a:pt x="25145" y="104285"/>
                      <a:pt x="25145" y="115406"/>
                      <a:pt x="25720" y="130105"/>
                    </a:cubicBezTo>
                    <a:cubicBezTo>
                      <a:pt x="21310" y="130105"/>
                      <a:pt x="16772" y="130105"/>
                      <a:pt x="12235" y="130105"/>
                    </a:cubicBezTo>
                    <a:cubicBezTo>
                      <a:pt x="7697" y="130105"/>
                      <a:pt x="2968" y="130105"/>
                      <a:pt x="-1570" y="130105"/>
                    </a:cubicBezTo>
                    <a:cubicBezTo>
                      <a:pt x="-1570" y="108121"/>
                      <a:pt x="-995" y="79936"/>
                      <a:pt x="-995" y="62999"/>
                    </a:cubicBezTo>
                    <a:cubicBezTo>
                      <a:pt x="-995" y="46063"/>
                      <a:pt x="-1570" y="10465"/>
                      <a:pt x="-1570" y="-911"/>
                    </a:cubicBezTo>
                    <a:cubicBezTo>
                      <a:pt x="2712" y="-911"/>
                      <a:pt x="7250" y="-911"/>
                      <a:pt x="11851" y="-911"/>
                    </a:cubicBezTo>
                    <a:cubicBezTo>
                      <a:pt x="16453" y="-911"/>
                      <a:pt x="21182" y="-911"/>
                      <a:pt x="25720" y="-911"/>
                    </a:cubicBezTo>
                    <a:cubicBezTo>
                      <a:pt x="25720" y="12894"/>
                      <a:pt x="25145" y="41845"/>
                      <a:pt x="25145" y="62999"/>
                    </a:cubicBezTo>
                    <a:cubicBezTo>
                      <a:pt x="37927" y="51048"/>
                      <a:pt x="45532" y="43379"/>
                      <a:pt x="55310" y="33728"/>
                    </a:cubicBezTo>
                    <a:cubicBezTo>
                      <a:pt x="61701" y="27337"/>
                      <a:pt x="80875" y="7781"/>
                      <a:pt x="89310" y="-975"/>
                    </a:cubicBezTo>
                    <a:cubicBezTo>
                      <a:pt x="92890" y="-975"/>
                      <a:pt x="95702" y="-975"/>
                      <a:pt x="98834" y="-975"/>
                    </a:cubicBezTo>
                    <a:cubicBezTo>
                      <a:pt x="101965" y="-975"/>
                      <a:pt x="104777" y="-975"/>
                      <a:pt x="108228" y="-975"/>
                    </a:cubicBezTo>
                    <a:cubicBezTo>
                      <a:pt x="87841" y="18518"/>
                      <a:pt x="68987" y="37371"/>
                      <a:pt x="49494" y="57056"/>
                    </a:cubicBezTo>
                    <a:lnTo>
                      <a:pt x="73333" y="84090"/>
                    </a:lnTo>
                    <a:cubicBezTo>
                      <a:pt x="86115" y="98853"/>
                      <a:pt x="97875" y="111955"/>
                      <a:pt x="114428" y="130105"/>
                    </a:cubicBezTo>
                  </a:path>
                </a:pathLst>
              </a:custGeom>
              <a:grpFill/>
              <a:ln w="6363" cap="flat">
                <a:noFill/>
                <a:prstDash val="solid"/>
                <a:miter/>
              </a:ln>
            </p:spPr>
            <p:txBody>
              <a:bodyPr rtlCol="0" anchor="ctr"/>
              <a:lstStyle/>
              <a:p>
                <a:endParaRPr lang="sv-SE" dirty="0">
                  <a:solidFill>
                    <a:schemeClr val="bg1"/>
                  </a:solidFill>
                </a:endParaRPr>
              </a:p>
            </p:txBody>
          </p:sp>
          <p:sp>
            <p:nvSpPr>
              <p:cNvPr id="37" name="Frihandsfigur: Form 36">
                <a:extLst>
                  <a:ext uri="{FF2B5EF4-FFF2-40B4-BE49-F238E27FC236}">
                    <a16:creationId xmlns:a16="http://schemas.microsoft.com/office/drawing/2014/main" id="{50FFA9AF-C47A-4411-9415-ECE156FE1C89}"/>
                  </a:ext>
                </a:extLst>
              </p:cNvPr>
              <p:cNvSpPr/>
              <p:nvPr/>
            </p:nvSpPr>
            <p:spPr>
              <a:xfrm>
                <a:off x="10469293" y="6440445"/>
                <a:ext cx="150829" cy="136704"/>
              </a:xfrm>
              <a:custGeom>
                <a:avLst/>
                <a:gdLst>
                  <a:gd name="connsiteX0" fmla="*/ 73845 w 150829"/>
                  <a:gd name="connsiteY0" fmla="*/ 8867 h 136704"/>
                  <a:gd name="connsiteX1" fmla="*/ 28212 w 150829"/>
                  <a:gd name="connsiteY1" fmla="*/ 67601 h 136704"/>
                  <a:gd name="connsiteX2" fmla="*/ 73845 w 150829"/>
                  <a:gd name="connsiteY2" fmla="*/ 126079 h 136704"/>
                  <a:gd name="connsiteX3" fmla="*/ 119477 w 150829"/>
                  <a:gd name="connsiteY3" fmla="*/ 67601 h 136704"/>
                  <a:gd name="connsiteX4" fmla="*/ 73845 w 150829"/>
                  <a:gd name="connsiteY4" fmla="*/ 8867 h 136704"/>
                  <a:gd name="connsiteX5" fmla="*/ 73845 w 150829"/>
                  <a:gd name="connsiteY5" fmla="*/ 135730 h 136704"/>
                  <a:gd name="connsiteX6" fmla="*/ -1570 w 150829"/>
                  <a:gd name="connsiteY6" fmla="*/ 67601 h 136704"/>
                  <a:gd name="connsiteX7" fmla="*/ 73845 w 150829"/>
                  <a:gd name="connsiteY7" fmla="*/ -975 h 136704"/>
                  <a:gd name="connsiteX8" fmla="*/ 149259 w 150829"/>
                  <a:gd name="connsiteY8" fmla="*/ 67601 h 136704"/>
                  <a:gd name="connsiteX9" fmla="*/ 73845 w 150829"/>
                  <a:gd name="connsiteY9" fmla="*/ 135730 h 1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829" h="136704">
                    <a:moveTo>
                      <a:pt x="73845" y="8867"/>
                    </a:moveTo>
                    <a:cubicBezTo>
                      <a:pt x="52371" y="8867"/>
                      <a:pt x="28212" y="29958"/>
                      <a:pt x="28212" y="67601"/>
                    </a:cubicBezTo>
                    <a:cubicBezTo>
                      <a:pt x="28212" y="105245"/>
                      <a:pt x="52243" y="126079"/>
                      <a:pt x="73845" y="126079"/>
                    </a:cubicBezTo>
                    <a:cubicBezTo>
                      <a:pt x="95446" y="126079"/>
                      <a:pt x="119477" y="105756"/>
                      <a:pt x="119477" y="67601"/>
                    </a:cubicBezTo>
                    <a:cubicBezTo>
                      <a:pt x="119477" y="29446"/>
                      <a:pt x="95638" y="8867"/>
                      <a:pt x="73845" y="8867"/>
                    </a:cubicBezTo>
                    <a:moveTo>
                      <a:pt x="73845" y="135730"/>
                    </a:moveTo>
                    <a:cubicBezTo>
                      <a:pt x="29491" y="135730"/>
                      <a:pt x="-1570" y="106650"/>
                      <a:pt x="-1570" y="67601"/>
                    </a:cubicBezTo>
                    <a:cubicBezTo>
                      <a:pt x="-1570" y="28552"/>
                      <a:pt x="29491" y="-975"/>
                      <a:pt x="73845" y="-975"/>
                    </a:cubicBezTo>
                    <a:cubicBezTo>
                      <a:pt x="118199" y="-975"/>
                      <a:pt x="149259" y="28680"/>
                      <a:pt x="149259" y="67601"/>
                    </a:cubicBezTo>
                    <a:cubicBezTo>
                      <a:pt x="149259" y="106522"/>
                      <a:pt x="118390" y="135730"/>
                      <a:pt x="73845" y="135730"/>
                    </a:cubicBezTo>
                  </a:path>
                </a:pathLst>
              </a:custGeom>
              <a:grpFill/>
              <a:ln w="6363" cap="flat">
                <a:noFill/>
                <a:prstDash val="solid"/>
                <a:miter/>
              </a:ln>
            </p:spPr>
            <p:txBody>
              <a:bodyPr rtlCol="0" anchor="ctr"/>
              <a:lstStyle/>
              <a:p>
                <a:endParaRPr lang="sv-SE" dirty="0">
                  <a:solidFill>
                    <a:schemeClr val="bg1"/>
                  </a:solidFill>
                </a:endParaRPr>
              </a:p>
            </p:txBody>
          </p:sp>
          <p:sp>
            <p:nvSpPr>
              <p:cNvPr id="38" name="Frihandsfigur: Form 37">
                <a:extLst>
                  <a:ext uri="{FF2B5EF4-FFF2-40B4-BE49-F238E27FC236}">
                    <a16:creationId xmlns:a16="http://schemas.microsoft.com/office/drawing/2014/main" id="{A0C8632E-594C-4B8F-92BB-90996E73ABBF}"/>
                  </a:ext>
                </a:extLst>
              </p:cNvPr>
              <p:cNvSpPr/>
              <p:nvPr/>
            </p:nvSpPr>
            <p:spPr>
              <a:xfrm>
                <a:off x="10637953" y="6441532"/>
                <a:ext cx="168659" cy="132422"/>
              </a:xfrm>
              <a:custGeom>
                <a:avLst/>
                <a:gdLst>
                  <a:gd name="connsiteX0" fmla="*/ 166962 w 168659"/>
                  <a:gd name="connsiteY0" fmla="*/ 131384 h 132422"/>
                  <a:gd name="connsiteX1" fmla="*/ 153285 w 168659"/>
                  <a:gd name="connsiteY1" fmla="*/ 131384 h 132422"/>
                  <a:gd name="connsiteX2" fmla="*/ 138969 w 168659"/>
                  <a:gd name="connsiteY2" fmla="*/ 131384 h 132422"/>
                  <a:gd name="connsiteX3" fmla="*/ 133345 w 168659"/>
                  <a:gd name="connsiteY3" fmla="*/ 78658 h 132422"/>
                  <a:gd name="connsiteX4" fmla="*/ 127658 w 168659"/>
                  <a:gd name="connsiteY4" fmla="*/ 36157 h 132422"/>
                  <a:gd name="connsiteX5" fmla="*/ 106247 w 168659"/>
                  <a:gd name="connsiteY5" fmla="*/ 78274 h 132422"/>
                  <a:gd name="connsiteX6" fmla="*/ 80044 w 168659"/>
                  <a:gd name="connsiteY6" fmla="*/ 131384 h 132422"/>
                  <a:gd name="connsiteX7" fmla="*/ 74676 w 168659"/>
                  <a:gd name="connsiteY7" fmla="*/ 131064 h 132422"/>
                  <a:gd name="connsiteX8" fmla="*/ 70074 w 168659"/>
                  <a:gd name="connsiteY8" fmla="*/ 131384 h 132422"/>
                  <a:gd name="connsiteX9" fmla="*/ 45341 w 168659"/>
                  <a:gd name="connsiteY9" fmla="*/ 82108 h 132422"/>
                  <a:gd name="connsiteX10" fmla="*/ 21310 w 168659"/>
                  <a:gd name="connsiteY10" fmla="*/ 36157 h 132422"/>
                  <a:gd name="connsiteX11" fmla="*/ 17348 w 168659"/>
                  <a:gd name="connsiteY11" fmla="*/ 79935 h 132422"/>
                  <a:gd name="connsiteX12" fmla="*/ 13705 w 168659"/>
                  <a:gd name="connsiteY12" fmla="*/ 131384 h 132422"/>
                  <a:gd name="connsiteX13" fmla="*/ 6100 w 168659"/>
                  <a:gd name="connsiteY13" fmla="*/ 131384 h 132422"/>
                  <a:gd name="connsiteX14" fmla="*/ -1570 w 168659"/>
                  <a:gd name="connsiteY14" fmla="*/ 131384 h 132422"/>
                  <a:gd name="connsiteX15" fmla="*/ 4821 w 168659"/>
                  <a:gd name="connsiteY15" fmla="*/ 65045 h 132422"/>
                  <a:gd name="connsiteX16" fmla="*/ 11212 w 168659"/>
                  <a:gd name="connsiteY16" fmla="*/ -975 h 132422"/>
                  <a:gd name="connsiteX17" fmla="*/ 20416 w 168659"/>
                  <a:gd name="connsiteY17" fmla="*/ -975 h 132422"/>
                  <a:gd name="connsiteX18" fmla="*/ 32111 w 168659"/>
                  <a:gd name="connsiteY18" fmla="*/ -975 h 132422"/>
                  <a:gd name="connsiteX19" fmla="*/ 55374 w 168659"/>
                  <a:gd name="connsiteY19" fmla="*/ 45424 h 132422"/>
                  <a:gd name="connsiteX20" fmla="*/ 82856 w 168659"/>
                  <a:gd name="connsiteY20" fmla="*/ 96552 h 132422"/>
                  <a:gd name="connsiteX21" fmla="*/ 105544 w 168659"/>
                  <a:gd name="connsiteY21" fmla="*/ 51112 h 132422"/>
                  <a:gd name="connsiteX22" fmla="*/ 131108 w 168659"/>
                  <a:gd name="connsiteY22" fmla="*/ -720 h 132422"/>
                  <a:gd name="connsiteX23" fmla="*/ 139353 w 168659"/>
                  <a:gd name="connsiteY23" fmla="*/ -336 h 132422"/>
                  <a:gd name="connsiteX24" fmla="*/ 149962 w 168659"/>
                  <a:gd name="connsiteY24" fmla="*/ -720 h 132422"/>
                  <a:gd name="connsiteX25" fmla="*/ 157631 w 168659"/>
                  <a:gd name="connsiteY25" fmla="*/ 61977 h 132422"/>
                  <a:gd name="connsiteX26" fmla="*/ 167090 w 168659"/>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659" h="132422">
                    <a:moveTo>
                      <a:pt x="166962" y="131384"/>
                    </a:moveTo>
                    <a:cubicBezTo>
                      <a:pt x="163063" y="131384"/>
                      <a:pt x="158206" y="131384"/>
                      <a:pt x="153285" y="131384"/>
                    </a:cubicBezTo>
                    <a:cubicBezTo>
                      <a:pt x="148364" y="131384"/>
                      <a:pt x="143315" y="131384"/>
                      <a:pt x="138969" y="131384"/>
                    </a:cubicBezTo>
                    <a:lnTo>
                      <a:pt x="133345" y="78658"/>
                    </a:lnTo>
                    <a:cubicBezTo>
                      <a:pt x="131492" y="62488"/>
                      <a:pt x="127658" y="36157"/>
                      <a:pt x="127658" y="36157"/>
                    </a:cubicBezTo>
                    <a:cubicBezTo>
                      <a:pt x="121650" y="47916"/>
                      <a:pt x="118071" y="54499"/>
                      <a:pt x="106247" y="78274"/>
                    </a:cubicBezTo>
                    <a:lnTo>
                      <a:pt x="80044" y="131384"/>
                    </a:lnTo>
                    <a:cubicBezTo>
                      <a:pt x="78254" y="131192"/>
                      <a:pt x="76465" y="131064"/>
                      <a:pt x="74676" y="131064"/>
                    </a:cubicBezTo>
                    <a:cubicBezTo>
                      <a:pt x="73142" y="131064"/>
                      <a:pt x="71608" y="131128"/>
                      <a:pt x="70074" y="131384"/>
                    </a:cubicBezTo>
                    <a:cubicBezTo>
                      <a:pt x="60232" y="110996"/>
                      <a:pt x="59721" y="110868"/>
                      <a:pt x="45341" y="82108"/>
                    </a:cubicBezTo>
                    <a:cubicBezTo>
                      <a:pt x="34987" y="61401"/>
                      <a:pt x="31536" y="54499"/>
                      <a:pt x="21310" y="36157"/>
                    </a:cubicBezTo>
                    <a:cubicBezTo>
                      <a:pt x="19329" y="57183"/>
                      <a:pt x="19329" y="55969"/>
                      <a:pt x="17348" y="79935"/>
                    </a:cubicBezTo>
                    <a:cubicBezTo>
                      <a:pt x="15686" y="99939"/>
                      <a:pt x="15366" y="110485"/>
                      <a:pt x="13705" y="131384"/>
                    </a:cubicBezTo>
                    <a:cubicBezTo>
                      <a:pt x="11084" y="131384"/>
                      <a:pt x="8592" y="131384"/>
                      <a:pt x="6100" y="131384"/>
                    </a:cubicBezTo>
                    <a:cubicBezTo>
                      <a:pt x="3607" y="131384"/>
                      <a:pt x="1051" y="131384"/>
                      <a:pt x="-1570" y="131384"/>
                    </a:cubicBezTo>
                    <a:cubicBezTo>
                      <a:pt x="795" y="109398"/>
                      <a:pt x="1881" y="97383"/>
                      <a:pt x="4821" y="65045"/>
                    </a:cubicBezTo>
                    <a:cubicBezTo>
                      <a:pt x="7761" y="32706"/>
                      <a:pt x="9550" y="19923"/>
                      <a:pt x="11212" y="-975"/>
                    </a:cubicBezTo>
                    <a:cubicBezTo>
                      <a:pt x="14344" y="-975"/>
                      <a:pt x="17603" y="-975"/>
                      <a:pt x="20416" y="-975"/>
                    </a:cubicBezTo>
                    <a:cubicBezTo>
                      <a:pt x="24506" y="-975"/>
                      <a:pt x="28468" y="-975"/>
                      <a:pt x="32111" y="-975"/>
                    </a:cubicBezTo>
                    <a:cubicBezTo>
                      <a:pt x="38502" y="12702"/>
                      <a:pt x="41186" y="18198"/>
                      <a:pt x="55374" y="45424"/>
                    </a:cubicBezTo>
                    <a:cubicBezTo>
                      <a:pt x="69946" y="73736"/>
                      <a:pt x="74548" y="81022"/>
                      <a:pt x="82856" y="96552"/>
                    </a:cubicBezTo>
                    <a:cubicBezTo>
                      <a:pt x="91036" y="80702"/>
                      <a:pt x="95638" y="71436"/>
                      <a:pt x="105544" y="51112"/>
                    </a:cubicBezTo>
                    <a:cubicBezTo>
                      <a:pt x="117751" y="26570"/>
                      <a:pt x="125165" y="11296"/>
                      <a:pt x="131108" y="-720"/>
                    </a:cubicBezTo>
                    <a:cubicBezTo>
                      <a:pt x="133729" y="-464"/>
                      <a:pt x="136477" y="-336"/>
                      <a:pt x="139353" y="-336"/>
                    </a:cubicBezTo>
                    <a:cubicBezTo>
                      <a:pt x="142804" y="-336"/>
                      <a:pt x="146383" y="-336"/>
                      <a:pt x="149962" y="-720"/>
                    </a:cubicBezTo>
                    <a:cubicBezTo>
                      <a:pt x="151624" y="16536"/>
                      <a:pt x="153285" y="30021"/>
                      <a:pt x="157631" y="61977"/>
                    </a:cubicBezTo>
                    <a:cubicBezTo>
                      <a:pt x="163063" y="101793"/>
                      <a:pt x="164342" y="113808"/>
                      <a:pt x="167090"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39" name="Frihandsfigur: Form 38">
                <a:extLst>
                  <a:ext uri="{FF2B5EF4-FFF2-40B4-BE49-F238E27FC236}">
                    <a16:creationId xmlns:a16="http://schemas.microsoft.com/office/drawing/2014/main" id="{AAF84DC5-A694-4242-AE56-9868613A74FA}"/>
                  </a:ext>
                </a:extLst>
              </p:cNvPr>
              <p:cNvSpPr/>
              <p:nvPr/>
            </p:nvSpPr>
            <p:spPr>
              <a:xfrm>
                <a:off x="10827191" y="6441532"/>
                <a:ext cx="168723" cy="132422"/>
              </a:xfrm>
              <a:custGeom>
                <a:avLst/>
                <a:gdLst>
                  <a:gd name="connsiteX0" fmla="*/ 166962 w 168723"/>
                  <a:gd name="connsiteY0" fmla="*/ 131384 h 132422"/>
                  <a:gd name="connsiteX1" fmla="*/ 153286 w 168723"/>
                  <a:gd name="connsiteY1" fmla="*/ 131384 h 132422"/>
                  <a:gd name="connsiteX2" fmla="*/ 138970 w 168723"/>
                  <a:gd name="connsiteY2" fmla="*/ 131384 h 132422"/>
                  <a:gd name="connsiteX3" fmla="*/ 133282 w 168723"/>
                  <a:gd name="connsiteY3" fmla="*/ 78658 h 132422"/>
                  <a:gd name="connsiteX4" fmla="*/ 127658 w 168723"/>
                  <a:gd name="connsiteY4" fmla="*/ 36157 h 132422"/>
                  <a:gd name="connsiteX5" fmla="*/ 106247 w 168723"/>
                  <a:gd name="connsiteY5" fmla="*/ 78274 h 132422"/>
                  <a:gd name="connsiteX6" fmla="*/ 80044 w 168723"/>
                  <a:gd name="connsiteY6" fmla="*/ 131384 h 132422"/>
                  <a:gd name="connsiteX7" fmla="*/ 74612 w 168723"/>
                  <a:gd name="connsiteY7" fmla="*/ 131064 h 132422"/>
                  <a:gd name="connsiteX8" fmla="*/ 70074 w 168723"/>
                  <a:gd name="connsiteY8" fmla="*/ 131384 h 132422"/>
                  <a:gd name="connsiteX9" fmla="*/ 45341 w 168723"/>
                  <a:gd name="connsiteY9" fmla="*/ 82108 h 132422"/>
                  <a:gd name="connsiteX10" fmla="*/ 21310 w 168723"/>
                  <a:gd name="connsiteY10" fmla="*/ 36157 h 132422"/>
                  <a:gd name="connsiteX11" fmla="*/ 17348 w 168723"/>
                  <a:gd name="connsiteY11" fmla="*/ 79935 h 132422"/>
                  <a:gd name="connsiteX12" fmla="*/ 13705 w 168723"/>
                  <a:gd name="connsiteY12" fmla="*/ 131384 h 132422"/>
                  <a:gd name="connsiteX13" fmla="*/ 6036 w 168723"/>
                  <a:gd name="connsiteY13" fmla="*/ 131384 h 132422"/>
                  <a:gd name="connsiteX14" fmla="*/ -1570 w 168723"/>
                  <a:gd name="connsiteY14" fmla="*/ 131384 h 132422"/>
                  <a:gd name="connsiteX15" fmla="*/ 4821 w 168723"/>
                  <a:gd name="connsiteY15" fmla="*/ 65045 h 132422"/>
                  <a:gd name="connsiteX16" fmla="*/ 11212 w 168723"/>
                  <a:gd name="connsiteY16" fmla="*/ -975 h 132422"/>
                  <a:gd name="connsiteX17" fmla="*/ 20416 w 168723"/>
                  <a:gd name="connsiteY17" fmla="*/ -975 h 132422"/>
                  <a:gd name="connsiteX18" fmla="*/ 32111 w 168723"/>
                  <a:gd name="connsiteY18" fmla="*/ -975 h 132422"/>
                  <a:gd name="connsiteX19" fmla="*/ 55374 w 168723"/>
                  <a:gd name="connsiteY19" fmla="*/ 45424 h 132422"/>
                  <a:gd name="connsiteX20" fmla="*/ 82792 w 168723"/>
                  <a:gd name="connsiteY20" fmla="*/ 96552 h 132422"/>
                  <a:gd name="connsiteX21" fmla="*/ 105544 w 168723"/>
                  <a:gd name="connsiteY21" fmla="*/ 51112 h 132422"/>
                  <a:gd name="connsiteX22" fmla="*/ 131108 w 168723"/>
                  <a:gd name="connsiteY22" fmla="*/ -720 h 132422"/>
                  <a:gd name="connsiteX23" fmla="*/ 139417 w 168723"/>
                  <a:gd name="connsiteY23" fmla="*/ -336 h 132422"/>
                  <a:gd name="connsiteX24" fmla="*/ 150026 w 168723"/>
                  <a:gd name="connsiteY24" fmla="*/ -720 h 132422"/>
                  <a:gd name="connsiteX25" fmla="*/ 157695 w 168723"/>
                  <a:gd name="connsiteY25" fmla="*/ 61977 h 132422"/>
                  <a:gd name="connsiteX26" fmla="*/ 167154 w 168723"/>
                  <a:gd name="connsiteY26" fmla="*/ 131448 h 1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723" h="132422">
                    <a:moveTo>
                      <a:pt x="166962" y="131384"/>
                    </a:moveTo>
                    <a:cubicBezTo>
                      <a:pt x="162999" y="131384"/>
                      <a:pt x="158206" y="131384"/>
                      <a:pt x="153286" y="131384"/>
                    </a:cubicBezTo>
                    <a:cubicBezTo>
                      <a:pt x="148364" y="131384"/>
                      <a:pt x="143315" y="131384"/>
                      <a:pt x="138970" y="131384"/>
                    </a:cubicBezTo>
                    <a:lnTo>
                      <a:pt x="133282" y="78658"/>
                    </a:lnTo>
                    <a:cubicBezTo>
                      <a:pt x="131492" y="62488"/>
                      <a:pt x="127658" y="36157"/>
                      <a:pt x="127658" y="36157"/>
                    </a:cubicBezTo>
                    <a:cubicBezTo>
                      <a:pt x="121650" y="47916"/>
                      <a:pt x="118071" y="54499"/>
                      <a:pt x="106247" y="78274"/>
                    </a:cubicBezTo>
                    <a:lnTo>
                      <a:pt x="80044" y="131384"/>
                    </a:lnTo>
                    <a:cubicBezTo>
                      <a:pt x="78255" y="131192"/>
                      <a:pt x="76401" y="131064"/>
                      <a:pt x="74612" y="131064"/>
                    </a:cubicBezTo>
                    <a:cubicBezTo>
                      <a:pt x="73078" y="131064"/>
                      <a:pt x="71544" y="131128"/>
                      <a:pt x="70074" y="131384"/>
                    </a:cubicBezTo>
                    <a:cubicBezTo>
                      <a:pt x="60232" y="110996"/>
                      <a:pt x="59657" y="110868"/>
                      <a:pt x="45341" y="82108"/>
                    </a:cubicBezTo>
                    <a:cubicBezTo>
                      <a:pt x="34987" y="61401"/>
                      <a:pt x="31536" y="54499"/>
                      <a:pt x="21310" y="36157"/>
                    </a:cubicBezTo>
                    <a:cubicBezTo>
                      <a:pt x="19329" y="57183"/>
                      <a:pt x="19329" y="55969"/>
                      <a:pt x="17348" y="79935"/>
                    </a:cubicBezTo>
                    <a:cubicBezTo>
                      <a:pt x="15686" y="99939"/>
                      <a:pt x="15302" y="110485"/>
                      <a:pt x="13705" y="131384"/>
                    </a:cubicBezTo>
                    <a:cubicBezTo>
                      <a:pt x="11085" y="131384"/>
                      <a:pt x="8592" y="131384"/>
                      <a:pt x="6036" y="131384"/>
                    </a:cubicBezTo>
                    <a:cubicBezTo>
                      <a:pt x="3479" y="131384"/>
                      <a:pt x="1051" y="131384"/>
                      <a:pt x="-1570" y="131384"/>
                    </a:cubicBezTo>
                    <a:cubicBezTo>
                      <a:pt x="795" y="109398"/>
                      <a:pt x="1881" y="97383"/>
                      <a:pt x="4821" y="65045"/>
                    </a:cubicBezTo>
                    <a:cubicBezTo>
                      <a:pt x="7761" y="32706"/>
                      <a:pt x="9551" y="19923"/>
                      <a:pt x="11212" y="-975"/>
                    </a:cubicBezTo>
                    <a:cubicBezTo>
                      <a:pt x="14344" y="-975"/>
                      <a:pt x="17603" y="-975"/>
                      <a:pt x="20416" y="-975"/>
                    </a:cubicBezTo>
                    <a:cubicBezTo>
                      <a:pt x="24506" y="-975"/>
                      <a:pt x="28468" y="-975"/>
                      <a:pt x="32111" y="-975"/>
                    </a:cubicBezTo>
                    <a:cubicBezTo>
                      <a:pt x="38822" y="12702"/>
                      <a:pt x="41186" y="18198"/>
                      <a:pt x="55374" y="45424"/>
                    </a:cubicBezTo>
                    <a:cubicBezTo>
                      <a:pt x="69946" y="73736"/>
                      <a:pt x="74548" y="81022"/>
                      <a:pt x="82792" y="96552"/>
                    </a:cubicBezTo>
                    <a:cubicBezTo>
                      <a:pt x="90973" y="80702"/>
                      <a:pt x="95574" y="71436"/>
                      <a:pt x="105544" y="51112"/>
                    </a:cubicBezTo>
                    <a:cubicBezTo>
                      <a:pt x="117751" y="26570"/>
                      <a:pt x="125165" y="11296"/>
                      <a:pt x="131108" y="-720"/>
                    </a:cubicBezTo>
                    <a:cubicBezTo>
                      <a:pt x="133729" y="-720"/>
                      <a:pt x="136541" y="-336"/>
                      <a:pt x="139417" y="-336"/>
                    </a:cubicBezTo>
                    <a:cubicBezTo>
                      <a:pt x="142292" y="-336"/>
                      <a:pt x="146447" y="-336"/>
                      <a:pt x="150026" y="-720"/>
                    </a:cubicBezTo>
                    <a:cubicBezTo>
                      <a:pt x="151688" y="16536"/>
                      <a:pt x="153286" y="30021"/>
                      <a:pt x="157695" y="61977"/>
                    </a:cubicBezTo>
                    <a:cubicBezTo>
                      <a:pt x="163127" y="101793"/>
                      <a:pt x="164086" y="113808"/>
                      <a:pt x="167154" y="131448"/>
                    </a:cubicBezTo>
                  </a:path>
                </a:pathLst>
              </a:custGeom>
              <a:grpFill/>
              <a:ln w="6363" cap="flat">
                <a:noFill/>
                <a:prstDash val="solid"/>
                <a:miter/>
              </a:ln>
            </p:spPr>
            <p:txBody>
              <a:bodyPr rtlCol="0" anchor="ctr"/>
              <a:lstStyle/>
              <a:p>
                <a:endParaRPr lang="sv-SE" dirty="0">
                  <a:solidFill>
                    <a:schemeClr val="bg1"/>
                  </a:solidFill>
                </a:endParaRPr>
              </a:p>
            </p:txBody>
          </p:sp>
          <p:sp>
            <p:nvSpPr>
              <p:cNvPr id="40" name="Frihandsfigur: Form 39">
                <a:extLst>
                  <a:ext uri="{FF2B5EF4-FFF2-40B4-BE49-F238E27FC236}">
                    <a16:creationId xmlns:a16="http://schemas.microsoft.com/office/drawing/2014/main" id="{0744EAA3-4687-468D-A294-931296FCEE2E}"/>
                  </a:ext>
                </a:extLst>
              </p:cNvPr>
              <p:cNvSpPr/>
              <p:nvPr/>
            </p:nvSpPr>
            <p:spPr>
              <a:xfrm>
                <a:off x="11022949" y="6442810"/>
                <a:ext cx="120854" cy="133956"/>
              </a:xfrm>
              <a:custGeom>
                <a:avLst/>
                <a:gdLst>
                  <a:gd name="connsiteX0" fmla="*/ 43871 w 120854"/>
                  <a:gd name="connsiteY0" fmla="*/ 132854 h 133956"/>
                  <a:gd name="connsiteX1" fmla="*/ 3351 w 120854"/>
                  <a:gd name="connsiteY1" fmla="*/ 109718 h 133956"/>
                  <a:gd name="connsiteX2" fmla="*/ -994 w 120854"/>
                  <a:gd name="connsiteY2" fmla="*/ 78275 h 133956"/>
                  <a:gd name="connsiteX3" fmla="*/ -994 w 120854"/>
                  <a:gd name="connsiteY3" fmla="*/ 49578 h 133956"/>
                  <a:gd name="connsiteX4" fmla="*/ -1570 w 120854"/>
                  <a:gd name="connsiteY4" fmla="*/ -975 h 133956"/>
                  <a:gd name="connsiteX5" fmla="*/ 11660 w 120854"/>
                  <a:gd name="connsiteY5" fmla="*/ -975 h 133956"/>
                  <a:gd name="connsiteX6" fmla="*/ 26040 w 120854"/>
                  <a:gd name="connsiteY6" fmla="*/ -975 h 133956"/>
                  <a:gd name="connsiteX7" fmla="*/ 25528 w 120854"/>
                  <a:gd name="connsiteY7" fmla="*/ 47789 h 133956"/>
                  <a:gd name="connsiteX8" fmla="*/ 25528 w 120854"/>
                  <a:gd name="connsiteY8" fmla="*/ 84666 h 133956"/>
                  <a:gd name="connsiteX9" fmla="*/ 55694 w 120854"/>
                  <a:gd name="connsiteY9" fmla="*/ 114639 h 133956"/>
                  <a:gd name="connsiteX10" fmla="*/ 92059 w 120854"/>
                  <a:gd name="connsiteY10" fmla="*/ 98853 h 133956"/>
                  <a:gd name="connsiteX11" fmla="*/ 92059 w 120854"/>
                  <a:gd name="connsiteY11" fmla="*/ 57951 h 133956"/>
                  <a:gd name="connsiteX12" fmla="*/ 91484 w 120854"/>
                  <a:gd name="connsiteY12" fmla="*/ -975 h 133956"/>
                  <a:gd name="connsiteX13" fmla="*/ 105416 w 120854"/>
                  <a:gd name="connsiteY13" fmla="*/ -975 h 133956"/>
                  <a:gd name="connsiteX14" fmla="*/ 118966 w 120854"/>
                  <a:gd name="connsiteY14" fmla="*/ -975 h 133956"/>
                  <a:gd name="connsiteX15" fmla="*/ 118198 w 120854"/>
                  <a:gd name="connsiteY15" fmla="*/ 59931 h 133956"/>
                  <a:gd name="connsiteX16" fmla="*/ 119285 w 120854"/>
                  <a:gd name="connsiteY16" fmla="*/ 130233 h 133956"/>
                  <a:gd name="connsiteX17" fmla="*/ 105353 w 120854"/>
                  <a:gd name="connsiteY17" fmla="*/ 130233 h 133956"/>
                  <a:gd name="connsiteX18" fmla="*/ 91676 w 120854"/>
                  <a:gd name="connsiteY18" fmla="*/ 130233 h 133956"/>
                  <a:gd name="connsiteX19" fmla="*/ 91676 w 120854"/>
                  <a:gd name="connsiteY19" fmla="*/ 112402 h 133956"/>
                  <a:gd name="connsiteX20" fmla="*/ 43487 w 120854"/>
                  <a:gd name="connsiteY20" fmla="*/ 132981 h 13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854" h="133956">
                    <a:moveTo>
                      <a:pt x="43871" y="132854"/>
                    </a:moveTo>
                    <a:cubicBezTo>
                      <a:pt x="26999" y="133684"/>
                      <a:pt x="11212" y="124673"/>
                      <a:pt x="3351" y="109718"/>
                    </a:cubicBezTo>
                    <a:cubicBezTo>
                      <a:pt x="-419" y="99684"/>
                      <a:pt x="-1889" y="88947"/>
                      <a:pt x="-994" y="78275"/>
                    </a:cubicBezTo>
                    <a:lnTo>
                      <a:pt x="-994" y="49578"/>
                    </a:lnTo>
                    <a:cubicBezTo>
                      <a:pt x="-994" y="34687"/>
                      <a:pt x="-994" y="16281"/>
                      <a:pt x="-1570" y="-975"/>
                    </a:cubicBezTo>
                    <a:cubicBezTo>
                      <a:pt x="2456" y="-975"/>
                      <a:pt x="6931" y="-975"/>
                      <a:pt x="11660" y="-975"/>
                    </a:cubicBezTo>
                    <a:cubicBezTo>
                      <a:pt x="16389" y="-975"/>
                      <a:pt x="21246" y="-975"/>
                      <a:pt x="26040" y="-975"/>
                    </a:cubicBezTo>
                    <a:cubicBezTo>
                      <a:pt x="26040" y="16664"/>
                      <a:pt x="25528" y="30469"/>
                      <a:pt x="25528" y="47789"/>
                    </a:cubicBezTo>
                    <a:lnTo>
                      <a:pt x="25528" y="84666"/>
                    </a:lnTo>
                    <a:cubicBezTo>
                      <a:pt x="25528" y="101537"/>
                      <a:pt x="33517" y="114639"/>
                      <a:pt x="55694" y="114639"/>
                    </a:cubicBezTo>
                    <a:cubicBezTo>
                      <a:pt x="69307" y="113872"/>
                      <a:pt x="82217" y="108312"/>
                      <a:pt x="92059" y="98853"/>
                    </a:cubicBezTo>
                    <a:cubicBezTo>
                      <a:pt x="92059" y="89586"/>
                      <a:pt x="92059" y="69774"/>
                      <a:pt x="92059" y="57951"/>
                    </a:cubicBezTo>
                    <a:cubicBezTo>
                      <a:pt x="92059" y="36860"/>
                      <a:pt x="91676" y="14875"/>
                      <a:pt x="91484" y="-975"/>
                    </a:cubicBezTo>
                    <a:cubicBezTo>
                      <a:pt x="94616" y="-975"/>
                      <a:pt x="100048" y="-975"/>
                      <a:pt x="105416" y="-975"/>
                    </a:cubicBezTo>
                    <a:cubicBezTo>
                      <a:pt x="110785" y="-975"/>
                      <a:pt x="116153" y="-975"/>
                      <a:pt x="118966" y="-975"/>
                    </a:cubicBezTo>
                    <a:cubicBezTo>
                      <a:pt x="118966" y="14108"/>
                      <a:pt x="118198" y="22288"/>
                      <a:pt x="118198" y="59931"/>
                    </a:cubicBezTo>
                    <a:cubicBezTo>
                      <a:pt x="118198" y="86454"/>
                      <a:pt x="118582" y="108312"/>
                      <a:pt x="119285" y="130233"/>
                    </a:cubicBezTo>
                    <a:cubicBezTo>
                      <a:pt x="114620" y="130233"/>
                      <a:pt x="109954" y="130233"/>
                      <a:pt x="105353" y="130233"/>
                    </a:cubicBezTo>
                    <a:cubicBezTo>
                      <a:pt x="100751" y="130233"/>
                      <a:pt x="96213" y="130233"/>
                      <a:pt x="91676" y="130233"/>
                    </a:cubicBezTo>
                    <a:cubicBezTo>
                      <a:pt x="91676" y="123842"/>
                      <a:pt x="91676" y="116621"/>
                      <a:pt x="91676" y="112402"/>
                    </a:cubicBezTo>
                    <a:cubicBezTo>
                      <a:pt x="78894" y="125185"/>
                      <a:pt x="61574" y="132598"/>
                      <a:pt x="43487" y="132981"/>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0" name="Bild 7">
              <a:extLst>
                <a:ext uri="{FF2B5EF4-FFF2-40B4-BE49-F238E27FC236}">
                  <a16:creationId xmlns:a16="http://schemas.microsoft.com/office/drawing/2014/main" id="{53CCCB0D-AA43-4878-99C6-F70949415673}"/>
                </a:ext>
              </a:extLst>
            </p:cNvPr>
            <p:cNvGrpSpPr/>
            <p:nvPr userDrawn="1"/>
          </p:nvGrpSpPr>
          <p:grpSpPr>
            <a:xfrm>
              <a:off x="9962286" y="6237019"/>
              <a:ext cx="1335030" cy="370939"/>
              <a:chOff x="9962286" y="6237019"/>
              <a:chExt cx="1335030" cy="370939"/>
            </a:xfrm>
            <a:solidFill>
              <a:schemeClr val="bg1"/>
            </a:solidFill>
          </p:grpSpPr>
          <p:sp>
            <p:nvSpPr>
              <p:cNvPr id="24" name="Frihandsfigur: Form 23">
                <a:extLst>
                  <a:ext uri="{FF2B5EF4-FFF2-40B4-BE49-F238E27FC236}">
                    <a16:creationId xmlns:a16="http://schemas.microsoft.com/office/drawing/2014/main" id="{9DF975B9-42C7-4D6F-AE0A-2DC11828A074}"/>
                  </a:ext>
                </a:extLst>
              </p:cNvPr>
              <p:cNvSpPr/>
              <p:nvPr/>
            </p:nvSpPr>
            <p:spPr>
              <a:xfrm>
                <a:off x="11178060" y="6442810"/>
                <a:ext cx="119257" cy="132742"/>
              </a:xfrm>
              <a:custGeom>
                <a:avLst/>
                <a:gdLst>
                  <a:gd name="connsiteX0" fmla="*/ 117623 w 119257"/>
                  <a:gd name="connsiteY0" fmla="*/ 131768 h 132742"/>
                  <a:gd name="connsiteX1" fmla="*/ 106631 w 119257"/>
                  <a:gd name="connsiteY1" fmla="*/ 131768 h 132742"/>
                  <a:gd name="connsiteX2" fmla="*/ 96916 w 119257"/>
                  <a:gd name="connsiteY2" fmla="*/ 131768 h 132742"/>
                  <a:gd name="connsiteX3" fmla="*/ 45788 w 119257"/>
                  <a:gd name="connsiteY3" fmla="*/ 71564 h 132742"/>
                  <a:gd name="connsiteX4" fmla="*/ 10509 w 119257"/>
                  <a:gd name="connsiteY4" fmla="*/ 32131 h 132742"/>
                  <a:gd name="connsiteX5" fmla="*/ 10509 w 119257"/>
                  <a:gd name="connsiteY5" fmla="*/ 64662 h 132742"/>
                  <a:gd name="connsiteX6" fmla="*/ 11212 w 119257"/>
                  <a:gd name="connsiteY6" fmla="*/ 130106 h 132742"/>
                  <a:gd name="connsiteX7" fmla="*/ 4821 w 119257"/>
                  <a:gd name="connsiteY7" fmla="*/ 130106 h 132742"/>
                  <a:gd name="connsiteX8" fmla="*/ -1570 w 119257"/>
                  <a:gd name="connsiteY8" fmla="*/ 130106 h 132742"/>
                  <a:gd name="connsiteX9" fmla="*/ -1570 w 119257"/>
                  <a:gd name="connsiteY9" fmla="*/ 64853 h 132742"/>
                  <a:gd name="connsiteX10" fmla="*/ -1570 w 119257"/>
                  <a:gd name="connsiteY10" fmla="*/ -975 h 132742"/>
                  <a:gd name="connsiteX11" fmla="*/ 9359 w 119257"/>
                  <a:gd name="connsiteY11" fmla="*/ -975 h 132742"/>
                  <a:gd name="connsiteX12" fmla="*/ 19201 w 119257"/>
                  <a:gd name="connsiteY12" fmla="*/ -975 h 132742"/>
                  <a:gd name="connsiteX13" fmla="*/ 66623 w 119257"/>
                  <a:gd name="connsiteY13" fmla="*/ 55778 h 132742"/>
                  <a:gd name="connsiteX14" fmla="*/ 104969 w 119257"/>
                  <a:gd name="connsiteY14" fmla="*/ 99556 h 132742"/>
                  <a:gd name="connsiteX15" fmla="*/ 104969 w 119257"/>
                  <a:gd name="connsiteY15" fmla="*/ 64853 h 132742"/>
                  <a:gd name="connsiteX16" fmla="*/ 104458 w 119257"/>
                  <a:gd name="connsiteY16" fmla="*/ -975 h 132742"/>
                  <a:gd name="connsiteX17" fmla="*/ 110849 w 119257"/>
                  <a:gd name="connsiteY17" fmla="*/ -975 h 132742"/>
                  <a:gd name="connsiteX18" fmla="*/ 117687 w 119257"/>
                  <a:gd name="connsiteY18" fmla="*/ -975 h 132742"/>
                  <a:gd name="connsiteX19" fmla="*/ 117687 w 119257"/>
                  <a:gd name="connsiteY19" fmla="*/ 64662 h 132742"/>
                  <a:gd name="connsiteX20" fmla="*/ 117687 w 119257"/>
                  <a:gd name="connsiteY20" fmla="*/ 131768 h 1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257" h="132742">
                    <a:moveTo>
                      <a:pt x="117623" y="131768"/>
                    </a:moveTo>
                    <a:cubicBezTo>
                      <a:pt x="113469" y="131768"/>
                      <a:pt x="109954" y="131768"/>
                      <a:pt x="106631" y="131768"/>
                    </a:cubicBezTo>
                    <a:cubicBezTo>
                      <a:pt x="103307" y="131768"/>
                      <a:pt x="100240" y="131768"/>
                      <a:pt x="96916" y="131768"/>
                    </a:cubicBezTo>
                    <a:cubicBezTo>
                      <a:pt x="85476" y="119752"/>
                      <a:pt x="71352" y="101537"/>
                      <a:pt x="45788" y="71564"/>
                    </a:cubicBezTo>
                    <a:cubicBezTo>
                      <a:pt x="26615" y="49195"/>
                      <a:pt x="18690" y="40503"/>
                      <a:pt x="10509" y="32131"/>
                    </a:cubicBezTo>
                    <a:cubicBezTo>
                      <a:pt x="10509" y="35774"/>
                      <a:pt x="10509" y="57695"/>
                      <a:pt x="10509" y="64662"/>
                    </a:cubicBezTo>
                    <a:cubicBezTo>
                      <a:pt x="10509" y="79041"/>
                      <a:pt x="10893" y="112083"/>
                      <a:pt x="11212" y="130106"/>
                    </a:cubicBezTo>
                    <a:lnTo>
                      <a:pt x="4821" y="130106"/>
                    </a:lnTo>
                    <a:lnTo>
                      <a:pt x="-1570" y="130106"/>
                    </a:lnTo>
                    <a:cubicBezTo>
                      <a:pt x="-1570" y="113361"/>
                      <a:pt x="-1570" y="80127"/>
                      <a:pt x="-1570" y="64853"/>
                    </a:cubicBezTo>
                    <a:cubicBezTo>
                      <a:pt x="-1570" y="49578"/>
                      <a:pt x="-1570" y="15770"/>
                      <a:pt x="-1570" y="-975"/>
                    </a:cubicBezTo>
                    <a:cubicBezTo>
                      <a:pt x="2520" y="-975"/>
                      <a:pt x="6036" y="-975"/>
                      <a:pt x="9359" y="-975"/>
                    </a:cubicBezTo>
                    <a:cubicBezTo>
                      <a:pt x="12682" y="-975"/>
                      <a:pt x="15750" y="-975"/>
                      <a:pt x="19201" y="-975"/>
                    </a:cubicBezTo>
                    <a:cubicBezTo>
                      <a:pt x="32814" y="15578"/>
                      <a:pt x="38374" y="22672"/>
                      <a:pt x="66623" y="55778"/>
                    </a:cubicBezTo>
                    <a:cubicBezTo>
                      <a:pt x="87010" y="79552"/>
                      <a:pt x="94616" y="88500"/>
                      <a:pt x="104969" y="99556"/>
                    </a:cubicBezTo>
                    <a:cubicBezTo>
                      <a:pt x="104969" y="94635"/>
                      <a:pt x="104969" y="72267"/>
                      <a:pt x="104969" y="64853"/>
                    </a:cubicBezTo>
                    <a:cubicBezTo>
                      <a:pt x="104969" y="50281"/>
                      <a:pt x="104969" y="12510"/>
                      <a:pt x="104458" y="-975"/>
                    </a:cubicBezTo>
                    <a:cubicBezTo>
                      <a:pt x="106311" y="-975"/>
                      <a:pt x="108548" y="-975"/>
                      <a:pt x="110849" y="-975"/>
                    </a:cubicBezTo>
                    <a:cubicBezTo>
                      <a:pt x="113150" y="-975"/>
                      <a:pt x="115514" y="-975"/>
                      <a:pt x="117687" y="-975"/>
                    </a:cubicBezTo>
                    <a:cubicBezTo>
                      <a:pt x="117687" y="14683"/>
                      <a:pt x="117687" y="49003"/>
                      <a:pt x="117687" y="64662"/>
                    </a:cubicBezTo>
                    <a:cubicBezTo>
                      <a:pt x="117687" y="80319"/>
                      <a:pt x="117687" y="115790"/>
                      <a:pt x="117687" y="131768"/>
                    </a:cubicBezTo>
                  </a:path>
                </a:pathLst>
              </a:custGeom>
              <a:grpFill/>
              <a:ln w="6363" cap="flat">
                <a:noFill/>
                <a:prstDash val="solid"/>
                <a:miter/>
              </a:ln>
            </p:spPr>
            <p:txBody>
              <a:bodyPr rtlCol="0" anchor="ctr"/>
              <a:lstStyle/>
              <a:p>
                <a:endParaRPr lang="sv-SE" dirty="0">
                  <a:solidFill>
                    <a:schemeClr val="bg1"/>
                  </a:solidFill>
                </a:endParaRPr>
              </a:p>
            </p:txBody>
          </p:sp>
          <p:sp>
            <p:nvSpPr>
              <p:cNvPr id="25" name="Frihandsfigur: Form 24">
                <a:extLst>
                  <a:ext uri="{FF2B5EF4-FFF2-40B4-BE49-F238E27FC236}">
                    <a16:creationId xmlns:a16="http://schemas.microsoft.com/office/drawing/2014/main" id="{60E6B767-B265-4043-A237-1B451F3EB0B2}"/>
                  </a:ext>
                </a:extLst>
              </p:cNvPr>
              <p:cNvSpPr/>
              <p:nvPr/>
            </p:nvSpPr>
            <p:spPr>
              <a:xfrm>
                <a:off x="9962286" y="6237019"/>
                <a:ext cx="293610" cy="370939"/>
              </a:xfrm>
              <a:custGeom>
                <a:avLst/>
                <a:gdLst>
                  <a:gd name="connsiteX0" fmla="*/ 291912 w 293610"/>
                  <a:gd name="connsiteY0" fmla="*/ 878 h 370939"/>
                  <a:gd name="connsiteX1" fmla="*/ 291912 w 293610"/>
                  <a:gd name="connsiteY1" fmla="*/ -975 h 370939"/>
                  <a:gd name="connsiteX2" fmla="*/ -1501 w 293610"/>
                  <a:gd name="connsiteY2" fmla="*/ -975 h 370939"/>
                  <a:gd name="connsiteX3" fmla="*/ -1501 w 293610"/>
                  <a:gd name="connsiteY3" fmla="*/ 217598 h 370939"/>
                  <a:gd name="connsiteX4" fmla="*/ 3612 w 293610"/>
                  <a:gd name="connsiteY4" fmla="*/ 269174 h 370939"/>
                  <a:gd name="connsiteX5" fmla="*/ 144854 w 293610"/>
                  <a:gd name="connsiteY5" fmla="*/ 369961 h 370939"/>
                  <a:gd name="connsiteX6" fmla="*/ 232219 w 293610"/>
                  <a:gd name="connsiteY6" fmla="*/ 343119 h 370939"/>
                  <a:gd name="connsiteX7" fmla="*/ 284306 w 293610"/>
                  <a:gd name="connsiteY7" fmla="*/ 275054 h 370939"/>
                  <a:gd name="connsiteX8" fmla="*/ 292040 w 293610"/>
                  <a:gd name="connsiteY8" fmla="*/ 192610 h 370939"/>
                  <a:gd name="connsiteX9" fmla="*/ 10130 w 293610"/>
                  <a:gd name="connsiteY9" fmla="*/ 10657 h 370939"/>
                  <a:gd name="connsiteX10" fmla="*/ 280216 w 293610"/>
                  <a:gd name="connsiteY10" fmla="*/ 10657 h 370939"/>
                  <a:gd name="connsiteX11" fmla="*/ 280216 w 293610"/>
                  <a:gd name="connsiteY11" fmla="*/ 186602 h 370939"/>
                  <a:gd name="connsiteX12" fmla="*/ 273314 w 293610"/>
                  <a:gd name="connsiteY12" fmla="*/ 270836 h 370939"/>
                  <a:gd name="connsiteX13" fmla="*/ 273314 w 293610"/>
                  <a:gd name="connsiteY13" fmla="*/ 270836 h 370939"/>
                  <a:gd name="connsiteX14" fmla="*/ 272355 w 293610"/>
                  <a:gd name="connsiteY14" fmla="*/ 273648 h 370939"/>
                  <a:gd name="connsiteX15" fmla="*/ 271716 w 293610"/>
                  <a:gd name="connsiteY15" fmla="*/ 273648 h 370939"/>
                  <a:gd name="connsiteX16" fmla="*/ 271716 w 293610"/>
                  <a:gd name="connsiteY16" fmla="*/ 273648 h 370939"/>
                  <a:gd name="connsiteX17" fmla="*/ 268393 w 293610"/>
                  <a:gd name="connsiteY17" fmla="*/ 272306 h 370939"/>
                  <a:gd name="connsiteX18" fmla="*/ 268393 w 293610"/>
                  <a:gd name="connsiteY18" fmla="*/ 272306 h 370939"/>
                  <a:gd name="connsiteX19" fmla="*/ 235096 w 293610"/>
                  <a:gd name="connsiteY19" fmla="*/ 269558 h 370939"/>
                  <a:gd name="connsiteX20" fmla="*/ 228705 w 293610"/>
                  <a:gd name="connsiteY20" fmla="*/ 271347 h 370939"/>
                  <a:gd name="connsiteX21" fmla="*/ 175978 w 293610"/>
                  <a:gd name="connsiteY21" fmla="*/ 274287 h 370939"/>
                  <a:gd name="connsiteX22" fmla="*/ 114177 w 293610"/>
                  <a:gd name="connsiteY22" fmla="*/ 274287 h 370939"/>
                  <a:gd name="connsiteX23" fmla="*/ 61387 w 293610"/>
                  <a:gd name="connsiteY23" fmla="*/ 271347 h 370939"/>
                  <a:gd name="connsiteX24" fmla="*/ 61387 w 293610"/>
                  <a:gd name="connsiteY24" fmla="*/ 271347 h 370939"/>
                  <a:gd name="connsiteX25" fmla="*/ 55443 w 293610"/>
                  <a:gd name="connsiteY25" fmla="*/ 269558 h 370939"/>
                  <a:gd name="connsiteX26" fmla="*/ 43939 w 293610"/>
                  <a:gd name="connsiteY26" fmla="*/ 268024 h 370939"/>
                  <a:gd name="connsiteX27" fmla="*/ 22082 w 293610"/>
                  <a:gd name="connsiteY27" fmla="*/ 272306 h 370939"/>
                  <a:gd name="connsiteX28" fmla="*/ 22082 w 293610"/>
                  <a:gd name="connsiteY28" fmla="*/ 272306 h 370939"/>
                  <a:gd name="connsiteX29" fmla="*/ 18695 w 293610"/>
                  <a:gd name="connsiteY29" fmla="*/ 273776 h 370939"/>
                  <a:gd name="connsiteX30" fmla="*/ 18695 w 293610"/>
                  <a:gd name="connsiteY30" fmla="*/ 273776 h 370939"/>
                  <a:gd name="connsiteX31" fmla="*/ 17416 w 293610"/>
                  <a:gd name="connsiteY31" fmla="*/ 274287 h 370939"/>
                  <a:gd name="connsiteX32" fmla="*/ 14221 w 293610"/>
                  <a:gd name="connsiteY32" fmla="*/ 264125 h 370939"/>
                  <a:gd name="connsiteX33" fmla="*/ 10067 w 293610"/>
                  <a:gd name="connsiteY33" fmla="*/ 217854 h 370939"/>
                  <a:gd name="connsiteX34" fmla="*/ 144854 w 293610"/>
                  <a:gd name="connsiteY34" fmla="*/ 358330 h 370939"/>
                  <a:gd name="connsiteX35" fmla="*/ 22082 w 293610"/>
                  <a:gd name="connsiteY35" fmla="*/ 285152 h 370939"/>
                  <a:gd name="connsiteX36" fmla="*/ 24958 w 293610"/>
                  <a:gd name="connsiteY36" fmla="*/ 283746 h 370939"/>
                  <a:gd name="connsiteX37" fmla="*/ 52312 w 293610"/>
                  <a:gd name="connsiteY37" fmla="*/ 280742 h 370939"/>
                  <a:gd name="connsiteX38" fmla="*/ 57872 w 293610"/>
                  <a:gd name="connsiteY38" fmla="*/ 282404 h 370939"/>
                  <a:gd name="connsiteX39" fmla="*/ 58255 w 293610"/>
                  <a:gd name="connsiteY39" fmla="*/ 282404 h 370939"/>
                  <a:gd name="connsiteX40" fmla="*/ 94557 w 293610"/>
                  <a:gd name="connsiteY40" fmla="*/ 289370 h 370939"/>
                  <a:gd name="connsiteX41" fmla="*/ 118395 w 293610"/>
                  <a:gd name="connsiteY41" fmla="*/ 285088 h 370939"/>
                  <a:gd name="connsiteX42" fmla="*/ 172080 w 293610"/>
                  <a:gd name="connsiteY42" fmla="*/ 285088 h 370939"/>
                  <a:gd name="connsiteX43" fmla="*/ 232283 w 293610"/>
                  <a:gd name="connsiteY43" fmla="*/ 282404 h 370939"/>
                  <a:gd name="connsiteX44" fmla="*/ 232283 w 293610"/>
                  <a:gd name="connsiteY44" fmla="*/ 282404 h 370939"/>
                  <a:gd name="connsiteX45" fmla="*/ 238035 w 293610"/>
                  <a:gd name="connsiteY45" fmla="*/ 280678 h 370939"/>
                  <a:gd name="connsiteX46" fmla="*/ 265325 w 293610"/>
                  <a:gd name="connsiteY46" fmla="*/ 283682 h 370939"/>
                  <a:gd name="connsiteX47" fmla="*/ 267562 w 293610"/>
                  <a:gd name="connsiteY47" fmla="*/ 284705 h 370939"/>
                  <a:gd name="connsiteX48" fmla="*/ 144662 w 293610"/>
                  <a:gd name="connsiteY48" fmla="*/ 358266 h 37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3610" h="370939">
                    <a:moveTo>
                      <a:pt x="291912" y="878"/>
                    </a:moveTo>
                    <a:lnTo>
                      <a:pt x="291912" y="-975"/>
                    </a:lnTo>
                    <a:lnTo>
                      <a:pt x="-1501" y="-975"/>
                    </a:lnTo>
                    <a:lnTo>
                      <a:pt x="-1501" y="217598"/>
                    </a:lnTo>
                    <a:cubicBezTo>
                      <a:pt x="-1948" y="234918"/>
                      <a:pt x="-223" y="252238"/>
                      <a:pt x="3612" y="269174"/>
                    </a:cubicBezTo>
                    <a:cubicBezTo>
                      <a:pt x="20293" y="328547"/>
                      <a:pt x="78387" y="369961"/>
                      <a:pt x="144854" y="369961"/>
                    </a:cubicBezTo>
                    <a:cubicBezTo>
                      <a:pt x="176042" y="370153"/>
                      <a:pt x="206528" y="360758"/>
                      <a:pt x="232219" y="343119"/>
                    </a:cubicBezTo>
                    <a:cubicBezTo>
                      <a:pt x="256442" y="326566"/>
                      <a:pt x="274656" y="302727"/>
                      <a:pt x="284306" y="275054"/>
                    </a:cubicBezTo>
                    <a:cubicBezTo>
                      <a:pt x="284306" y="274223"/>
                      <a:pt x="292040" y="255306"/>
                      <a:pt x="292040" y="192610"/>
                    </a:cubicBezTo>
                    <a:close/>
                    <a:moveTo>
                      <a:pt x="10130" y="10657"/>
                    </a:moveTo>
                    <a:lnTo>
                      <a:pt x="280216" y="10657"/>
                    </a:lnTo>
                    <a:lnTo>
                      <a:pt x="280216" y="186602"/>
                    </a:lnTo>
                    <a:cubicBezTo>
                      <a:pt x="280216" y="215873"/>
                      <a:pt x="278107" y="253261"/>
                      <a:pt x="273314" y="270836"/>
                    </a:cubicBezTo>
                    <a:lnTo>
                      <a:pt x="273314" y="270836"/>
                    </a:lnTo>
                    <a:lnTo>
                      <a:pt x="272355" y="273648"/>
                    </a:lnTo>
                    <a:lnTo>
                      <a:pt x="271716" y="273648"/>
                    </a:lnTo>
                    <a:lnTo>
                      <a:pt x="271716" y="273648"/>
                    </a:lnTo>
                    <a:lnTo>
                      <a:pt x="268393" y="272306"/>
                    </a:lnTo>
                    <a:lnTo>
                      <a:pt x="268393" y="272306"/>
                    </a:lnTo>
                    <a:cubicBezTo>
                      <a:pt x="257847" y="267960"/>
                      <a:pt x="246216" y="267001"/>
                      <a:pt x="235096" y="269558"/>
                    </a:cubicBezTo>
                    <a:cubicBezTo>
                      <a:pt x="233114" y="270069"/>
                      <a:pt x="231133" y="270708"/>
                      <a:pt x="228705" y="271347"/>
                    </a:cubicBezTo>
                    <a:cubicBezTo>
                      <a:pt x="213877" y="275885"/>
                      <a:pt x="195408" y="281509"/>
                      <a:pt x="175978" y="274287"/>
                    </a:cubicBezTo>
                    <a:cubicBezTo>
                      <a:pt x="156741" y="263806"/>
                      <a:pt x="133414" y="263806"/>
                      <a:pt x="114177" y="274287"/>
                    </a:cubicBezTo>
                    <a:cubicBezTo>
                      <a:pt x="94685" y="281509"/>
                      <a:pt x="76278" y="275885"/>
                      <a:pt x="61387" y="271347"/>
                    </a:cubicBezTo>
                    <a:lnTo>
                      <a:pt x="61387" y="271347"/>
                    </a:lnTo>
                    <a:lnTo>
                      <a:pt x="55443" y="269558"/>
                    </a:lnTo>
                    <a:cubicBezTo>
                      <a:pt x="51672" y="268535"/>
                      <a:pt x="47838" y="268024"/>
                      <a:pt x="43939" y="268024"/>
                    </a:cubicBezTo>
                    <a:cubicBezTo>
                      <a:pt x="36462" y="268151"/>
                      <a:pt x="29048" y="269622"/>
                      <a:pt x="22082" y="272306"/>
                    </a:cubicBezTo>
                    <a:lnTo>
                      <a:pt x="22082" y="272306"/>
                    </a:lnTo>
                    <a:lnTo>
                      <a:pt x="18695" y="273776"/>
                    </a:lnTo>
                    <a:lnTo>
                      <a:pt x="18695" y="273776"/>
                    </a:lnTo>
                    <a:lnTo>
                      <a:pt x="17416" y="274287"/>
                    </a:lnTo>
                    <a:cubicBezTo>
                      <a:pt x="16202" y="270836"/>
                      <a:pt x="15116" y="267449"/>
                      <a:pt x="14221" y="264125"/>
                    </a:cubicBezTo>
                    <a:cubicBezTo>
                      <a:pt x="11025" y="248915"/>
                      <a:pt x="9619" y="233385"/>
                      <a:pt x="10067" y="217854"/>
                    </a:cubicBezTo>
                    <a:close/>
                    <a:moveTo>
                      <a:pt x="144854" y="358330"/>
                    </a:moveTo>
                    <a:cubicBezTo>
                      <a:pt x="91553" y="358330"/>
                      <a:pt x="43492" y="329633"/>
                      <a:pt x="22082" y="285152"/>
                    </a:cubicBezTo>
                    <a:lnTo>
                      <a:pt x="24958" y="283746"/>
                    </a:lnTo>
                    <a:cubicBezTo>
                      <a:pt x="33522" y="279848"/>
                      <a:pt x="43108" y="278825"/>
                      <a:pt x="52312" y="280742"/>
                    </a:cubicBezTo>
                    <a:lnTo>
                      <a:pt x="57872" y="282404"/>
                    </a:lnTo>
                    <a:lnTo>
                      <a:pt x="58255" y="282404"/>
                    </a:lnTo>
                    <a:cubicBezTo>
                      <a:pt x="69951" y="286558"/>
                      <a:pt x="82158" y="288922"/>
                      <a:pt x="94557" y="289370"/>
                    </a:cubicBezTo>
                    <a:cubicBezTo>
                      <a:pt x="102673" y="289434"/>
                      <a:pt x="110789" y="287964"/>
                      <a:pt x="118395" y="285088"/>
                    </a:cubicBezTo>
                    <a:cubicBezTo>
                      <a:pt x="135012" y="275629"/>
                      <a:pt x="155463" y="275629"/>
                      <a:pt x="172080" y="285088"/>
                    </a:cubicBezTo>
                    <a:cubicBezTo>
                      <a:pt x="195216" y="293716"/>
                      <a:pt x="215795" y="287453"/>
                      <a:pt x="232283" y="282404"/>
                    </a:cubicBezTo>
                    <a:lnTo>
                      <a:pt x="232283" y="282404"/>
                    </a:lnTo>
                    <a:lnTo>
                      <a:pt x="238035" y="280678"/>
                    </a:lnTo>
                    <a:cubicBezTo>
                      <a:pt x="247239" y="278761"/>
                      <a:pt x="256761" y="279784"/>
                      <a:pt x="265325" y="283682"/>
                    </a:cubicBezTo>
                    <a:lnTo>
                      <a:pt x="267562" y="284705"/>
                    </a:lnTo>
                    <a:cubicBezTo>
                      <a:pt x="246216" y="328739"/>
                      <a:pt x="197260" y="358266"/>
                      <a:pt x="144662" y="358266"/>
                    </a:cubicBezTo>
                  </a:path>
                </a:pathLst>
              </a:custGeom>
              <a:grpFill/>
              <a:ln w="6363" cap="flat">
                <a:noFill/>
                <a:prstDash val="solid"/>
                <a:miter/>
              </a:ln>
            </p:spPr>
            <p:txBody>
              <a:bodyPr rtlCol="0" anchor="ctr"/>
              <a:lstStyle/>
              <a:p>
                <a:endParaRPr lang="sv-SE" dirty="0">
                  <a:solidFill>
                    <a:schemeClr val="bg1"/>
                  </a:solidFill>
                </a:endParaRPr>
              </a:p>
            </p:txBody>
          </p:sp>
        </p:grpSp>
        <p:grpSp>
          <p:nvGrpSpPr>
            <p:cNvPr id="11" name="Bild 7">
              <a:extLst>
                <a:ext uri="{FF2B5EF4-FFF2-40B4-BE49-F238E27FC236}">
                  <a16:creationId xmlns:a16="http://schemas.microsoft.com/office/drawing/2014/main" id="{3462C35B-9EF0-49C1-89A7-F9CBCD64817D}"/>
                </a:ext>
              </a:extLst>
            </p:cNvPr>
            <p:cNvGrpSpPr/>
            <p:nvPr userDrawn="1"/>
          </p:nvGrpSpPr>
          <p:grpSpPr>
            <a:xfrm>
              <a:off x="10000063" y="6286102"/>
              <a:ext cx="218126" cy="223385"/>
              <a:chOff x="10000063" y="6286102"/>
              <a:chExt cx="218126" cy="223385"/>
            </a:xfrm>
            <a:solidFill>
              <a:schemeClr val="bg1"/>
            </a:solidFill>
          </p:grpSpPr>
          <p:sp>
            <p:nvSpPr>
              <p:cNvPr id="13" name="Frihandsfigur: Form 12">
                <a:extLst>
                  <a:ext uri="{FF2B5EF4-FFF2-40B4-BE49-F238E27FC236}">
                    <a16:creationId xmlns:a16="http://schemas.microsoft.com/office/drawing/2014/main" id="{80CF00D8-1CF0-4E1C-963E-C2C7F73CE23B}"/>
                  </a:ext>
                </a:extLst>
              </p:cNvPr>
              <p:cNvSpPr/>
              <p:nvPr/>
            </p:nvSpPr>
            <p:spPr>
              <a:xfrm>
                <a:off x="10000063" y="6327324"/>
                <a:ext cx="66530" cy="20898"/>
              </a:xfrm>
              <a:custGeom>
                <a:avLst/>
                <a:gdLst>
                  <a:gd name="connsiteX0" fmla="*/ 8244 w 66530"/>
                  <a:gd name="connsiteY0" fmla="*/ 20899 h 20898"/>
                  <a:gd name="connsiteX1" fmla="*/ 54580 w 66530"/>
                  <a:gd name="connsiteY1" fmla="*/ 20899 h 20898"/>
                  <a:gd name="connsiteX2" fmla="*/ 58286 w 66530"/>
                  <a:gd name="connsiteY2" fmla="*/ 20899 h 20898"/>
                  <a:gd name="connsiteX3" fmla="*/ 58286 w 66530"/>
                  <a:gd name="connsiteY3" fmla="*/ 12143 h 20898"/>
                  <a:gd name="connsiteX4" fmla="*/ 66531 w 66530"/>
                  <a:gd name="connsiteY4" fmla="*/ 12143 h 20898"/>
                  <a:gd name="connsiteX5" fmla="*/ 66531 w 66530"/>
                  <a:gd name="connsiteY5" fmla="*/ 0 h 20898"/>
                  <a:gd name="connsiteX6" fmla="*/ 48572 w 66530"/>
                  <a:gd name="connsiteY6" fmla="*/ 0 h 20898"/>
                  <a:gd name="connsiteX7" fmla="*/ 48572 w 66530"/>
                  <a:gd name="connsiteY7" fmla="*/ 8628 h 20898"/>
                  <a:gd name="connsiteX8" fmla="*/ 39561 w 66530"/>
                  <a:gd name="connsiteY8" fmla="*/ 8628 h 20898"/>
                  <a:gd name="connsiteX9" fmla="*/ 39561 w 66530"/>
                  <a:gd name="connsiteY9" fmla="*/ 0 h 20898"/>
                  <a:gd name="connsiteX10" fmla="*/ 26970 w 66530"/>
                  <a:gd name="connsiteY10" fmla="*/ 0 h 20898"/>
                  <a:gd name="connsiteX11" fmla="*/ 26970 w 66530"/>
                  <a:gd name="connsiteY11" fmla="*/ 8628 h 20898"/>
                  <a:gd name="connsiteX12" fmla="*/ 17959 w 66530"/>
                  <a:gd name="connsiteY12" fmla="*/ 8628 h 20898"/>
                  <a:gd name="connsiteX13" fmla="*/ 17959 w 66530"/>
                  <a:gd name="connsiteY13" fmla="*/ 0 h 20898"/>
                  <a:gd name="connsiteX14" fmla="*/ 0 w 66530"/>
                  <a:gd name="connsiteY14" fmla="*/ 0 h 20898"/>
                  <a:gd name="connsiteX15" fmla="*/ 0 w 66530"/>
                  <a:gd name="connsiteY15" fmla="*/ 12143 h 20898"/>
                  <a:gd name="connsiteX16" fmla="*/ 8244 w 66530"/>
                  <a:gd name="connsiteY16" fmla="*/ 12143 h 20898"/>
                  <a:gd name="connsiteX17" fmla="*/ 8244 w 66530"/>
                  <a:gd name="connsiteY17" fmla="*/ 20899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8244" y="20899"/>
                    </a:moveTo>
                    <a:lnTo>
                      <a:pt x="54580" y="20899"/>
                    </a:lnTo>
                    <a:lnTo>
                      <a:pt x="58286" y="20899"/>
                    </a:lnTo>
                    <a:lnTo>
                      <a:pt x="58286" y="12143"/>
                    </a:lnTo>
                    <a:lnTo>
                      <a:pt x="66531" y="12143"/>
                    </a:lnTo>
                    <a:lnTo>
                      <a:pt x="66531" y="0"/>
                    </a:lnTo>
                    <a:lnTo>
                      <a:pt x="48572" y="0"/>
                    </a:lnTo>
                    <a:lnTo>
                      <a:pt x="48572" y="8628"/>
                    </a:lnTo>
                    <a:lnTo>
                      <a:pt x="39561" y="8628"/>
                    </a:lnTo>
                    <a:lnTo>
                      <a:pt x="39561" y="0"/>
                    </a:lnTo>
                    <a:lnTo>
                      <a:pt x="26970" y="0"/>
                    </a:lnTo>
                    <a:lnTo>
                      <a:pt x="26970" y="8628"/>
                    </a:lnTo>
                    <a:lnTo>
                      <a:pt x="17959" y="8628"/>
                    </a:lnTo>
                    <a:lnTo>
                      <a:pt x="17959" y="0"/>
                    </a:lnTo>
                    <a:lnTo>
                      <a:pt x="0" y="0"/>
                    </a:lnTo>
                    <a:lnTo>
                      <a:pt x="0" y="12143"/>
                    </a:lnTo>
                    <a:lnTo>
                      <a:pt x="8244" y="12143"/>
                    </a:lnTo>
                    <a:lnTo>
                      <a:pt x="8244" y="20899"/>
                    </a:lnTo>
                    <a:close/>
                  </a:path>
                </a:pathLst>
              </a:custGeom>
              <a:grpFill/>
              <a:ln w="6363" cap="flat">
                <a:noFill/>
                <a:prstDash val="solid"/>
                <a:miter/>
              </a:ln>
            </p:spPr>
            <p:txBody>
              <a:bodyPr rtlCol="0" anchor="ctr"/>
              <a:lstStyle/>
              <a:p>
                <a:endParaRPr lang="sv-SE" dirty="0"/>
              </a:p>
            </p:txBody>
          </p:sp>
          <p:sp>
            <p:nvSpPr>
              <p:cNvPr id="14" name="Frihandsfigur: Form 13">
                <a:extLst>
                  <a:ext uri="{FF2B5EF4-FFF2-40B4-BE49-F238E27FC236}">
                    <a16:creationId xmlns:a16="http://schemas.microsoft.com/office/drawing/2014/main" id="{74FD56C0-C097-420B-99CB-C8416E32DDC5}"/>
                  </a:ext>
                </a:extLst>
              </p:cNvPr>
              <p:cNvSpPr/>
              <p:nvPr/>
            </p:nvSpPr>
            <p:spPr>
              <a:xfrm>
                <a:off x="10151658" y="6327324"/>
                <a:ext cx="66530" cy="20898"/>
              </a:xfrm>
              <a:custGeom>
                <a:avLst/>
                <a:gdLst>
                  <a:gd name="connsiteX0" fmla="*/ 48572 w 66530"/>
                  <a:gd name="connsiteY0" fmla="*/ 8628 h 20898"/>
                  <a:gd name="connsiteX1" fmla="*/ 39497 w 66530"/>
                  <a:gd name="connsiteY1" fmla="*/ 8628 h 20898"/>
                  <a:gd name="connsiteX2" fmla="*/ 39497 w 66530"/>
                  <a:gd name="connsiteY2" fmla="*/ 0 h 20898"/>
                  <a:gd name="connsiteX3" fmla="*/ 26970 w 66530"/>
                  <a:gd name="connsiteY3" fmla="*/ 0 h 20898"/>
                  <a:gd name="connsiteX4" fmla="*/ 26970 w 66530"/>
                  <a:gd name="connsiteY4" fmla="*/ 8628 h 20898"/>
                  <a:gd name="connsiteX5" fmla="*/ 17895 w 66530"/>
                  <a:gd name="connsiteY5" fmla="*/ 8628 h 20898"/>
                  <a:gd name="connsiteX6" fmla="*/ 17895 w 66530"/>
                  <a:gd name="connsiteY6" fmla="*/ 0 h 20898"/>
                  <a:gd name="connsiteX7" fmla="*/ 0 w 66530"/>
                  <a:gd name="connsiteY7" fmla="*/ 0 h 20898"/>
                  <a:gd name="connsiteX8" fmla="*/ 0 w 66530"/>
                  <a:gd name="connsiteY8" fmla="*/ 12143 h 20898"/>
                  <a:gd name="connsiteX9" fmla="*/ 8244 w 66530"/>
                  <a:gd name="connsiteY9" fmla="*/ 12143 h 20898"/>
                  <a:gd name="connsiteX10" fmla="*/ 8244 w 66530"/>
                  <a:gd name="connsiteY10" fmla="*/ 20899 h 20898"/>
                  <a:gd name="connsiteX11" fmla="*/ 54835 w 66530"/>
                  <a:gd name="connsiteY11" fmla="*/ 20899 h 20898"/>
                  <a:gd name="connsiteX12" fmla="*/ 58222 w 66530"/>
                  <a:gd name="connsiteY12" fmla="*/ 20899 h 20898"/>
                  <a:gd name="connsiteX13" fmla="*/ 58222 w 66530"/>
                  <a:gd name="connsiteY13" fmla="*/ 12143 h 20898"/>
                  <a:gd name="connsiteX14" fmla="*/ 66531 w 66530"/>
                  <a:gd name="connsiteY14" fmla="*/ 12143 h 20898"/>
                  <a:gd name="connsiteX15" fmla="*/ 66531 w 66530"/>
                  <a:gd name="connsiteY15" fmla="*/ 0 h 20898"/>
                  <a:gd name="connsiteX16" fmla="*/ 48572 w 66530"/>
                  <a:gd name="connsiteY16" fmla="*/ 0 h 20898"/>
                  <a:gd name="connsiteX17" fmla="*/ 48572 w 66530"/>
                  <a:gd name="connsiteY17" fmla="*/ 8628 h 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30" h="20898">
                    <a:moveTo>
                      <a:pt x="48572" y="8628"/>
                    </a:moveTo>
                    <a:lnTo>
                      <a:pt x="39497" y="8628"/>
                    </a:lnTo>
                    <a:lnTo>
                      <a:pt x="39497" y="0"/>
                    </a:lnTo>
                    <a:lnTo>
                      <a:pt x="26970" y="0"/>
                    </a:lnTo>
                    <a:lnTo>
                      <a:pt x="26970" y="8628"/>
                    </a:lnTo>
                    <a:lnTo>
                      <a:pt x="17895" y="8628"/>
                    </a:lnTo>
                    <a:lnTo>
                      <a:pt x="17895" y="0"/>
                    </a:lnTo>
                    <a:lnTo>
                      <a:pt x="0" y="0"/>
                    </a:lnTo>
                    <a:lnTo>
                      <a:pt x="0" y="12143"/>
                    </a:lnTo>
                    <a:lnTo>
                      <a:pt x="8244" y="12143"/>
                    </a:lnTo>
                    <a:lnTo>
                      <a:pt x="8244" y="20899"/>
                    </a:lnTo>
                    <a:lnTo>
                      <a:pt x="54835" y="20899"/>
                    </a:lnTo>
                    <a:lnTo>
                      <a:pt x="58222" y="20899"/>
                    </a:lnTo>
                    <a:lnTo>
                      <a:pt x="58222" y="12143"/>
                    </a:lnTo>
                    <a:lnTo>
                      <a:pt x="66531" y="12143"/>
                    </a:lnTo>
                    <a:lnTo>
                      <a:pt x="66531" y="0"/>
                    </a:lnTo>
                    <a:lnTo>
                      <a:pt x="48572" y="0"/>
                    </a:lnTo>
                    <a:lnTo>
                      <a:pt x="48572" y="8628"/>
                    </a:lnTo>
                    <a:close/>
                  </a:path>
                </a:pathLst>
              </a:custGeom>
              <a:grpFill/>
              <a:ln w="6363"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FF6B067A-757B-4405-84D1-BEA494593A65}"/>
                  </a:ext>
                </a:extLst>
              </p:cNvPr>
              <p:cNvSpPr/>
              <p:nvPr/>
            </p:nvSpPr>
            <p:spPr>
              <a:xfrm>
                <a:off x="10068830" y="6286102"/>
                <a:ext cx="80463" cy="28951"/>
              </a:xfrm>
              <a:custGeom>
                <a:avLst/>
                <a:gdLst>
                  <a:gd name="connsiteX0" fmla="*/ 11057 w 80463"/>
                  <a:gd name="connsiteY0" fmla="*/ 28951 h 28951"/>
                  <a:gd name="connsiteX1" fmla="*/ 69279 w 80463"/>
                  <a:gd name="connsiteY1" fmla="*/ 28951 h 28951"/>
                  <a:gd name="connsiteX2" fmla="*/ 69279 w 80463"/>
                  <a:gd name="connsiteY2" fmla="*/ 17639 h 28951"/>
                  <a:gd name="connsiteX3" fmla="*/ 80463 w 80463"/>
                  <a:gd name="connsiteY3" fmla="*/ 17639 h 28951"/>
                  <a:gd name="connsiteX4" fmla="*/ 80463 w 80463"/>
                  <a:gd name="connsiteY4" fmla="*/ 64 h 28951"/>
                  <a:gd name="connsiteX5" fmla="*/ 63399 w 80463"/>
                  <a:gd name="connsiteY5" fmla="*/ 64 h 28951"/>
                  <a:gd name="connsiteX6" fmla="*/ 63399 w 80463"/>
                  <a:gd name="connsiteY6" fmla="*/ 10609 h 28951"/>
                  <a:gd name="connsiteX7" fmla="*/ 48764 w 80463"/>
                  <a:gd name="connsiteY7" fmla="*/ 10609 h 28951"/>
                  <a:gd name="connsiteX8" fmla="*/ 48764 w 80463"/>
                  <a:gd name="connsiteY8" fmla="*/ 0 h 28951"/>
                  <a:gd name="connsiteX9" fmla="*/ 31700 w 80463"/>
                  <a:gd name="connsiteY9" fmla="*/ 0 h 28951"/>
                  <a:gd name="connsiteX10" fmla="*/ 31700 w 80463"/>
                  <a:gd name="connsiteY10" fmla="*/ 10609 h 28951"/>
                  <a:gd name="connsiteX11" fmla="*/ 17320 w 80463"/>
                  <a:gd name="connsiteY11" fmla="*/ 10609 h 28951"/>
                  <a:gd name="connsiteX12" fmla="*/ 17320 w 80463"/>
                  <a:gd name="connsiteY12" fmla="*/ 64 h 28951"/>
                  <a:gd name="connsiteX13" fmla="*/ 0 w 80463"/>
                  <a:gd name="connsiteY13" fmla="*/ 64 h 28951"/>
                  <a:gd name="connsiteX14" fmla="*/ 0 w 80463"/>
                  <a:gd name="connsiteY14" fmla="*/ 17639 h 28951"/>
                  <a:gd name="connsiteX15" fmla="*/ 11057 w 80463"/>
                  <a:gd name="connsiteY15" fmla="*/ 17639 h 28951"/>
                  <a:gd name="connsiteX16" fmla="*/ 11057 w 80463"/>
                  <a:gd name="connsiteY16" fmla="*/ 2895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463" h="28951">
                    <a:moveTo>
                      <a:pt x="11057" y="28951"/>
                    </a:moveTo>
                    <a:lnTo>
                      <a:pt x="69279" y="28951"/>
                    </a:lnTo>
                    <a:lnTo>
                      <a:pt x="69279" y="17639"/>
                    </a:lnTo>
                    <a:lnTo>
                      <a:pt x="80463" y="17639"/>
                    </a:lnTo>
                    <a:lnTo>
                      <a:pt x="80463" y="64"/>
                    </a:lnTo>
                    <a:lnTo>
                      <a:pt x="63399" y="64"/>
                    </a:lnTo>
                    <a:lnTo>
                      <a:pt x="63399" y="10609"/>
                    </a:lnTo>
                    <a:lnTo>
                      <a:pt x="48764" y="10609"/>
                    </a:lnTo>
                    <a:lnTo>
                      <a:pt x="48764" y="0"/>
                    </a:lnTo>
                    <a:lnTo>
                      <a:pt x="31700" y="0"/>
                    </a:lnTo>
                    <a:lnTo>
                      <a:pt x="31700" y="10609"/>
                    </a:lnTo>
                    <a:lnTo>
                      <a:pt x="17320" y="10609"/>
                    </a:lnTo>
                    <a:lnTo>
                      <a:pt x="17320" y="64"/>
                    </a:lnTo>
                    <a:lnTo>
                      <a:pt x="0" y="64"/>
                    </a:lnTo>
                    <a:lnTo>
                      <a:pt x="0" y="17639"/>
                    </a:lnTo>
                    <a:lnTo>
                      <a:pt x="11057" y="17639"/>
                    </a:lnTo>
                    <a:lnTo>
                      <a:pt x="11057" y="28951"/>
                    </a:lnTo>
                    <a:close/>
                  </a:path>
                </a:pathLst>
              </a:custGeom>
              <a:grpFill/>
              <a:ln w="6363" cap="flat">
                <a:noFill/>
                <a:prstDash val="solid"/>
                <a:miter/>
              </a:ln>
            </p:spPr>
            <p:txBody>
              <a:bodyPr rtlCol="0" anchor="ctr"/>
              <a:lstStyle/>
              <a:p>
                <a:endParaRPr lang="sv-SE" dirty="0"/>
              </a:p>
            </p:txBody>
          </p:sp>
          <p:sp>
            <p:nvSpPr>
              <p:cNvPr id="16" name="Frihandsfigur: Form 15">
                <a:extLst>
                  <a:ext uri="{FF2B5EF4-FFF2-40B4-BE49-F238E27FC236}">
                    <a16:creationId xmlns:a16="http://schemas.microsoft.com/office/drawing/2014/main" id="{DEE9A78F-2628-46F0-9765-6CD8B360BE2D}"/>
                  </a:ext>
                </a:extLst>
              </p:cNvPr>
              <p:cNvSpPr/>
              <p:nvPr/>
            </p:nvSpPr>
            <p:spPr>
              <a:xfrm>
                <a:off x="10042947" y="6421975"/>
                <a:ext cx="23646" cy="24925"/>
              </a:xfrm>
              <a:custGeom>
                <a:avLst/>
                <a:gdLst>
                  <a:gd name="connsiteX0" fmla="*/ 0 w 23646"/>
                  <a:gd name="connsiteY0" fmla="*/ 0 h 24925"/>
                  <a:gd name="connsiteX1" fmla="*/ 23647 w 23646"/>
                  <a:gd name="connsiteY1" fmla="*/ 0 h 24925"/>
                  <a:gd name="connsiteX2" fmla="*/ 23647 w 23646"/>
                  <a:gd name="connsiteY2" fmla="*/ 24925 h 24925"/>
                  <a:gd name="connsiteX3" fmla="*/ 0 w 23646"/>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646" h="24925">
                    <a:moveTo>
                      <a:pt x="0" y="0"/>
                    </a:moveTo>
                    <a:lnTo>
                      <a:pt x="23647" y="0"/>
                    </a:lnTo>
                    <a:lnTo>
                      <a:pt x="23647" y="24925"/>
                    </a:lnTo>
                    <a:lnTo>
                      <a:pt x="0" y="24925"/>
                    </a:lnTo>
                    <a:close/>
                  </a:path>
                </a:pathLst>
              </a:custGeom>
              <a:grpFill/>
              <a:ln w="6363"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6F9C94D5-3F06-4B36-AF58-C3503D0FA19C}"/>
                  </a:ext>
                </a:extLst>
              </p:cNvPr>
              <p:cNvSpPr/>
              <p:nvPr/>
            </p:nvSpPr>
            <p:spPr>
              <a:xfrm>
                <a:off x="10042946" y="6453100"/>
                <a:ext cx="43267" cy="23071"/>
              </a:xfrm>
              <a:custGeom>
                <a:avLst/>
                <a:gdLst>
                  <a:gd name="connsiteX0" fmla="*/ -1570 w 43267"/>
                  <a:gd name="connsiteY0" fmla="*/ 22097 h 23071"/>
                  <a:gd name="connsiteX1" fmla="*/ 41378 w 43267"/>
                  <a:gd name="connsiteY1" fmla="*/ 22097 h 23071"/>
                  <a:gd name="connsiteX2" fmla="*/ 41378 w 43267"/>
                  <a:gd name="connsiteY2" fmla="*/ 2923 h 23071"/>
                  <a:gd name="connsiteX3" fmla="*/ 41697 w 43267"/>
                  <a:gd name="connsiteY3" fmla="*/ -975 h 23071"/>
                  <a:gd name="connsiteX4" fmla="*/ -1570 w 43267"/>
                  <a:gd name="connsiteY4" fmla="*/ -975 h 23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67" h="23071">
                    <a:moveTo>
                      <a:pt x="-1570" y="22097"/>
                    </a:moveTo>
                    <a:lnTo>
                      <a:pt x="41378" y="22097"/>
                    </a:lnTo>
                    <a:lnTo>
                      <a:pt x="41378" y="2923"/>
                    </a:lnTo>
                    <a:cubicBezTo>
                      <a:pt x="41314" y="1645"/>
                      <a:pt x="41442" y="303"/>
                      <a:pt x="41697" y="-975"/>
                    </a:cubicBezTo>
                    <a:lnTo>
                      <a:pt x="-1570" y="-975"/>
                    </a:lnTo>
                    <a:close/>
                  </a:path>
                </a:pathLst>
              </a:custGeom>
              <a:grpFill/>
              <a:ln w="6363" cap="flat">
                <a:noFill/>
                <a:prstDash val="solid"/>
                <a:miter/>
              </a:ln>
            </p:spPr>
            <p:txBody>
              <a:bodyPr rtlCol="0" anchor="ctr"/>
              <a:lstStyle/>
              <a:p>
                <a:endParaRPr lang="sv-SE" dirty="0"/>
              </a:p>
            </p:txBody>
          </p:sp>
          <p:sp>
            <p:nvSpPr>
              <p:cNvPr id="18" name="Frihandsfigur: Form 17">
                <a:extLst>
                  <a:ext uri="{FF2B5EF4-FFF2-40B4-BE49-F238E27FC236}">
                    <a16:creationId xmlns:a16="http://schemas.microsoft.com/office/drawing/2014/main" id="{C8C38619-0120-42B0-838F-1F45912A9340}"/>
                  </a:ext>
                </a:extLst>
              </p:cNvPr>
              <p:cNvSpPr/>
              <p:nvPr/>
            </p:nvSpPr>
            <p:spPr>
              <a:xfrm>
                <a:off x="10042946" y="6482051"/>
                <a:ext cx="42947" cy="27436"/>
              </a:xfrm>
              <a:custGeom>
                <a:avLst/>
                <a:gdLst>
                  <a:gd name="connsiteX0" fmla="*/ -1570 w 42947"/>
                  <a:gd name="connsiteY0" fmla="*/ -975 h 27436"/>
                  <a:gd name="connsiteX1" fmla="*/ -1570 w 42947"/>
                  <a:gd name="connsiteY1" fmla="*/ 24590 h 27436"/>
                  <a:gd name="connsiteX2" fmla="*/ 32047 w 42947"/>
                  <a:gd name="connsiteY2" fmla="*/ 23311 h 27436"/>
                  <a:gd name="connsiteX3" fmla="*/ 41378 w 42947"/>
                  <a:gd name="connsiteY3" fmla="*/ 20307 h 27436"/>
                  <a:gd name="connsiteX4" fmla="*/ 41378 w 42947"/>
                  <a:gd name="connsiteY4" fmla="*/ -911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 h="27436">
                    <a:moveTo>
                      <a:pt x="-1570" y="-975"/>
                    </a:moveTo>
                    <a:lnTo>
                      <a:pt x="-1570" y="24590"/>
                    </a:lnTo>
                    <a:cubicBezTo>
                      <a:pt x="9486" y="27465"/>
                      <a:pt x="21182" y="27018"/>
                      <a:pt x="32047" y="23311"/>
                    </a:cubicBezTo>
                    <a:lnTo>
                      <a:pt x="41378" y="20307"/>
                    </a:lnTo>
                    <a:lnTo>
                      <a:pt x="41378" y="-911"/>
                    </a:lnTo>
                    <a:close/>
                  </a:path>
                </a:pathLst>
              </a:custGeom>
              <a:grpFill/>
              <a:ln w="6363"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B17F5927-D23A-424C-968D-095F11C08792}"/>
                  </a:ext>
                </a:extLst>
              </p:cNvPr>
              <p:cNvSpPr/>
              <p:nvPr/>
            </p:nvSpPr>
            <p:spPr>
              <a:xfrm>
                <a:off x="10132102" y="6481987"/>
                <a:ext cx="43011" cy="27436"/>
              </a:xfrm>
              <a:custGeom>
                <a:avLst/>
                <a:gdLst>
                  <a:gd name="connsiteX0" fmla="*/ -1570 w 43011"/>
                  <a:gd name="connsiteY0" fmla="*/ 20307 h 27436"/>
                  <a:gd name="connsiteX1" fmla="*/ 7761 w 43011"/>
                  <a:gd name="connsiteY1" fmla="*/ 23311 h 27436"/>
                  <a:gd name="connsiteX2" fmla="*/ 41442 w 43011"/>
                  <a:gd name="connsiteY2" fmla="*/ 24590 h 27436"/>
                  <a:gd name="connsiteX3" fmla="*/ 41442 w 43011"/>
                  <a:gd name="connsiteY3" fmla="*/ -975 h 27436"/>
                  <a:gd name="connsiteX4" fmla="*/ -1570 w 43011"/>
                  <a:gd name="connsiteY4" fmla="*/ -975 h 2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1" h="27436">
                    <a:moveTo>
                      <a:pt x="-1570" y="20307"/>
                    </a:moveTo>
                    <a:lnTo>
                      <a:pt x="7761" y="23311"/>
                    </a:lnTo>
                    <a:cubicBezTo>
                      <a:pt x="18625" y="27018"/>
                      <a:pt x="30321" y="27465"/>
                      <a:pt x="41442" y="24590"/>
                    </a:cubicBezTo>
                    <a:lnTo>
                      <a:pt x="41442" y="-975"/>
                    </a:lnTo>
                    <a:lnTo>
                      <a:pt x="-1570" y="-975"/>
                    </a:lnTo>
                    <a:close/>
                  </a:path>
                </a:pathLst>
              </a:custGeom>
              <a:grpFill/>
              <a:ln w="6363"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4ABB0C52-38A0-422C-BBF9-D2B361DB54AF}"/>
                  </a:ext>
                </a:extLst>
              </p:cNvPr>
              <p:cNvSpPr/>
              <p:nvPr/>
            </p:nvSpPr>
            <p:spPr>
              <a:xfrm>
                <a:off x="10131782" y="6452525"/>
                <a:ext cx="43650" cy="23327"/>
              </a:xfrm>
              <a:custGeom>
                <a:avLst/>
                <a:gdLst>
                  <a:gd name="connsiteX0" fmla="*/ -1123 w 43650"/>
                  <a:gd name="connsiteY0" fmla="*/ 3179 h 23327"/>
                  <a:gd name="connsiteX1" fmla="*/ -1123 w 43650"/>
                  <a:gd name="connsiteY1" fmla="*/ 22352 h 23327"/>
                  <a:gd name="connsiteX2" fmla="*/ 42081 w 43650"/>
                  <a:gd name="connsiteY2" fmla="*/ 22352 h 23327"/>
                  <a:gd name="connsiteX3" fmla="*/ 42081 w 43650"/>
                  <a:gd name="connsiteY3" fmla="*/ -975 h 23327"/>
                  <a:gd name="connsiteX4" fmla="*/ -1570 w 43650"/>
                  <a:gd name="connsiteY4" fmla="*/ -975 h 23327"/>
                  <a:gd name="connsiteX5" fmla="*/ -1123 w 43650"/>
                  <a:gd name="connsiteY5" fmla="*/ 2860 h 2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50" h="23327">
                    <a:moveTo>
                      <a:pt x="-1123" y="3179"/>
                    </a:moveTo>
                    <a:lnTo>
                      <a:pt x="-1123" y="22352"/>
                    </a:lnTo>
                    <a:lnTo>
                      <a:pt x="42081" y="22352"/>
                    </a:lnTo>
                    <a:lnTo>
                      <a:pt x="42081" y="-975"/>
                    </a:lnTo>
                    <a:lnTo>
                      <a:pt x="-1570" y="-975"/>
                    </a:lnTo>
                    <a:cubicBezTo>
                      <a:pt x="-1314" y="303"/>
                      <a:pt x="-1187" y="1582"/>
                      <a:pt x="-1123" y="2860"/>
                    </a:cubicBezTo>
                  </a:path>
                </a:pathLst>
              </a:custGeom>
              <a:grpFill/>
              <a:ln w="6363" cap="flat">
                <a:noFill/>
                <a:prstDash val="solid"/>
                <a:miter/>
              </a:ln>
            </p:spPr>
            <p:txBody>
              <a:bodyPr rtlCol="0" anchor="ctr"/>
              <a:lstStyle/>
              <a:p>
                <a:endParaRPr lang="sv-SE" dirty="0"/>
              </a:p>
            </p:txBody>
          </p:sp>
          <p:sp>
            <p:nvSpPr>
              <p:cNvPr id="21" name="Frihandsfigur: Form 20">
                <a:extLst>
                  <a:ext uri="{FF2B5EF4-FFF2-40B4-BE49-F238E27FC236}">
                    <a16:creationId xmlns:a16="http://schemas.microsoft.com/office/drawing/2014/main" id="{9500D5BC-6325-4A54-BA72-D4F36CBB3C91}"/>
                  </a:ext>
                </a:extLst>
              </p:cNvPr>
              <p:cNvSpPr/>
              <p:nvPr/>
            </p:nvSpPr>
            <p:spPr>
              <a:xfrm>
                <a:off x="10072473" y="6422039"/>
                <a:ext cx="73305" cy="24925"/>
              </a:xfrm>
              <a:custGeom>
                <a:avLst/>
                <a:gdLst>
                  <a:gd name="connsiteX0" fmla="*/ 71735 w 73305"/>
                  <a:gd name="connsiteY0" fmla="*/ -975 h 24925"/>
                  <a:gd name="connsiteX1" fmla="*/ -1570 w 73305"/>
                  <a:gd name="connsiteY1" fmla="*/ -975 h 24925"/>
                  <a:gd name="connsiteX2" fmla="*/ -1570 w 73305"/>
                  <a:gd name="connsiteY2" fmla="*/ 23950 h 24925"/>
                  <a:gd name="connsiteX3" fmla="*/ 14216 w 73305"/>
                  <a:gd name="connsiteY3" fmla="*/ 23950 h 24925"/>
                  <a:gd name="connsiteX4" fmla="*/ 34540 w 73305"/>
                  <a:gd name="connsiteY4" fmla="*/ 11168 h 24925"/>
                  <a:gd name="connsiteX5" fmla="*/ 55694 w 73305"/>
                  <a:gd name="connsiteY5" fmla="*/ 23950 h 24925"/>
                  <a:gd name="connsiteX6" fmla="*/ 71735 w 73305"/>
                  <a:gd name="connsiteY6" fmla="*/ 23950 h 2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05" h="24925">
                    <a:moveTo>
                      <a:pt x="71735" y="-975"/>
                    </a:moveTo>
                    <a:lnTo>
                      <a:pt x="-1570" y="-975"/>
                    </a:lnTo>
                    <a:lnTo>
                      <a:pt x="-1570" y="23950"/>
                    </a:lnTo>
                    <a:lnTo>
                      <a:pt x="14216" y="23950"/>
                    </a:lnTo>
                    <a:cubicBezTo>
                      <a:pt x="18178" y="16345"/>
                      <a:pt x="25976" y="11424"/>
                      <a:pt x="34540" y="11168"/>
                    </a:cubicBezTo>
                    <a:cubicBezTo>
                      <a:pt x="43423" y="11040"/>
                      <a:pt x="51668" y="16025"/>
                      <a:pt x="55694" y="23950"/>
                    </a:cubicBezTo>
                    <a:lnTo>
                      <a:pt x="71735" y="23950"/>
                    </a:lnTo>
                    <a:close/>
                  </a:path>
                </a:pathLst>
              </a:custGeom>
              <a:grpFill/>
              <a:ln w="6363"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32FA42BA-C5A1-4320-A4E0-4952013CC7F0}"/>
                  </a:ext>
                </a:extLst>
              </p:cNvPr>
              <p:cNvSpPr/>
              <p:nvPr/>
            </p:nvSpPr>
            <p:spPr>
              <a:xfrm>
                <a:off x="10151658" y="6421975"/>
                <a:ext cx="23774" cy="24925"/>
              </a:xfrm>
              <a:custGeom>
                <a:avLst/>
                <a:gdLst>
                  <a:gd name="connsiteX0" fmla="*/ 0 w 23774"/>
                  <a:gd name="connsiteY0" fmla="*/ 0 h 24925"/>
                  <a:gd name="connsiteX1" fmla="*/ 23775 w 23774"/>
                  <a:gd name="connsiteY1" fmla="*/ 0 h 24925"/>
                  <a:gd name="connsiteX2" fmla="*/ 23775 w 23774"/>
                  <a:gd name="connsiteY2" fmla="*/ 24925 h 24925"/>
                  <a:gd name="connsiteX3" fmla="*/ 0 w 23774"/>
                  <a:gd name="connsiteY3" fmla="*/ 24925 h 24925"/>
                </a:gdLst>
                <a:ahLst/>
                <a:cxnLst>
                  <a:cxn ang="0">
                    <a:pos x="connsiteX0" y="connsiteY0"/>
                  </a:cxn>
                  <a:cxn ang="0">
                    <a:pos x="connsiteX1" y="connsiteY1"/>
                  </a:cxn>
                  <a:cxn ang="0">
                    <a:pos x="connsiteX2" y="connsiteY2"/>
                  </a:cxn>
                  <a:cxn ang="0">
                    <a:pos x="connsiteX3" y="connsiteY3"/>
                  </a:cxn>
                </a:cxnLst>
                <a:rect l="l" t="t" r="r" b="b"/>
                <a:pathLst>
                  <a:path w="23774" h="24925">
                    <a:moveTo>
                      <a:pt x="0" y="0"/>
                    </a:moveTo>
                    <a:lnTo>
                      <a:pt x="23775" y="0"/>
                    </a:lnTo>
                    <a:lnTo>
                      <a:pt x="23775" y="24925"/>
                    </a:lnTo>
                    <a:lnTo>
                      <a:pt x="0" y="24925"/>
                    </a:lnTo>
                    <a:close/>
                  </a:path>
                </a:pathLst>
              </a:custGeom>
              <a:grpFill/>
              <a:ln w="6363"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42CF23E1-9177-4860-A9C1-CE0D21A832B7}"/>
                  </a:ext>
                </a:extLst>
              </p:cNvPr>
              <p:cNvSpPr/>
              <p:nvPr/>
            </p:nvSpPr>
            <p:spPr>
              <a:xfrm>
                <a:off x="10005623" y="6320933"/>
                <a:ext cx="207708" cy="95162"/>
              </a:xfrm>
              <a:custGeom>
                <a:avLst/>
                <a:gdLst>
                  <a:gd name="connsiteX0" fmla="*/ 196105 w 207708"/>
                  <a:gd name="connsiteY0" fmla="*/ 32706 h 95162"/>
                  <a:gd name="connsiteX1" fmla="*/ 152901 w 207708"/>
                  <a:gd name="connsiteY1" fmla="*/ 32706 h 95162"/>
                  <a:gd name="connsiteX2" fmla="*/ 152901 w 207708"/>
                  <a:gd name="connsiteY2" fmla="*/ 74631 h 95162"/>
                  <a:gd name="connsiteX3" fmla="*/ 133728 w 207708"/>
                  <a:gd name="connsiteY3" fmla="*/ 74631 h 95162"/>
                  <a:gd name="connsiteX4" fmla="*/ 133728 w 207708"/>
                  <a:gd name="connsiteY4" fmla="*/ 59293 h 95162"/>
                  <a:gd name="connsiteX5" fmla="*/ 124781 w 207708"/>
                  <a:gd name="connsiteY5" fmla="*/ 59293 h 95162"/>
                  <a:gd name="connsiteX6" fmla="*/ 124781 w 207708"/>
                  <a:gd name="connsiteY6" fmla="*/ -975 h 95162"/>
                  <a:gd name="connsiteX7" fmla="*/ 78574 w 207708"/>
                  <a:gd name="connsiteY7" fmla="*/ -975 h 95162"/>
                  <a:gd name="connsiteX8" fmla="*/ 78574 w 207708"/>
                  <a:gd name="connsiteY8" fmla="*/ 59293 h 95162"/>
                  <a:gd name="connsiteX9" fmla="*/ 70201 w 207708"/>
                  <a:gd name="connsiteY9" fmla="*/ 59293 h 95162"/>
                  <a:gd name="connsiteX10" fmla="*/ 70201 w 207708"/>
                  <a:gd name="connsiteY10" fmla="*/ 74631 h 95162"/>
                  <a:gd name="connsiteX11" fmla="*/ 51028 w 207708"/>
                  <a:gd name="connsiteY11" fmla="*/ 74631 h 95162"/>
                  <a:gd name="connsiteX12" fmla="*/ 51028 w 207708"/>
                  <a:gd name="connsiteY12" fmla="*/ 32706 h 95162"/>
                  <a:gd name="connsiteX13" fmla="*/ 8017 w 207708"/>
                  <a:gd name="connsiteY13" fmla="*/ 32706 h 95162"/>
                  <a:gd name="connsiteX14" fmla="*/ 8017 w 207708"/>
                  <a:gd name="connsiteY14" fmla="*/ 59293 h 95162"/>
                  <a:gd name="connsiteX15" fmla="*/ -1570 w 207708"/>
                  <a:gd name="connsiteY15" fmla="*/ 59293 h 95162"/>
                  <a:gd name="connsiteX16" fmla="*/ -1570 w 207708"/>
                  <a:gd name="connsiteY16" fmla="*/ 83131 h 95162"/>
                  <a:gd name="connsiteX17" fmla="*/ 22204 w 207708"/>
                  <a:gd name="connsiteY17" fmla="*/ 83131 h 95162"/>
                  <a:gd name="connsiteX18" fmla="*/ 22204 w 207708"/>
                  <a:gd name="connsiteY18" fmla="*/ 94187 h 95162"/>
                  <a:gd name="connsiteX19" fmla="*/ 182364 w 207708"/>
                  <a:gd name="connsiteY19" fmla="*/ 94187 h 95162"/>
                  <a:gd name="connsiteX20" fmla="*/ 182364 w 207708"/>
                  <a:gd name="connsiteY20" fmla="*/ 83131 h 95162"/>
                  <a:gd name="connsiteX21" fmla="*/ 206139 w 207708"/>
                  <a:gd name="connsiteY21" fmla="*/ 83131 h 95162"/>
                  <a:gd name="connsiteX22" fmla="*/ 206139 w 207708"/>
                  <a:gd name="connsiteY22" fmla="*/ 59293 h 95162"/>
                  <a:gd name="connsiteX23" fmla="*/ 196424 w 207708"/>
                  <a:gd name="connsiteY23" fmla="*/ 59293 h 95162"/>
                  <a:gd name="connsiteX24" fmla="*/ 39588 w 207708"/>
                  <a:gd name="connsiteY24" fmla="*/ 75654 h 95162"/>
                  <a:gd name="connsiteX25" fmla="*/ 28660 w 207708"/>
                  <a:gd name="connsiteY25" fmla="*/ 75654 h 95162"/>
                  <a:gd name="connsiteX26" fmla="*/ 28660 w 207708"/>
                  <a:gd name="connsiteY26" fmla="*/ 61721 h 95162"/>
                  <a:gd name="connsiteX27" fmla="*/ 18498 w 207708"/>
                  <a:gd name="connsiteY27" fmla="*/ 61721 h 95162"/>
                  <a:gd name="connsiteX28" fmla="*/ 18498 w 207708"/>
                  <a:gd name="connsiteY28" fmla="*/ 53412 h 95162"/>
                  <a:gd name="connsiteX29" fmla="*/ 21310 w 207708"/>
                  <a:gd name="connsiteY29" fmla="*/ 45296 h 95162"/>
                  <a:gd name="connsiteX30" fmla="*/ 28340 w 207708"/>
                  <a:gd name="connsiteY30" fmla="*/ 42292 h 95162"/>
                  <a:gd name="connsiteX31" fmla="*/ 30577 w 207708"/>
                  <a:gd name="connsiteY31" fmla="*/ 42292 h 95162"/>
                  <a:gd name="connsiteX32" fmla="*/ 39716 w 207708"/>
                  <a:gd name="connsiteY32" fmla="*/ 52198 h 95162"/>
                  <a:gd name="connsiteX33" fmla="*/ 39588 w 207708"/>
                  <a:gd name="connsiteY33" fmla="*/ 53285 h 95162"/>
                  <a:gd name="connsiteX34" fmla="*/ 114875 w 207708"/>
                  <a:gd name="connsiteY34" fmla="*/ 60443 h 95162"/>
                  <a:gd name="connsiteX35" fmla="*/ 88799 w 207708"/>
                  <a:gd name="connsiteY35" fmla="*/ 60443 h 95162"/>
                  <a:gd name="connsiteX36" fmla="*/ 88799 w 207708"/>
                  <a:gd name="connsiteY36" fmla="*/ 23119 h 95162"/>
                  <a:gd name="connsiteX37" fmla="*/ 101582 w 207708"/>
                  <a:gd name="connsiteY37" fmla="*/ 10337 h 95162"/>
                  <a:gd name="connsiteX38" fmla="*/ 110656 w 207708"/>
                  <a:gd name="connsiteY38" fmla="*/ 13852 h 95162"/>
                  <a:gd name="connsiteX39" fmla="*/ 114875 w 207708"/>
                  <a:gd name="connsiteY39" fmla="*/ 23119 h 95162"/>
                  <a:gd name="connsiteX40" fmla="*/ 185879 w 207708"/>
                  <a:gd name="connsiteY40" fmla="*/ 54499 h 95162"/>
                  <a:gd name="connsiteX41" fmla="*/ 185879 w 207708"/>
                  <a:gd name="connsiteY41" fmla="*/ 62744 h 95162"/>
                  <a:gd name="connsiteX42" fmla="*/ 175781 w 207708"/>
                  <a:gd name="connsiteY42" fmla="*/ 62744 h 95162"/>
                  <a:gd name="connsiteX43" fmla="*/ 175781 w 207708"/>
                  <a:gd name="connsiteY43" fmla="*/ 76740 h 95162"/>
                  <a:gd name="connsiteX44" fmla="*/ 164789 w 207708"/>
                  <a:gd name="connsiteY44" fmla="*/ 76740 h 95162"/>
                  <a:gd name="connsiteX45" fmla="*/ 164789 w 207708"/>
                  <a:gd name="connsiteY45" fmla="*/ 54499 h 95162"/>
                  <a:gd name="connsiteX46" fmla="*/ 173800 w 207708"/>
                  <a:gd name="connsiteY46" fmla="*/ 43442 h 95162"/>
                  <a:gd name="connsiteX47" fmla="*/ 176037 w 207708"/>
                  <a:gd name="connsiteY47" fmla="*/ 43442 h 95162"/>
                  <a:gd name="connsiteX48" fmla="*/ 183131 w 207708"/>
                  <a:gd name="connsiteY48" fmla="*/ 46446 h 95162"/>
                  <a:gd name="connsiteX49" fmla="*/ 185879 w 207708"/>
                  <a:gd name="connsiteY49" fmla="*/ 54627 h 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7708" h="95162">
                    <a:moveTo>
                      <a:pt x="196105" y="32706"/>
                    </a:moveTo>
                    <a:lnTo>
                      <a:pt x="152901" y="32706"/>
                    </a:lnTo>
                    <a:lnTo>
                      <a:pt x="152901" y="74631"/>
                    </a:lnTo>
                    <a:lnTo>
                      <a:pt x="133728" y="74631"/>
                    </a:lnTo>
                    <a:lnTo>
                      <a:pt x="133728" y="59293"/>
                    </a:lnTo>
                    <a:lnTo>
                      <a:pt x="124781" y="59293"/>
                    </a:lnTo>
                    <a:lnTo>
                      <a:pt x="124781" y="-975"/>
                    </a:lnTo>
                    <a:lnTo>
                      <a:pt x="78574" y="-975"/>
                    </a:lnTo>
                    <a:lnTo>
                      <a:pt x="78574" y="59293"/>
                    </a:lnTo>
                    <a:lnTo>
                      <a:pt x="70201" y="59293"/>
                    </a:lnTo>
                    <a:lnTo>
                      <a:pt x="70201" y="74631"/>
                    </a:lnTo>
                    <a:lnTo>
                      <a:pt x="51028" y="74631"/>
                    </a:lnTo>
                    <a:lnTo>
                      <a:pt x="51028" y="32706"/>
                    </a:lnTo>
                    <a:lnTo>
                      <a:pt x="8017" y="32706"/>
                    </a:lnTo>
                    <a:lnTo>
                      <a:pt x="8017" y="59293"/>
                    </a:lnTo>
                    <a:lnTo>
                      <a:pt x="-1570" y="59293"/>
                    </a:lnTo>
                    <a:lnTo>
                      <a:pt x="-1570" y="83131"/>
                    </a:lnTo>
                    <a:lnTo>
                      <a:pt x="22204" y="83131"/>
                    </a:lnTo>
                    <a:lnTo>
                      <a:pt x="22204" y="94187"/>
                    </a:lnTo>
                    <a:lnTo>
                      <a:pt x="182364" y="94187"/>
                    </a:lnTo>
                    <a:lnTo>
                      <a:pt x="182364" y="83131"/>
                    </a:lnTo>
                    <a:lnTo>
                      <a:pt x="206139" y="83131"/>
                    </a:lnTo>
                    <a:lnTo>
                      <a:pt x="206139" y="59293"/>
                    </a:lnTo>
                    <a:lnTo>
                      <a:pt x="196424" y="59293"/>
                    </a:lnTo>
                    <a:close/>
                    <a:moveTo>
                      <a:pt x="39588" y="75654"/>
                    </a:moveTo>
                    <a:lnTo>
                      <a:pt x="28660" y="75654"/>
                    </a:lnTo>
                    <a:lnTo>
                      <a:pt x="28660" y="61721"/>
                    </a:lnTo>
                    <a:lnTo>
                      <a:pt x="18498" y="61721"/>
                    </a:lnTo>
                    <a:lnTo>
                      <a:pt x="18498" y="53412"/>
                    </a:lnTo>
                    <a:cubicBezTo>
                      <a:pt x="18178" y="50409"/>
                      <a:pt x="19201" y="47405"/>
                      <a:pt x="21310" y="45296"/>
                    </a:cubicBezTo>
                    <a:cubicBezTo>
                      <a:pt x="23163" y="43442"/>
                      <a:pt x="25720" y="42356"/>
                      <a:pt x="28340" y="42292"/>
                    </a:cubicBezTo>
                    <a:lnTo>
                      <a:pt x="30577" y="42292"/>
                    </a:lnTo>
                    <a:cubicBezTo>
                      <a:pt x="35817" y="42484"/>
                      <a:pt x="39908" y="46958"/>
                      <a:pt x="39716" y="52198"/>
                    </a:cubicBezTo>
                    <a:cubicBezTo>
                      <a:pt x="39652" y="52582"/>
                      <a:pt x="39652" y="52901"/>
                      <a:pt x="39588" y="53285"/>
                    </a:cubicBezTo>
                    <a:close/>
                    <a:moveTo>
                      <a:pt x="114875" y="60443"/>
                    </a:moveTo>
                    <a:lnTo>
                      <a:pt x="88799" y="60443"/>
                    </a:lnTo>
                    <a:lnTo>
                      <a:pt x="88799" y="23119"/>
                    </a:lnTo>
                    <a:cubicBezTo>
                      <a:pt x="89055" y="16159"/>
                      <a:pt x="94615" y="10567"/>
                      <a:pt x="101582" y="10337"/>
                    </a:cubicBezTo>
                    <a:cubicBezTo>
                      <a:pt x="104968" y="10324"/>
                      <a:pt x="108164" y="11583"/>
                      <a:pt x="110656" y="13852"/>
                    </a:cubicBezTo>
                    <a:cubicBezTo>
                      <a:pt x="113277" y="16249"/>
                      <a:pt x="114747" y="19585"/>
                      <a:pt x="114875" y="23119"/>
                    </a:cubicBezTo>
                    <a:close/>
                    <a:moveTo>
                      <a:pt x="185879" y="54499"/>
                    </a:moveTo>
                    <a:lnTo>
                      <a:pt x="185879" y="62744"/>
                    </a:lnTo>
                    <a:lnTo>
                      <a:pt x="175781" y="62744"/>
                    </a:lnTo>
                    <a:lnTo>
                      <a:pt x="175781" y="76740"/>
                    </a:lnTo>
                    <a:lnTo>
                      <a:pt x="164789" y="76740"/>
                    </a:lnTo>
                    <a:lnTo>
                      <a:pt x="164789" y="54499"/>
                    </a:lnTo>
                    <a:cubicBezTo>
                      <a:pt x="164789" y="48108"/>
                      <a:pt x="167729" y="44146"/>
                      <a:pt x="173800" y="43442"/>
                    </a:cubicBezTo>
                    <a:lnTo>
                      <a:pt x="176037" y="43442"/>
                    </a:lnTo>
                    <a:cubicBezTo>
                      <a:pt x="178721" y="43506"/>
                      <a:pt x="181214" y="44593"/>
                      <a:pt x="183131" y="46446"/>
                    </a:cubicBezTo>
                    <a:cubicBezTo>
                      <a:pt x="185240" y="48619"/>
                      <a:pt x="186263" y="51623"/>
                      <a:pt x="185879" y="54627"/>
                    </a:cubicBezTo>
                  </a:path>
                </a:pathLst>
              </a:custGeom>
              <a:grpFill/>
              <a:ln w="6363" cap="flat">
                <a:noFill/>
                <a:prstDash val="solid"/>
                <a:miter/>
              </a:ln>
            </p:spPr>
            <p:txBody>
              <a:bodyPr rtlCol="0" anchor="ctr"/>
              <a:lstStyle/>
              <a:p>
                <a:endParaRPr lang="sv-SE" dirty="0"/>
              </a:p>
            </p:txBody>
          </p:sp>
        </p:grpSp>
      </p:grpSp>
      <p:sp>
        <p:nvSpPr>
          <p:cNvPr id="3" name="Platshållare för bildnummer 2">
            <a:extLst>
              <a:ext uri="{FF2B5EF4-FFF2-40B4-BE49-F238E27FC236}">
                <a16:creationId xmlns:a16="http://schemas.microsoft.com/office/drawing/2014/main" id="{FF72232E-5E66-401B-88FB-9A3C60140437}"/>
              </a:ext>
            </a:extLst>
          </p:cNvPr>
          <p:cNvSpPr>
            <a:spLocks noGrp="1"/>
          </p:cNvSpPr>
          <p:nvPr>
            <p:ph type="sldNum" sz="quarter" idx="12"/>
          </p:nvPr>
        </p:nvSpPr>
        <p:spPr/>
        <p:txBody>
          <a:bodyPr/>
          <a:lstStyle>
            <a:lvl1pPr>
              <a:defRPr>
                <a:solidFill>
                  <a:schemeClr val="bg1"/>
                </a:solidFill>
              </a:defRPr>
            </a:lvl1pPr>
          </a:lstStyle>
          <a:p>
            <a:fld id="{1530FA24-EA69-48AB-999F-0B3AF33E8E8C}" type="slidenum">
              <a:rPr lang="sv-SE" smtClean="0"/>
              <a:pPr/>
              <a:t>‹#›</a:t>
            </a:fld>
            <a:endParaRPr lang="sv-SE" dirty="0"/>
          </a:p>
        </p:txBody>
      </p:sp>
      <p:sp>
        <p:nvSpPr>
          <p:cNvPr id="41" name="textruta 40">
            <a:extLst>
              <a:ext uri="{FF2B5EF4-FFF2-40B4-BE49-F238E27FC236}">
                <a16:creationId xmlns:a16="http://schemas.microsoft.com/office/drawing/2014/main" id="{58CB8DFA-FF8F-4343-B76C-AF4A91A17A62}"/>
              </a:ext>
            </a:extLst>
          </p:cNvPr>
          <p:cNvSpPr txBox="1"/>
          <p:nvPr userDrawn="1">
            <p:custDataLst>
              <p:tags r:id="rId1"/>
            </p:custDataLst>
          </p:nvPr>
        </p:nvSpPr>
        <p:spPr>
          <a:xfrm>
            <a:off x="8462230" y="272535"/>
            <a:ext cx="3404333" cy="184666"/>
          </a:xfrm>
          <a:prstGeom prst="rect">
            <a:avLst/>
          </a:prstGeom>
          <a:noFill/>
        </p:spPr>
        <p:txBody>
          <a:bodyPr wrap="square" lIns="0" tIns="0" rIns="0" bIns="0" rtlCol="0">
            <a:spAutoFit/>
          </a:bodyPr>
          <a:lstStyle/>
          <a:p>
            <a:pPr algn="r"/>
            <a:r>
              <a:rPr lang="sv-SE" sz="1200" b="1">
                <a:solidFill>
                  <a:schemeClr val="bg1"/>
                </a:solidFill>
              </a:rPr>
              <a:t>RTJ, Säkerhet-och Krisberedskapsavd</a:t>
            </a:r>
            <a:endParaRPr lang="sv-SE" sz="1200" b="1" dirty="0">
              <a:solidFill>
                <a:schemeClr val="bg1"/>
              </a:solidFill>
            </a:endParaRPr>
          </a:p>
        </p:txBody>
      </p:sp>
      <p:sp>
        <p:nvSpPr>
          <p:cNvPr id="42" name="textruta 8" descr="Länk: jonkoping.se">
            <a:hlinkClick r:id="rId5"/>
            <a:extLst>
              <a:ext uri="{FF2B5EF4-FFF2-40B4-BE49-F238E27FC236}">
                <a16:creationId xmlns:a16="http://schemas.microsoft.com/office/drawing/2014/main" id="{2E52E29F-0E69-590B-87F2-CFFDAB70DBBB}"/>
              </a:ext>
            </a:extLst>
          </p:cNvPr>
          <p:cNvSpPr txBox="1"/>
          <p:nvPr userDrawn="1"/>
        </p:nvSpPr>
        <p:spPr>
          <a:xfrm>
            <a:off x="684766" y="6235525"/>
            <a:ext cx="1183016" cy="230832"/>
          </a:xfrm>
          <a:prstGeom prst="rect">
            <a:avLst/>
          </a:prstGeom>
          <a:noFill/>
        </p:spPr>
        <p:txBody>
          <a:bodyPr wrap="none" lIns="0" tIns="0" rIns="0" bIns="0" rtlCol="0">
            <a:spAutoFit/>
          </a:bodyPr>
          <a:lstStyle/>
          <a:p>
            <a:r>
              <a:rPr lang="sv-SE" sz="1500" b="1" dirty="0">
                <a:solidFill>
                  <a:schemeClr val="bg1"/>
                </a:solidFill>
              </a:rPr>
              <a:t>jonkoping.se</a:t>
            </a:r>
          </a:p>
        </p:txBody>
      </p:sp>
    </p:spTree>
    <p:extLst>
      <p:ext uri="{BB962C8B-B14F-4D97-AF65-F5344CB8AC3E}">
        <p14:creationId xmlns:p14="http://schemas.microsoft.com/office/powerpoint/2010/main" val="2900518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04">
          <p15:clr>
            <a:srgbClr val="FBAE40"/>
          </p15:clr>
        </p15:guide>
        <p15:guide id="4" pos="7488">
          <p15:clr>
            <a:srgbClr val="FBAE40"/>
          </p15:clr>
        </p15:guide>
        <p15:guide id="5" orient="horz" pos="192">
          <p15:clr>
            <a:srgbClr val="FBAE40"/>
          </p15:clr>
        </p15:guide>
        <p15:guide id="6"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593082" y="927557"/>
            <a:ext cx="1980565" cy="14890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7409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3304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341620" y="0"/>
            <a:ext cx="1508759" cy="755903"/>
          </a:xfrm>
          <a:prstGeom prst="rect">
            <a:avLst/>
          </a:prstGeom>
        </p:spPr>
      </p:pic>
      <p:pic>
        <p:nvPicPr>
          <p:cNvPr id="17" name="bg object 17"/>
          <p:cNvPicPr/>
          <p:nvPr/>
        </p:nvPicPr>
        <p:blipFill>
          <a:blip r:embed="rId3" cstate="print"/>
          <a:stretch>
            <a:fillRect/>
          </a:stretch>
        </p:blipFill>
        <p:spPr>
          <a:xfrm>
            <a:off x="9906275" y="147107"/>
            <a:ext cx="2125403" cy="514877"/>
          </a:xfrm>
          <a:prstGeom prst="rect">
            <a:avLst/>
          </a:prstGeom>
        </p:spPr>
      </p:pic>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6667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16340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9097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Avsnittsrubrik">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4A436721-15AC-BC41-1077-8B3FFAF363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42899" r="556"/>
          <a:stretch/>
        </p:blipFill>
        <p:spPr>
          <a:xfrm>
            <a:off x="0" y="0"/>
            <a:ext cx="12192000" cy="3960057"/>
          </a:xfrm>
          <a:prstGeom prst="rect">
            <a:avLst/>
          </a:prstGeom>
        </p:spPr>
      </p:pic>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820738" y="296863"/>
            <a:ext cx="10531475" cy="158261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803275" y="1989139"/>
            <a:ext cx="10550524" cy="8861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p:txBody>
          <a:bodyPr/>
          <a:lstStyle/>
          <a:p>
            <a:fld id="{84174636-13CD-4138-9660-AEFDA6AF6336}" type="datetime1">
              <a:rPr lang="sv-SE" smtClean="0"/>
              <a:t>2026-02-23</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9" name="Bild 8">
            <a:extLst>
              <a:ext uri="{FF2B5EF4-FFF2-40B4-BE49-F238E27FC236}">
                <a16:creationId xmlns:a16="http://schemas.microsoft.com/office/drawing/2014/main" id="{900DEC85-01BF-16BE-F395-3D2DF3C4C58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0606" y="3557232"/>
            <a:ext cx="1970789" cy="2391964"/>
          </a:xfrm>
          <a:prstGeom prst="rect">
            <a:avLst/>
          </a:prstGeom>
        </p:spPr>
      </p:pic>
    </p:spTree>
    <p:extLst>
      <p:ext uri="{BB962C8B-B14F-4D97-AF65-F5344CB8AC3E}">
        <p14:creationId xmlns:p14="http://schemas.microsoft.com/office/powerpoint/2010/main" val="873169829"/>
      </p:ext>
    </p:extLst>
  </p:cSld>
  <p:clrMapOvr>
    <a:masterClrMapping/>
  </p:clrMapOvr>
  <p:extLst>
    <p:ext uri="{DCECCB84-F9BA-43D5-87BE-67443E8EF086}">
      <p15:sldGuideLst xmlns:p15="http://schemas.microsoft.com/office/powerpoint/2012/main">
        <p15:guide id="1" pos="667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4400E0D-4A68-AF8A-4B5C-A9314FF26F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77286" r="556" b="1"/>
          <a:stretch/>
        </p:blipFill>
        <p:spPr>
          <a:xfrm rot="10800000">
            <a:off x="0" y="5282780"/>
            <a:ext cx="12192000" cy="1575220"/>
          </a:xfrm>
          <a:prstGeom prst="rect">
            <a:avLst/>
          </a:prstGeom>
        </p:spPr>
      </p:pic>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C5EC510-54B7-45A0-A12C-668745F9004D}" type="datetime1">
              <a:rPr lang="sv-SE" smtClean="0"/>
              <a:t>2026-02-23</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7F2D7E14-50AA-4061-85D2-4326B05D2AAF}" type="datetime1">
              <a:rPr lang="sv-SE" smtClean="0"/>
              <a:t>2026-02-23</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26382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Rubrikbi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7B0B7A37-BBF8-72E3-5C98-94104BDDB2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77286" r="556" b="1"/>
          <a:stretch/>
        </p:blipFill>
        <p:spPr>
          <a:xfrm rot="10800000">
            <a:off x="0" y="5282780"/>
            <a:ext cx="12192000" cy="1575220"/>
          </a:xfrm>
          <a:prstGeom prst="rect">
            <a:avLst/>
          </a:prstGeom>
        </p:spPr>
      </p:pic>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803275" y="1989138"/>
            <a:ext cx="10544175" cy="2573337"/>
          </a:xfrm>
        </p:spPr>
        <p:txBody>
          <a:bodyPr anchor="b"/>
          <a:lstStyle>
            <a:lvl1pPr>
              <a:defRPr sz="60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p:nvPr>
        </p:nvSpPr>
        <p:spPr>
          <a:xfrm>
            <a:off x="803274" y="4665664"/>
            <a:ext cx="10544175" cy="97038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CBD29510-B0F8-44A8-A829-D005896E227A}" type="datetime1">
              <a:rPr lang="sv-SE" smtClean="0"/>
              <a:t>2026-02-23</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569957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ild till höger">
    <p:spTree>
      <p:nvGrpSpPr>
        <p:cNvPr id="1" name=""/>
        <p:cNvGrpSpPr/>
        <p:nvPr/>
      </p:nvGrpSpPr>
      <p:grpSpPr>
        <a:xfrm>
          <a:off x="0" y="0"/>
          <a:ext cx="0" cy="0"/>
          <a:chOff x="0" y="0"/>
          <a:chExt cx="0" cy="0"/>
        </a:xfrm>
      </p:grpSpPr>
      <p:sp>
        <p:nvSpPr>
          <p:cNvPr id="21" name="Platshållare för bild 20">
            <a:extLst>
              <a:ext uri="{FF2B5EF4-FFF2-40B4-BE49-F238E27FC236}">
                <a16:creationId xmlns:a16="http://schemas.microsoft.com/office/drawing/2014/main" id="{98D3E12A-33A3-DA74-616D-9C05FF83BA87}"/>
              </a:ext>
            </a:extLst>
          </p:cNvPr>
          <p:cNvSpPr>
            <a:spLocks noGrp="1"/>
          </p:cNvSpPr>
          <p:nvPr>
            <p:ph type="pic" sz="quarter" idx="13" hasCustomPrompt="1"/>
          </p:nvPr>
        </p:nvSpPr>
        <p:spPr>
          <a:xfrm>
            <a:off x="7327193" y="0"/>
            <a:ext cx="4864807" cy="6858000"/>
          </a:xfrm>
          <a:custGeom>
            <a:avLst/>
            <a:gdLst>
              <a:gd name="connsiteX0" fmla="*/ 151163 w 4864807"/>
              <a:gd name="connsiteY0" fmla="*/ 0 h 6858000"/>
              <a:gd name="connsiteX1" fmla="*/ 4864807 w 4864807"/>
              <a:gd name="connsiteY1" fmla="*/ 0 h 6858000"/>
              <a:gd name="connsiteX2" fmla="*/ 4864807 w 4864807"/>
              <a:gd name="connsiteY2" fmla="*/ 6858000 h 6858000"/>
              <a:gd name="connsiteX3" fmla="*/ 178380 w 4864807"/>
              <a:gd name="connsiteY3" fmla="*/ 6858000 h 6858000"/>
              <a:gd name="connsiteX4" fmla="*/ 401792 w 4864807"/>
              <a:gd name="connsiteY4" fmla="*/ 6634589 h 6858000"/>
              <a:gd name="connsiteX5" fmla="*/ 401792 w 4864807"/>
              <a:gd name="connsiteY5" fmla="*/ 6066717 h 6858000"/>
              <a:gd name="connsiteX6" fmla="*/ 256 w 4864807"/>
              <a:gd name="connsiteY6" fmla="*/ 5665245 h 6858000"/>
              <a:gd name="connsiteX7" fmla="*/ 0 w 4864807"/>
              <a:gd name="connsiteY7" fmla="*/ 5665245 h 6858000"/>
              <a:gd name="connsiteX8" fmla="*/ 0 w 4864807"/>
              <a:gd name="connsiteY8" fmla="*/ 5097373 h 6858000"/>
              <a:gd name="connsiteX9" fmla="*/ 256 w 4864807"/>
              <a:gd name="connsiteY9" fmla="*/ 5097373 h 6858000"/>
              <a:gd name="connsiteX10" fmla="*/ 401792 w 4864807"/>
              <a:gd name="connsiteY10" fmla="*/ 4695901 h 6858000"/>
              <a:gd name="connsiteX11" fmla="*/ 401792 w 4864807"/>
              <a:gd name="connsiteY11" fmla="*/ 4128029 h 6858000"/>
              <a:gd name="connsiteX12" fmla="*/ 256 w 4864807"/>
              <a:gd name="connsiteY12" fmla="*/ 3726493 h 6858000"/>
              <a:gd name="connsiteX13" fmla="*/ 0 w 4864807"/>
              <a:gd name="connsiteY13" fmla="*/ 3726493 h 6858000"/>
              <a:gd name="connsiteX14" fmla="*/ 0 w 4864807"/>
              <a:gd name="connsiteY14" fmla="*/ 3158621 h 6858000"/>
              <a:gd name="connsiteX15" fmla="*/ 256 w 4864807"/>
              <a:gd name="connsiteY15" fmla="*/ 3158621 h 6858000"/>
              <a:gd name="connsiteX16" fmla="*/ 401792 w 4864807"/>
              <a:gd name="connsiteY16" fmla="*/ 2757085 h 6858000"/>
              <a:gd name="connsiteX17" fmla="*/ 401792 w 4864807"/>
              <a:gd name="connsiteY17" fmla="*/ 2189213 h 6858000"/>
              <a:gd name="connsiteX18" fmla="*/ 256 w 4864807"/>
              <a:gd name="connsiteY18" fmla="*/ 1787741 h 6858000"/>
              <a:gd name="connsiteX19" fmla="*/ 0 w 4864807"/>
              <a:gd name="connsiteY19" fmla="*/ 1787741 h 6858000"/>
              <a:gd name="connsiteX20" fmla="*/ 0 w 4864807"/>
              <a:gd name="connsiteY20" fmla="*/ 1219997 h 6858000"/>
              <a:gd name="connsiteX21" fmla="*/ 256 w 4864807"/>
              <a:gd name="connsiteY21" fmla="*/ 1219997 h 6858000"/>
              <a:gd name="connsiteX22" fmla="*/ 401792 w 4864807"/>
              <a:gd name="connsiteY22" fmla="*/ 818461 h 6858000"/>
              <a:gd name="connsiteX23" fmla="*/ 401792 w 4864807"/>
              <a:gd name="connsiteY23" fmla="*/ 2505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64807" h="6858000">
                <a:moveTo>
                  <a:pt x="151163" y="0"/>
                </a:moveTo>
                <a:lnTo>
                  <a:pt x="4864807" y="0"/>
                </a:lnTo>
                <a:lnTo>
                  <a:pt x="4864807" y="6858000"/>
                </a:lnTo>
                <a:lnTo>
                  <a:pt x="178380" y="6858000"/>
                </a:lnTo>
                <a:lnTo>
                  <a:pt x="401792" y="6634589"/>
                </a:lnTo>
                <a:lnTo>
                  <a:pt x="401792" y="6066717"/>
                </a:lnTo>
                <a:lnTo>
                  <a:pt x="256" y="5665245"/>
                </a:lnTo>
                <a:lnTo>
                  <a:pt x="0" y="5665245"/>
                </a:lnTo>
                <a:lnTo>
                  <a:pt x="0" y="5097373"/>
                </a:lnTo>
                <a:lnTo>
                  <a:pt x="256" y="5097373"/>
                </a:lnTo>
                <a:lnTo>
                  <a:pt x="401792" y="4695901"/>
                </a:lnTo>
                <a:lnTo>
                  <a:pt x="401792" y="4128029"/>
                </a:lnTo>
                <a:lnTo>
                  <a:pt x="256" y="3726493"/>
                </a:lnTo>
                <a:lnTo>
                  <a:pt x="0" y="3726493"/>
                </a:lnTo>
                <a:lnTo>
                  <a:pt x="0" y="3158621"/>
                </a:lnTo>
                <a:lnTo>
                  <a:pt x="256" y="3158621"/>
                </a:lnTo>
                <a:lnTo>
                  <a:pt x="401792" y="2757085"/>
                </a:lnTo>
                <a:lnTo>
                  <a:pt x="401792" y="2189213"/>
                </a:lnTo>
                <a:lnTo>
                  <a:pt x="256" y="1787741"/>
                </a:lnTo>
                <a:lnTo>
                  <a:pt x="0" y="1787741"/>
                </a:lnTo>
                <a:lnTo>
                  <a:pt x="0" y="1219997"/>
                </a:lnTo>
                <a:lnTo>
                  <a:pt x="256" y="1219997"/>
                </a:lnTo>
                <a:lnTo>
                  <a:pt x="401792" y="818461"/>
                </a:lnTo>
                <a:lnTo>
                  <a:pt x="401792" y="250589"/>
                </a:lnTo>
                <a:close/>
              </a:path>
            </a:pathLst>
          </a:custGeom>
          <a:solidFill>
            <a:schemeClr val="accent1"/>
          </a:solidFill>
        </p:spPr>
        <p:txBody>
          <a:bodyPr wrap="square" lIns="576000" tIns="108000">
            <a:noAutofit/>
          </a:bodyPr>
          <a:lstStyle>
            <a:lvl1pPr marL="0" indent="0">
              <a:buNone/>
              <a:defRPr sz="1500"/>
            </a:lvl1pPr>
          </a:lstStyle>
          <a:p>
            <a:r>
              <a:rPr lang="sv-SE" dirty="0"/>
              <a:t>Klicka på ikonen i mitten för att lägga till en bild.</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803275" y="1881187"/>
            <a:ext cx="6054725" cy="813409"/>
          </a:xfrm>
        </p:spPr>
        <p:txBody>
          <a:bodyPr/>
          <a:lstStyle>
            <a:lvl1pPr>
              <a:defRPr/>
            </a:lvl1pPr>
          </a:lstStyle>
          <a:p>
            <a:r>
              <a:rPr lang="sv-SE" dirty="0"/>
              <a:t>En rads rubrik</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803275" y="2831123"/>
            <a:ext cx="6054725" cy="333472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6296107D-5927-44F6-B35C-FF54EC74F426}" type="datetime1">
              <a:rPr lang="sv-SE" smtClean="0"/>
              <a:t>2026-02-23</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pic>
        <p:nvPicPr>
          <p:cNvPr id="10" name="Bild 9">
            <a:extLst>
              <a:ext uri="{FF2B5EF4-FFF2-40B4-BE49-F238E27FC236}">
                <a16:creationId xmlns:a16="http://schemas.microsoft.com/office/drawing/2014/main" id="{9BF09F5F-4338-F7C5-19B6-7355BE07FE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851" y="447737"/>
            <a:ext cx="1186446" cy="1440000"/>
          </a:xfrm>
          <a:prstGeom prst="rect">
            <a:avLst/>
          </a:prstGeom>
        </p:spPr>
      </p:pic>
    </p:spTree>
    <p:extLst>
      <p:ext uri="{BB962C8B-B14F-4D97-AF65-F5344CB8AC3E}">
        <p14:creationId xmlns:p14="http://schemas.microsoft.com/office/powerpoint/2010/main" val="176836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4400E0D-4A68-AF8A-4B5C-A9314FF26F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 t="77286" r="556" b="1"/>
          <a:stretch/>
        </p:blipFill>
        <p:spPr>
          <a:xfrm rot="10800000">
            <a:off x="0" y="5282780"/>
            <a:ext cx="12192000" cy="1575220"/>
          </a:xfrm>
          <a:prstGeom prst="rect">
            <a:avLst/>
          </a:prstGeom>
        </p:spPr>
      </p:pic>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C5EC510-54B7-45A0-A12C-668745F9004D}" type="datetime1">
              <a:rPr lang="sv-SE" smtClean="0"/>
              <a:t>2026-02-23</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766272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558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med två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803276" y="296863"/>
            <a:ext cx="8029574" cy="1584325"/>
          </a:xfrm>
        </p:spPr>
        <p:txBody>
          <a:bodyPr bIns="72000" anchor="b"/>
          <a:lstStyle>
            <a:lvl1pPr>
              <a:defRPr sz="3600"/>
            </a:lvl1p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p:txBody>
          <a:bodyPr/>
          <a:lstStyle/>
          <a:p>
            <a:fld id="{63A1E006-2066-4FF5-A5EE-513D059A77D4}" type="datetime1">
              <a:rPr lang="sv-SE" smtClean="0"/>
              <a:t>2026-02-23</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0" name="Platshållare för innehåll 9">
            <a:extLst>
              <a:ext uri="{FF2B5EF4-FFF2-40B4-BE49-F238E27FC236}">
                <a16:creationId xmlns:a16="http://schemas.microsoft.com/office/drawing/2014/main" id="{AAC3C40D-4FE8-CE18-79B7-DBD8588D2BC7}"/>
              </a:ext>
            </a:extLst>
          </p:cNvPr>
          <p:cNvSpPr>
            <a:spLocks noGrp="1"/>
          </p:cNvSpPr>
          <p:nvPr>
            <p:ph sz="quarter" idx="13"/>
          </p:nvPr>
        </p:nvSpPr>
        <p:spPr>
          <a:xfrm>
            <a:off x="5183188" y="1989137"/>
            <a:ext cx="6172200" cy="416877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innehåll 11">
            <a:extLst>
              <a:ext uri="{FF2B5EF4-FFF2-40B4-BE49-F238E27FC236}">
                <a16:creationId xmlns:a16="http://schemas.microsoft.com/office/drawing/2014/main" id="{5538EFF4-82C1-A631-B65F-2D76ABDED0A4}"/>
              </a:ext>
            </a:extLst>
          </p:cNvPr>
          <p:cNvSpPr>
            <a:spLocks noGrp="1"/>
          </p:cNvSpPr>
          <p:nvPr>
            <p:ph sz="quarter" idx="14"/>
          </p:nvPr>
        </p:nvSpPr>
        <p:spPr>
          <a:xfrm>
            <a:off x="803276" y="1989138"/>
            <a:ext cx="3968750" cy="41767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971092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14" name="Platshållare för innehåll 13">
            <a:extLst>
              <a:ext uri="{FF2B5EF4-FFF2-40B4-BE49-F238E27FC236}">
                <a16:creationId xmlns:a16="http://schemas.microsoft.com/office/drawing/2014/main" id="{84987747-1D23-E0F0-BFBD-F2588D8E4040}"/>
              </a:ext>
            </a:extLst>
          </p:cNvPr>
          <p:cNvSpPr>
            <a:spLocks noGrp="1"/>
          </p:cNvSpPr>
          <p:nvPr>
            <p:ph sz="quarter" idx="13" hasCustomPrompt="1"/>
          </p:nvPr>
        </p:nvSpPr>
        <p:spPr>
          <a:xfrm>
            <a:off x="6248772" y="1700212"/>
            <a:ext cx="4465364" cy="4465637"/>
          </a:xfrm>
          <a:custGeom>
            <a:avLst/>
            <a:gdLst>
              <a:gd name="connsiteX0" fmla="*/ 1816066 w 4266457"/>
              <a:gd name="connsiteY0" fmla="*/ 0 h 4266718"/>
              <a:gd name="connsiteX1" fmla="*/ 2446458 w 4266457"/>
              <a:gd name="connsiteY1" fmla="*/ 0 h 4266718"/>
              <a:gd name="connsiteX2" fmla="*/ 2449080 w 4266457"/>
              <a:gd name="connsiteY2" fmla="*/ 2622 h 4266718"/>
              <a:gd name="connsiteX3" fmla="*/ 2851645 w 4266457"/>
              <a:gd name="connsiteY3" fmla="*/ 398633 h 4266718"/>
              <a:gd name="connsiteX4" fmla="*/ 2851776 w 4266457"/>
              <a:gd name="connsiteY4" fmla="*/ 398764 h 4266718"/>
              <a:gd name="connsiteX5" fmla="*/ 2855185 w 4266457"/>
              <a:gd name="connsiteY5" fmla="*/ 398764 h 4266718"/>
              <a:gd name="connsiteX6" fmla="*/ 3417281 w 4266457"/>
              <a:gd name="connsiteY6" fmla="*/ 400599 h 4266718"/>
              <a:gd name="connsiteX7" fmla="*/ 3863105 w 4266457"/>
              <a:gd name="connsiteY7" fmla="*/ 846291 h 4266718"/>
              <a:gd name="connsiteX8" fmla="*/ 3863105 w 4266457"/>
              <a:gd name="connsiteY8" fmla="*/ 849962 h 4266718"/>
              <a:gd name="connsiteX9" fmla="*/ 3867824 w 4266457"/>
              <a:gd name="connsiteY9" fmla="*/ 1414680 h 4266718"/>
              <a:gd name="connsiteX10" fmla="*/ 3867824 w 4266457"/>
              <a:gd name="connsiteY10" fmla="*/ 1415598 h 4266718"/>
              <a:gd name="connsiteX11" fmla="*/ 4266457 w 4266457"/>
              <a:gd name="connsiteY11" fmla="*/ 1816065 h 4266718"/>
              <a:gd name="connsiteX12" fmla="*/ 4266457 w 4266457"/>
              <a:gd name="connsiteY12" fmla="*/ 2446458 h 4266718"/>
              <a:gd name="connsiteX13" fmla="*/ 4263835 w 4266457"/>
              <a:gd name="connsiteY13" fmla="*/ 2449080 h 4266718"/>
              <a:gd name="connsiteX14" fmla="*/ 3867824 w 4266457"/>
              <a:gd name="connsiteY14" fmla="*/ 2849416 h 4266718"/>
              <a:gd name="connsiteX15" fmla="*/ 3867824 w 4266457"/>
              <a:gd name="connsiteY15" fmla="*/ 2851907 h 4266718"/>
              <a:gd name="connsiteX16" fmla="*/ 3867824 w 4266457"/>
              <a:gd name="connsiteY16" fmla="*/ 2855446 h 4266718"/>
              <a:gd name="connsiteX17" fmla="*/ 3865989 w 4266457"/>
              <a:gd name="connsiteY17" fmla="*/ 3417543 h 4266718"/>
              <a:gd name="connsiteX18" fmla="*/ 3420297 w 4266457"/>
              <a:gd name="connsiteY18" fmla="*/ 3863367 h 4266718"/>
              <a:gd name="connsiteX19" fmla="*/ 3416626 w 4266457"/>
              <a:gd name="connsiteY19" fmla="*/ 3863367 h 4266718"/>
              <a:gd name="connsiteX20" fmla="*/ 2851776 w 4266457"/>
              <a:gd name="connsiteY20" fmla="*/ 3868086 h 4266718"/>
              <a:gd name="connsiteX21" fmla="*/ 2849286 w 4266457"/>
              <a:gd name="connsiteY21" fmla="*/ 3870576 h 4266718"/>
              <a:gd name="connsiteX22" fmla="*/ 2450522 w 4266457"/>
              <a:gd name="connsiteY22" fmla="*/ 4266718 h 4266718"/>
              <a:gd name="connsiteX23" fmla="*/ 1820129 w 4266457"/>
              <a:gd name="connsiteY23" fmla="*/ 4266718 h 4266718"/>
              <a:gd name="connsiteX24" fmla="*/ 1817508 w 4266457"/>
              <a:gd name="connsiteY24" fmla="*/ 4264097 h 4266718"/>
              <a:gd name="connsiteX25" fmla="*/ 1414680 w 4266457"/>
              <a:gd name="connsiteY25" fmla="*/ 3867955 h 4266718"/>
              <a:gd name="connsiteX26" fmla="*/ 1411141 w 4266457"/>
              <a:gd name="connsiteY26" fmla="*/ 3867955 h 4266718"/>
              <a:gd name="connsiteX27" fmla="*/ 849044 w 4266457"/>
              <a:gd name="connsiteY27" fmla="*/ 3866119 h 4266718"/>
              <a:gd name="connsiteX28" fmla="*/ 403352 w 4266457"/>
              <a:gd name="connsiteY28" fmla="*/ 3420427 h 4266718"/>
              <a:gd name="connsiteX29" fmla="*/ 403352 w 4266457"/>
              <a:gd name="connsiteY29" fmla="*/ 3416757 h 4266718"/>
              <a:gd name="connsiteX30" fmla="*/ 398633 w 4266457"/>
              <a:gd name="connsiteY30" fmla="*/ 2852038 h 4266718"/>
              <a:gd name="connsiteX31" fmla="*/ 396142 w 4266457"/>
              <a:gd name="connsiteY31" fmla="*/ 2849416 h 4266718"/>
              <a:gd name="connsiteX32" fmla="*/ 0 w 4266457"/>
              <a:gd name="connsiteY32" fmla="*/ 2450653 h 4266718"/>
              <a:gd name="connsiteX33" fmla="*/ 0 w 4266457"/>
              <a:gd name="connsiteY33" fmla="*/ 1820260 h 4266718"/>
              <a:gd name="connsiteX34" fmla="*/ 2622 w 4266457"/>
              <a:gd name="connsiteY34" fmla="*/ 1817639 h 4266718"/>
              <a:gd name="connsiteX35" fmla="*/ 399026 w 4266457"/>
              <a:gd name="connsiteY35" fmla="*/ 1414680 h 4266718"/>
              <a:gd name="connsiteX36" fmla="*/ 399026 w 4266457"/>
              <a:gd name="connsiteY36" fmla="*/ 1411272 h 4266718"/>
              <a:gd name="connsiteX37" fmla="*/ 400861 w 4266457"/>
              <a:gd name="connsiteY37" fmla="*/ 849175 h 4266718"/>
              <a:gd name="connsiteX38" fmla="*/ 846554 w 4266457"/>
              <a:gd name="connsiteY38" fmla="*/ 403352 h 4266718"/>
              <a:gd name="connsiteX39" fmla="*/ 850224 w 4266457"/>
              <a:gd name="connsiteY39" fmla="*/ 403352 h 4266718"/>
              <a:gd name="connsiteX40" fmla="*/ 1414943 w 4266457"/>
              <a:gd name="connsiteY40" fmla="*/ 398501 h 4266718"/>
              <a:gd name="connsiteX41" fmla="*/ 1415074 w 4266457"/>
              <a:gd name="connsiteY41" fmla="*/ 398501 h 4266718"/>
              <a:gd name="connsiteX42" fmla="*/ 1417433 w 4266457"/>
              <a:gd name="connsiteY42" fmla="*/ 396142 h 4266718"/>
              <a:gd name="connsiteX43" fmla="*/ 1417302 w 4266457"/>
              <a:gd name="connsiteY43" fmla="*/ 396142 h 426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66457" h="4266718">
                <a:moveTo>
                  <a:pt x="1816066" y="0"/>
                </a:moveTo>
                <a:lnTo>
                  <a:pt x="2446458" y="0"/>
                </a:lnTo>
                <a:lnTo>
                  <a:pt x="2449080" y="2622"/>
                </a:lnTo>
                <a:lnTo>
                  <a:pt x="2851645" y="398633"/>
                </a:lnTo>
                <a:cubicBezTo>
                  <a:pt x="2851645" y="398633"/>
                  <a:pt x="2851776" y="398764"/>
                  <a:pt x="2851776" y="398764"/>
                </a:cubicBezTo>
                <a:lnTo>
                  <a:pt x="2855185" y="398764"/>
                </a:lnTo>
                <a:lnTo>
                  <a:pt x="3417281" y="400599"/>
                </a:lnTo>
                <a:cubicBezTo>
                  <a:pt x="3417281" y="400599"/>
                  <a:pt x="3863105" y="846291"/>
                  <a:pt x="3863105" y="846291"/>
                </a:cubicBezTo>
                <a:lnTo>
                  <a:pt x="3863105" y="849962"/>
                </a:lnTo>
                <a:lnTo>
                  <a:pt x="3867824" y="1414680"/>
                </a:lnTo>
                <a:lnTo>
                  <a:pt x="3867824" y="1415598"/>
                </a:lnTo>
                <a:lnTo>
                  <a:pt x="4266457" y="1816065"/>
                </a:lnTo>
                <a:lnTo>
                  <a:pt x="4266457" y="2446458"/>
                </a:lnTo>
                <a:lnTo>
                  <a:pt x="4263835" y="2449080"/>
                </a:lnTo>
                <a:lnTo>
                  <a:pt x="3867824" y="2849416"/>
                </a:lnTo>
                <a:lnTo>
                  <a:pt x="3867824" y="2851907"/>
                </a:lnTo>
                <a:lnTo>
                  <a:pt x="3867824" y="2855446"/>
                </a:lnTo>
                <a:lnTo>
                  <a:pt x="3865989" y="3417543"/>
                </a:lnTo>
                <a:cubicBezTo>
                  <a:pt x="3865989" y="3417543"/>
                  <a:pt x="3420297" y="3863367"/>
                  <a:pt x="3420297" y="3863367"/>
                </a:cubicBezTo>
                <a:lnTo>
                  <a:pt x="3416626" y="3863367"/>
                </a:lnTo>
                <a:cubicBezTo>
                  <a:pt x="3416626" y="3863367"/>
                  <a:pt x="2851776" y="3868086"/>
                  <a:pt x="2851776" y="3868086"/>
                </a:cubicBezTo>
                <a:lnTo>
                  <a:pt x="2849286" y="3870576"/>
                </a:lnTo>
                <a:lnTo>
                  <a:pt x="2450522" y="4266718"/>
                </a:lnTo>
                <a:lnTo>
                  <a:pt x="1820129" y="4266718"/>
                </a:lnTo>
                <a:lnTo>
                  <a:pt x="1817508" y="4264097"/>
                </a:lnTo>
                <a:cubicBezTo>
                  <a:pt x="1817508" y="4264097"/>
                  <a:pt x="1414680" y="3867955"/>
                  <a:pt x="1414680" y="3867955"/>
                </a:cubicBezTo>
                <a:lnTo>
                  <a:pt x="1411141" y="3867955"/>
                </a:lnTo>
                <a:lnTo>
                  <a:pt x="849044" y="3866119"/>
                </a:lnTo>
                <a:cubicBezTo>
                  <a:pt x="849044" y="3866119"/>
                  <a:pt x="403352" y="3420427"/>
                  <a:pt x="403352" y="3420427"/>
                </a:cubicBezTo>
                <a:lnTo>
                  <a:pt x="403352" y="3416757"/>
                </a:lnTo>
                <a:cubicBezTo>
                  <a:pt x="403352" y="3416757"/>
                  <a:pt x="398633" y="2852038"/>
                  <a:pt x="398633" y="2852038"/>
                </a:cubicBezTo>
                <a:lnTo>
                  <a:pt x="396142" y="2849416"/>
                </a:lnTo>
                <a:lnTo>
                  <a:pt x="0" y="2450653"/>
                </a:lnTo>
                <a:lnTo>
                  <a:pt x="0" y="1820260"/>
                </a:lnTo>
                <a:lnTo>
                  <a:pt x="2622" y="1817639"/>
                </a:lnTo>
                <a:cubicBezTo>
                  <a:pt x="2622" y="1817639"/>
                  <a:pt x="399026" y="1414680"/>
                  <a:pt x="399026" y="1414680"/>
                </a:cubicBezTo>
                <a:lnTo>
                  <a:pt x="399026" y="1411272"/>
                </a:lnTo>
                <a:lnTo>
                  <a:pt x="400861" y="849175"/>
                </a:lnTo>
                <a:cubicBezTo>
                  <a:pt x="400861" y="849175"/>
                  <a:pt x="846554" y="403352"/>
                  <a:pt x="846554" y="403352"/>
                </a:cubicBezTo>
                <a:lnTo>
                  <a:pt x="850224" y="403352"/>
                </a:lnTo>
                <a:cubicBezTo>
                  <a:pt x="850224" y="403352"/>
                  <a:pt x="1414943" y="398501"/>
                  <a:pt x="1414943" y="398501"/>
                </a:cubicBezTo>
                <a:lnTo>
                  <a:pt x="1415074" y="398501"/>
                </a:lnTo>
                <a:lnTo>
                  <a:pt x="1417433" y="396142"/>
                </a:lnTo>
                <a:lnTo>
                  <a:pt x="1417302" y="396142"/>
                </a:lnTo>
                <a:close/>
              </a:path>
            </a:pathLst>
          </a:custGeom>
          <a:solidFill>
            <a:schemeClr val="accent2"/>
          </a:solidFill>
        </p:spPr>
        <p:txBody>
          <a:bodyPr wrap="square" lIns="432000" tIns="1260000" rIns="432000" bIns="1260000" anchor="ctr">
            <a:noAutofit/>
          </a:bodyPr>
          <a:lstStyle>
            <a:lvl1pPr marL="0" indent="0" algn="ctr">
              <a:buNone/>
              <a:defRPr sz="3000">
                <a:solidFill>
                  <a:schemeClr val="bg1"/>
                </a:solidFill>
              </a:defRPr>
            </a:lvl1pPr>
            <a:lvl2pPr algn="ctr">
              <a:defRPr/>
            </a:lvl2pPr>
            <a:lvl3pPr algn="ctr">
              <a:defRPr/>
            </a:lvl3pPr>
            <a:lvl4pPr algn="ctr">
              <a:defRPr/>
            </a:lvl4pPr>
            <a:lvl5pPr algn="ctr">
              <a:defRPr/>
            </a:lvl5pPr>
          </a:lstStyle>
          <a:p>
            <a:pPr lvl="0"/>
            <a:r>
              <a:rPr lang="sv-SE" dirty="0"/>
              <a:t>Lägg till text </a:t>
            </a:r>
            <a:br>
              <a:rPr lang="sv-SE" dirty="0"/>
            </a:br>
            <a:r>
              <a:rPr lang="sv-SE" dirty="0"/>
              <a:t>eller en bild</a:t>
            </a:r>
          </a:p>
        </p:txBody>
      </p:sp>
      <p:sp>
        <p:nvSpPr>
          <p:cNvPr id="2" name="Rubrik 1">
            <a:extLst>
              <a:ext uri="{FF2B5EF4-FFF2-40B4-BE49-F238E27FC236}">
                <a16:creationId xmlns:a16="http://schemas.microsoft.com/office/drawing/2014/main" id="{DFC73312-EF8E-4539-BC88-E7993EDBC2C0}"/>
              </a:ext>
            </a:extLst>
          </p:cNvPr>
          <p:cNvSpPr>
            <a:spLocks noGrp="1"/>
          </p:cNvSpPr>
          <p:nvPr>
            <p:ph type="title"/>
          </p:nvPr>
        </p:nvSpPr>
        <p:spPr>
          <a:xfrm>
            <a:off x="803275" y="1881188"/>
            <a:ext cx="5139955" cy="813409"/>
          </a:xfrm>
        </p:spPr>
        <p:txBody>
          <a:bodyPr anchor="b"/>
          <a:lstStyle>
            <a:lvl1pPr>
              <a:defRPr sz="3600"/>
            </a:lvl1p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8D681F3D-62AF-4E6C-A866-39161D39ADC6}" type="datetime1">
              <a:rPr lang="sv-SE" smtClean="0"/>
              <a:t>2026-02-23</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6" name="Platshållare för innehåll 15">
            <a:extLst>
              <a:ext uri="{FF2B5EF4-FFF2-40B4-BE49-F238E27FC236}">
                <a16:creationId xmlns:a16="http://schemas.microsoft.com/office/drawing/2014/main" id="{91E71E00-17D4-3D1E-7C75-E61CDCEDE2A2}"/>
              </a:ext>
            </a:extLst>
          </p:cNvPr>
          <p:cNvSpPr>
            <a:spLocks noGrp="1"/>
          </p:cNvSpPr>
          <p:nvPr>
            <p:ph sz="quarter" idx="14"/>
          </p:nvPr>
        </p:nvSpPr>
        <p:spPr>
          <a:xfrm>
            <a:off x="803275" y="2831122"/>
            <a:ext cx="5139954" cy="3334728"/>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38567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98F57E-F049-33F5-7FBD-7007BA80060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10B1D574-8434-D541-18ED-6CD10FC8A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6D7C0FC-37E6-2C0F-434C-090B704B22AF}"/>
              </a:ext>
            </a:extLst>
          </p:cNvPr>
          <p:cNvSpPr>
            <a:spLocks noGrp="1"/>
          </p:cNvSpPr>
          <p:nvPr>
            <p:ph type="dt" sz="half" idx="10"/>
          </p:nvPr>
        </p:nvSpPr>
        <p:spPr/>
        <p:txBody>
          <a:bodyPr/>
          <a:lstStyle/>
          <a:p>
            <a:fld id="{BABAD973-E2A6-4830-AEB1-7CA43F8099CF}" type="datetime1">
              <a:rPr lang="sv-SE" smtClean="0"/>
              <a:t>2026-02-23</a:t>
            </a:fld>
            <a:endParaRPr lang="sv-SE"/>
          </a:p>
        </p:txBody>
      </p:sp>
      <p:sp>
        <p:nvSpPr>
          <p:cNvPr id="5" name="Platshållare för sidfot 4">
            <a:extLst>
              <a:ext uri="{FF2B5EF4-FFF2-40B4-BE49-F238E27FC236}">
                <a16:creationId xmlns:a16="http://schemas.microsoft.com/office/drawing/2014/main" id="{46D267F1-7447-8E8A-5B3E-AB447CF648D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19650FD-A100-DCD8-30A4-6B456F6B9984}"/>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5057580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45BEB5E-14B7-D3E8-BB62-301B06CCA7A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C35F264-0FFC-F895-4161-E3E7738CE5D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0E0AFCC-4B2E-B3B3-D339-AEB561315524}"/>
              </a:ext>
            </a:extLst>
          </p:cNvPr>
          <p:cNvSpPr>
            <a:spLocks noGrp="1"/>
          </p:cNvSpPr>
          <p:nvPr>
            <p:ph type="dt" sz="half" idx="10"/>
          </p:nvPr>
        </p:nvSpPr>
        <p:spPr/>
        <p:txBody>
          <a:bodyPr/>
          <a:lstStyle/>
          <a:p>
            <a:fld id="{ACDBE1B9-6ABA-4B0B-B874-59D92FC4633D}" type="datetime1">
              <a:rPr lang="sv-SE" smtClean="0"/>
              <a:t>2026-02-23</a:t>
            </a:fld>
            <a:endParaRPr lang="sv-SE"/>
          </a:p>
        </p:txBody>
      </p:sp>
      <p:sp>
        <p:nvSpPr>
          <p:cNvPr id="5" name="Platshållare för sidfot 4">
            <a:extLst>
              <a:ext uri="{FF2B5EF4-FFF2-40B4-BE49-F238E27FC236}">
                <a16:creationId xmlns:a16="http://schemas.microsoft.com/office/drawing/2014/main" id="{9D2F3E50-54DC-8658-446E-BC977237499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5716B54-9882-3C26-217B-51E12D96998F}"/>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2365637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302702-7A5F-6D5A-C823-471C92669A4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C600DF0-75D5-0C65-1AB6-D7817F2704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B391AB8-9E3C-867E-3A4F-1DE02E786B30}"/>
              </a:ext>
            </a:extLst>
          </p:cNvPr>
          <p:cNvSpPr>
            <a:spLocks noGrp="1"/>
          </p:cNvSpPr>
          <p:nvPr>
            <p:ph type="dt" sz="half" idx="10"/>
          </p:nvPr>
        </p:nvSpPr>
        <p:spPr/>
        <p:txBody>
          <a:bodyPr/>
          <a:lstStyle/>
          <a:p>
            <a:fld id="{23D989BB-37F9-48CA-9174-B95393D7EBC8}" type="datetime1">
              <a:rPr lang="sv-SE" smtClean="0"/>
              <a:t>2026-02-23</a:t>
            </a:fld>
            <a:endParaRPr lang="sv-SE"/>
          </a:p>
        </p:txBody>
      </p:sp>
      <p:sp>
        <p:nvSpPr>
          <p:cNvPr id="5" name="Platshållare för sidfot 4">
            <a:extLst>
              <a:ext uri="{FF2B5EF4-FFF2-40B4-BE49-F238E27FC236}">
                <a16:creationId xmlns:a16="http://schemas.microsoft.com/office/drawing/2014/main" id="{A2E6859E-DF23-F286-C4C8-C5AC4D02BCB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8D2DEA0-3C2E-8AB0-D368-6DF8E9AE947B}"/>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192262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42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331D21-0761-0695-5197-D6AB2EB339B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2E4074E-00E3-1414-F2A0-299DE38FD6C4}"/>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6B73DC0-A5E4-2536-5EB1-5747C38BCEB0}"/>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7A3B5F2-2BCB-AE4A-B390-7096682F4367}"/>
              </a:ext>
            </a:extLst>
          </p:cNvPr>
          <p:cNvSpPr>
            <a:spLocks noGrp="1"/>
          </p:cNvSpPr>
          <p:nvPr>
            <p:ph type="dt" sz="half" idx="10"/>
          </p:nvPr>
        </p:nvSpPr>
        <p:spPr/>
        <p:txBody>
          <a:bodyPr/>
          <a:lstStyle/>
          <a:p>
            <a:fld id="{24CA0376-7975-442F-8DE5-B930602E1DC7}" type="datetime1">
              <a:rPr lang="sv-SE" smtClean="0"/>
              <a:t>2026-02-23</a:t>
            </a:fld>
            <a:endParaRPr lang="sv-SE"/>
          </a:p>
        </p:txBody>
      </p:sp>
      <p:sp>
        <p:nvSpPr>
          <p:cNvPr id="6" name="Platshållare för sidfot 5">
            <a:extLst>
              <a:ext uri="{FF2B5EF4-FFF2-40B4-BE49-F238E27FC236}">
                <a16:creationId xmlns:a16="http://schemas.microsoft.com/office/drawing/2014/main" id="{C536DC13-5E65-539B-188C-AAF6C83BDCC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A2866B5-FCDB-EFF9-314D-096C10416796}"/>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31736473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AFF801-6CB1-CFE4-DCCB-76A7D37276B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308B0E6-D81C-D16A-FBE1-0D915470D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63D9406-E48A-66F4-81BB-2210EC98F80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689FC36-6228-398B-F87D-80CDCC858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3C5FB58-7EBE-4F30-8D60-CB949FF73F4F}"/>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E0E6937-7B6A-354F-75AC-FA32F881085A}"/>
              </a:ext>
            </a:extLst>
          </p:cNvPr>
          <p:cNvSpPr>
            <a:spLocks noGrp="1"/>
          </p:cNvSpPr>
          <p:nvPr>
            <p:ph type="dt" sz="half" idx="10"/>
          </p:nvPr>
        </p:nvSpPr>
        <p:spPr/>
        <p:txBody>
          <a:bodyPr/>
          <a:lstStyle/>
          <a:p>
            <a:fld id="{CF4DA2A2-BD83-4A3A-8112-E18F3052D83E}" type="datetime1">
              <a:rPr lang="sv-SE" smtClean="0"/>
              <a:t>2026-02-23</a:t>
            </a:fld>
            <a:endParaRPr lang="sv-SE"/>
          </a:p>
        </p:txBody>
      </p:sp>
      <p:sp>
        <p:nvSpPr>
          <p:cNvPr id="8" name="Platshållare för sidfot 7">
            <a:extLst>
              <a:ext uri="{FF2B5EF4-FFF2-40B4-BE49-F238E27FC236}">
                <a16:creationId xmlns:a16="http://schemas.microsoft.com/office/drawing/2014/main" id="{9B7456CF-9FEE-BB21-0D5E-7FCBB9C2B26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4DFF47F5-B2FC-EA7E-2C01-3F48AEAFBC44}"/>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1437551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684B9C-0691-2547-28E4-79D9D5B8F9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115D51D-CE58-EC53-CA72-D0C1BE00ADAF}"/>
              </a:ext>
            </a:extLst>
          </p:cNvPr>
          <p:cNvSpPr>
            <a:spLocks noGrp="1"/>
          </p:cNvSpPr>
          <p:nvPr>
            <p:ph type="dt" sz="half" idx="10"/>
          </p:nvPr>
        </p:nvSpPr>
        <p:spPr/>
        <p:txBody>
          <a:bodyPr/>
          <a:lstStyle/>
          <a:p>
            <a:fld id="{0D0F7CDF-2D5F-49BF-A008-DB2A6BCE7FA8}" type="datetime1">
              <a:rPr lang="sv-SE" smtClean="0"/>
              <a:t>2026-02-23</a:t>
            </a:fld>
            <a:endParaRPr lang="sv-SE"/>
          </a:p>
        </p:txBody>
      </p:sp>
      <p:sp>
        <p:nvSpPr>
          <p:cNvPr id="4" name="Platshållare för sidfot 3">
            <a:extLst>
              <a:ext uri="{FF2B5EF4-FFF2-40B4-BE49-F238E27FC236}">
                <a16:creationId xmlns:a16="http://schemas.microsoft.com/office/drawing/2014/main" id="{F7A9200B-F94B-52FD-8889-69B2C5543FA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4920CFE-E45E-3102-D148-4253DAF25C88}"/>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2150810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EE1EDA0-B542-D660-37E4-017B77ED3820}"/>
              </a:ext>
            </a:extLst>
          </p:cNvPr>
          <p:cNvSpPr>
            <a:spLocks noGrp="1"/>
          </p:cNvSpPr>
          <p:nvPr>
            <p:ph type="dt" sz="half" idx="10"/>
          </p:nvPr>
        </p:nvSpPr>
        <p:spPr/>
        <p:txBody>
          <a:bodyPr/>
          <a:lstStyle/>
          <a:p>
            <a:fld id="{78C734FB-9C5A-472E-AC65-16A8C173AAA9}" type="datetime1">
              <a:rPr lang="sv-SE" smtClean="0"/>
              <a:t>2026-02-23</a:t>
            </a:fld>
            <a:endParaRPr lang="sv-SE"/>
          </a:p>
        </p:txBody>
      </p:sp>
      <p:sp>
        <p:nvSpPr>
          <p:cNvPr id="3" name="Platshållare för sidfot 2">
            <a:extLst>
              <a:ext uri="{FF2B5EF4-FFF2-40B4-BE49-F238E27FC236}">
                <a16:creationId xmlns:a16="http://schemas.microsoft.com/office/drawing/2014/main" id="{D4E5751A-7497-1442-DA67-D88A811B313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47351E1-048B-3908-E11D-B17D954C2600}"/>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42189853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383BDF-C38B-8EF5-6754-20AD8AC9422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19EFF73-AB13-BFD3-CAE7-ED2A79C09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8B3FC10-B2C5-FDD5-075C-F4E9584B82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4DDE71D-72B1-FC8C-CCCF-346CFC4335F8}"/>
              </a:ext>
            </a:extLst>
          </p:cNvPr>
          <p:cNvSpPr>
            <a:spLocks noGrp="1"/>
          </p:cNvSpPr>
          <p:nvPr>
            <p:ph type="dt" sz="half" idx="10"/>
          </p:nvPr>
        </p:nvSpPr>
        <p:spPr/>
        <p:txBody>
          <a:bodyPr/>
          <a:lstStyle/>
          <a:p>
            <a:fld id="{C1008EAB-D826-43EA-B81A-35B2C7ED44FB}" type="datetime1">
              <a:rPr lang="sv-SE" smtClean="0"/>
              <a:t>2026-02-23</a:t>
            </a:fld>
            <a:endParaRPr lang="sv-SE"/>
          </a:p>
        </p:txBody>
      </p:sp>
      <p:sp>
        <p:nvSpPr>
          <p:cNvPr id="6" name="Platshållare för sidfot 5">
            <a:extLst>
              <a:ext uri="{FF2B5EF4-FFF2-40B4-BE49-F238E27FC236}">
                <a16:creationId xmlns:a16="http://schemas.microsoft.com/office/drawing/2014/main" id="{865D5DED-7240-DF9A-5D01-CDF3C6068B5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FFB42A4-249B-AA65-A061-78951D4BBFD3}"/>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33167645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32E2FB-2462-BBBD-D10E-CBD2614685B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9B87EFF-284C-E513-F995-5DEB1F457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DAFF2D81-1C85-FBF5-7C13-D8BBA5F9F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67A64D5-2071-1DAB-53D9-34A41A4C7A10}"/>
              </a:ext>
            </a:extLst>
          </p:cNvPr>
          <p:cNvSpPr>
            <a:spLocks noGrp="1"/>
          </p:cNvSpPr>
          <p:nvPr>
            <p:ph type="dt" sz="half" idx="10"/>
          </p:nvPr>
        </p:nvSpPr>
        <p:spPr/>
        <p:txBody>
          <a:bodyPr/>
          <a:lstStyle/>
          <a:p>
            <a:fld id="{0015ED76-1C06-417F-BCCC-9B8DBF3FBFFE}" type="datetime1">
              <a:rPr lang="sv-SE" smtClean="0"/>
              <a:t>2026-02-23</a:t>
            </a:fld>
            <a:endParaRPr lang="sv-SE"/>
          </a:p>
        </p:txBody>
      </p:sp>
      <p:sp>
        <p:nvSpPr>
          <p:cNvPr id="6" name="Platshållare för sidfot 5">
            <a:extLst>
              <a:ext uri="{FF2B5EF4-FFF2-40B4-BE49-F238E27FC236}">
                <a16:creationId xmlns:a16="http://schemas.microsoft.com/office/drawing/2014/main" id="{5342E32E-52FE-60AE-4B4E-EDED3980843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6EF00EB-0E9C-9803-2037-1135A7759DF4}"/>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2661420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60B00-2EB0-29E8-1680-E3158F92DFF7}"/>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489AD14-0A5B-A587-AF1C-066D9025F6DF}"/>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737A538-D4E3-182D-ED30-09DA7172C5AB}"/>
              </a:ext>
            </a:extLst>
          </p:cNvPr>
          <p:cNvSpPr>
            <a:spLocks noGrp="1"/>
          </p:cNvSpPr>
          <p:nvPr>
            <p:ph type="dt" sz="half" idx="10"/>
          </p:nvPr>
        </p:nvSpPr>
        <p:spPr/>
        <p:txBody>
          <a:bodyPr/>
          <a:lstStyle/>
          <a:p>
            <a:fld id="{DBAC498F-28EF-4F06-ACC3-9B77971FA5E6}" type="datetime1">
              <a:rPr lang="sv-SE" smtClean="0"/>
              <a:t>2026-02-23</a:t>
            </a:fld>
            <a:endParaRPr lang="sv-SE"/>
          </a:p>
        </p:txBody>
      </p:sp>
      <p:sp>
        <p:nvSpPr>
          <p:cNvPr id="5" name="Platshållare för sidfot 4">
            <a:extLst>
              <a:ext uri="{FF2B5EF4-FFF2-40B4-BE49-F238E27FC236}">
                <a16:creationId xmlns:a16="http://schemas.microsoft.com/office/drawing/2014/main" id="{877FA639-9BB1-48E9-BFB0-8EEC4550D70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B3DD502-9E74-4C68-E66E-982839A04762}"/>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3589402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1BC11CE-09F5-F0F0-74BB-29ACF9E73038}"/>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B909D35-AFB9-58DE-3B51-0BE5E3C4A1EB}"/>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1997B23-2CF9-5CFE-A842-FB8BE9E3B179}"/>
              </a:ext>
            </a:extLst>
          </p:cNvPr>
          <p:cNvSpPr>
            <a:spLocks noGrp="1"/>
          </p:cNvSpPr>
          <p:nvPr>
            <p:ph type="dt" sz="half" idx="10"/>
          </p:nvPr>
        </p:nvSpPr>
        <p:spPr/>
        <p:txBody>
          <a:bodyPr/>
          <a:lstStyle/>
          <a:p>
            <a:fld id="{024D81C1-E8D0-4961-80B1-6DBC361BD600}" type="datetime1">
              <a:rPr lang="sv-SE" smtClean="0"/>
              <a:t>2026-02-23</a:t>
            </a:fld>
            <a:endParaRPr lang="sv-SE"/>
          </a:p>
        </p:txBody>
      </p:sp>
      <p:sp>
        <p:nvSpPr>
          <p:cNvPr id="5" name="Platshållare för sidfot 4">
            <a:extLst>
              <a:ext uri="{FF2B5EF4-FFF2-40B4-BE49-F238E27FC236}">
                <a16:creationId xmlns:a16="http://schemas.microsoft.com/office/drawing/2014/main" id="{A65C5B25-2582-08B7-B30A-2E4275C73D2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E9D4D92-2453-ABC5-A407-0FFC3719D5E7}"/>
              </a:ext>
            </a:extLst>
          </p:cNvPr>
          <p:cNvSpPr>
            <a:spLocks noGrp="1"/>
          </p:cNvSpPr>
          <p:nvPr>
            <p:ph type="sldNum" sz="quarter" idx="12"/>
          </p:nvPr>
        </p:nvSpPr>
        <p:spPr/>
        <p:txBody>
          <a:bodyPr/>
          <a:lstStyle/>
          <a:p>
            <a:fld id="{CE74612A-3CE5-4014-9EC4-5AD9C0832675}" type="slidenum">
              <a:rPr lang="sv-SE" smtClean="0"/>
              <a:t>‹#›</a:t>
            </a:fld>
            <a:endParaRPr lang="sv-SE"/>
          </a:p>
        </p:txBody>
      </p:sp>
    </p:spTree>
    <p:extLst>
      <p:ext uri="{BB962C8B-B14F-4D97-AF65-F5344CB8AC3E}">
        <p14:creationId xmlns:p14="http://schemas.microsoft.com/office/powerpoint/2010/main" val="199229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med två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803276" y="296863"/>
            <a:ext cx="8029574" cy="1584325"/>
          </a:xfrm>
        </p:spPr>
        <p:txBody>
          <a:bodyPr bIns="72000" anchor="b"/>
          <a:lstStyle>
            <a:lvl1pPr>
              <a:defRPr sz="3600"/>
            </a:lvl1p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p:txBody>
          <a:bodyPr/>
          <a:lstStyle/>
          <a:p>
            <a:fld id="{63A1E006-2066-4FF5-A5EE-513D059A77D4}" type="datetime1">
              <a:rPr lang="sv-SE" smtClean="0"/>
              <a:t>2026-02-23</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0" name="Platshållare för innehåll 9">
            <a:extLst>
              <a:ext uri="{FF2B5EF4-FFF2-40B4-BE49-F238E27FC236}">
                <a16:creationId xmlns:a16="http://schemas.microsoft.com/office/drawing/2014/main" id="{AAC3C40D-4FE8-CE18-79B7-DBD8588D2BC7}"/>
              </a:ext>
            </a:extLst>
          </p:cNvPr>
          <p:cNvSpPr>
            <a:spLocks noGrp="1"/>
          </p:cNvSpPr>
          <p:nvPr>
            <p:ph sz="quarter" idx="13"/>
          </p:nvPr>
        </p:nvSpPr>
        <p:spPr>
          <a:xfrm>
            <a:off x="5183188" y="1989137"/>
            <a:ext cx="6172200" cy="416877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innehåll 11">
            <a:extLst>
              <a:ext uri="{FF2B5EF4-FFF2-40B4-BE49-F238E27FC236}">
                <a16:creationId xmlns:a16="http://schemas.microsoft.com/office/drawing/2014/main" id="{5538EFF4-82C1-A631-B65F-2D76ABDED0A4}"/>
              </a:ext>
            </a:extLst>
          </p:cNvPr>
          <p:cNvSpPr>
            <a:spLocks noGrp="1"/>
          </p:cNvSpPr>
          <p:nvPr>
            <p:ph sz="quarter" idx="14"/>
          </p:nvPr>
        </p:nvSpPr>
        <p:spPr>
          <a:xfrm>
            <a:off x="803276" y="1989138"/>
            <a:ext cx="3968750" cy="41767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492757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14" name="Platshållare för innehåll 13">
            <a:extLst>
              <a:ext uri="{FF2B5EF4-FFF2-40B4-BE49-F238E27FC236}">
                <a16:creationId xmlns:a16="http://schemas.microsoft.com/office/drawing/2014/main" id="{84987747-1D23-E0F0-BFBD-F2588D8E4040}"/>
              </a:ext>
            </a:extLst>
          </p:cNvPr>
          <p:cNvSpPr>
            <a:spLocks noGrp="1"/>
          </p:cNvSpPr>
          <p:nvPr>
            <p:ph sz="quarter" idx="13" hasCustomPrompt="1"/>
          </p:nvPr>
        </p:nvSpPr>
        <p:spPr>
          <a:xfrm>
            <a:off x="6248772" y="1700212"/>
            <a:ext cx="4465364" cy="4465637"/>
          </a:xfrm>
          <a:custGeom>
            <a:avLst/>
            <a:gdLst>
              <a:gd name="connsiteX0" fmla="*/ 1816066 w 4266457"/>
              <a:gd name="connsiteY0" fmla="*/ 0 h 4266718"/>
              <a:gd name="connsiteX1" fmla="*/ 2446458 w 4266457"/>
              <a:gd name="connsiteY1" fmla="*/ 0 h 4266718"/>
              <a:gd name="connsiteX2" fmla="*/ 2449080 w 4266457"/>
              <a:gd name="connsiteY2" fmla="*/ 2622 h 4266718"/>
              <a:gd name="connsiteX3" fmla="*/ 2851645 w 4266457"/>
              <a:gd name="connsiteY3" fmla="*/ 398633 h 4266718"/>
              <a:gd name="connsiteX4" fmla="*/ 2851776 w 4266457"/>
              <a:gd name="connsiteY4" fmla="*/ 398764 h 4266718"/>
              <a:gd name="connsiteX5" fmla="*/ 2855185 w 4266457"/>
              <a:gd name="connsiteY5" fmla="*/ 398764 h 4266718"/>
              <a:gd name="connsiteX6" fmla="*/ 3417281 w 4266457"/>
              <a:gd name="connsiteY6" fmla="*/ 400599 h 4266718"/>
              <a:gd name="connsiteX7" fmla="*/ 3863105 w 4266457"/>
              <a:gd name="connsiteY7" fmla="*/ 846291 h 4266718"/>
              <a:gd name="connsiteX8" fmla="*/ 3863105 w 4266457"/>
              <a:gd name="connsiteY8" fmla="*/ 849962 h 4266718"/>
              <a:gd name="connsiteX9" fmla="*/ 3867824 w 4266457"/>
              <a:gd name="connsiteY9" fmla="*/ 1414680 h 4266718"/>
              <a:gd name="connsiteX10" fmla="*/ 3867824 w 4266457"/>
              <a:gd name="connsiteY10" fmla="*/ 1415598 h 4266718"/>
              <a:gd name="connsiteX11" fmla="*/ 4266457 w 4266457"/>
              <a:gd name="connsiteY11" fmla="*/ 1816065 h 4266718"/>
              <a:gd name="connsiteX12" fmla="*/ 4266457 w 4266457"/>
              <a:gd name="connsiteY12" fmla="*/ 2446458 h 4266718"/>
              <a:gd name="connsiteX13" fmla="*/ 4263835 w 4266457"/>
              <a:gd name="connsiteY13" fmla="*/ 2449080 h 4266718"/>
              <a:gd name="connsiteX14" fmla="*/ 3867824 w 4266457"/>
              <a:gd name="connsiteY14" fmla="*/ 2849416 h 4266718"/>
              <a:gd name="connsiteX15" fmla="*/ 3867824 w 4266457"/>
              <a:gd name="connsiteY15" fmla="*/ 2851907 h 4266718"/>
              <a:gd name="connsiteX16" fmla="*/ 3867824 w 4266457"/>
              <a:gd name="connsiteY16" fmla="*/ 2855446 h 4266718"/>
              <a:gd name="connsiteX17" fmla="*/ 3865989 w 4266457"/>
              <a:gd name="connsiteY17" fmla="*/ 3417543 h 4266718"/>
              <a:gd name="connsiteX18" fmla="*/ 3420297 w 4266457"/>
              <a:gd name="connsiteY18" fmla="*/ 3863367 h 4266718"/>
              <a:gd name="connsiteX19" fmla="*/ 3416626 w 4266457"/>
              <a:gd name="connsiteY19" fmla="*/ 3863367 h 4266718"/>
              <a:gd name="connsiteX20" fmla="*/ 2851776 w 4266457"/>
              <a:gd name="connsiteY20" fmla="*/ 3868086 h 4266718"/>
              <a:gd name="connsiteX21" fmla="*/ 2849286 w 4266457"/>
              <a:gd name="connsiteY21" fmla="*/ 3870576 h 4266718"/>
              <a:gd name="connsiteX22" fmla="*/ 2450522 w 4266457"/>
              <a:gd name="connsiteY22" fmla="*/ 4266718 h 4266718"/>
              <a:gd name="connsiteX23" fmla="*/ 1820129 w 4266457"/>
              <a:gd name="connsiteY23" fmla="*/ 4266718 h 4266718"/>
              <a:gd name="connsiteX24" fmla="*/ 1817508 w 4266457"/>
              <a:gd name="connsiteY24" fmla="*/ 4264097 h 4266718"/>
              <a:gd name="connsiteX25" fmla="*/ 1414680 w 4266457"/>
              <a:gd name="connsiteY25" fmla="*/ 3867955 h 4266718"/>
              <a:gd name="connsiteX26" fmla="*/ 1411141 w 4266457"/>
              <a:gd name="connsiteY26" fmla="*/ 3867955 h 4266718"/>
              <a:gd name="connsiteX27" fmla="*/ 849044 w 4266457"/>
              <a:gd name="connsiteY27" fmla="*/ 3866119 h 4266718"/>
              <a:gd name="connsiteX28" fmla="*/ 403352 w 4266457"/>
              <a:gd name="connsiteY28" fmla="*/ 3420427 h 4266718"/>
              <a:gd name="connsiteX29" fmla="*/ 403352 w 4266457"/>
              <a:gd name="connsiteY29" fmla="*/ 3416757 h 4266718"/>
              <a:gd name="connsiteX30" fmla="*/ 398633 w 4266457"/>
              <a:gd name="connsiteY30" fmla="*/ 2852038 h 4266718"/>
              <a:gd name="connsiteX31" fmla="*/ 396142 w 4266457"/>
              <a:gd name="connsiteY31" fmla="*/ 2849416 h 4266718"/>
              <a:gd name="connsiteX32" fmla="*/ 0 w 4266457"/>
              <a:gd name="connsiteY32" fmla="*/ 2450653 h 4266718"/>
              <a:gd name="connsiteX33" fmla="*/ 0 w 4266457"/>
              <a:gd name="connsiteY33" fmla="*/ 1820260 h 4266718"/>
              <a:gd name="connsiteX34" fmla="*/ 2622 w 4266457"/>
              <a:gd name="connsiteY34" fmla="*/ 1817639 h 4266718"/>
              <a:gd name="connsiteX35" fmla="*/ 399026 w 4266457"/>
              <a:gd name="connsiteY35" fmla="*/ 1414680 h 4266718"/>
              <a:gd name="connsiteX36" fmla="*/ 399026 w 4266457"/>
              <a:gd name="connsiteY36" fmla="*/ 1411272 h 4266718"/>
              <a:gd name="connsiteX37" fmla="*/ 400861 w 4266457"/>
              <a:gd name="connsiteY37" fmla="*/ 849175 h 4266718"/>
              <a:gd name="connsiteX38" fmla="*/ 846554 w 4266457"/>
              <a:gd name="connsiteY38" fmla="*/ 403352 h 4266718"/>
              <a:gd name="connsiteX39" fmla="*/ 850224 w 4266457"/>
              <a:gd name="connsiteY39" fmla="*/ 403352 h 4266718"/>
              <a:gd name="connsiteX40" fmla="*/ 1414943 w 4266457"/>
              <a:gd name="connsiteY40" fmla="*/ 398501 h 4266718"/>
              <a:gd name="connsiteX41" fmla="*/ 1415074 w 4266457"/>
              <a:gd name="connsiteY41" fmla="*/ 398501 h 4266718"/>
              <a:gd name="connsiteX42" fmla="*/ 1417433 w 4266457"/>
              <a:gd name="connsiteY42" fmla="*/ 396142 h 4266718"/>
              <a:gd name="connsiteX43" fmla="*/ 1417302 w 4266457"/>
              <a:gd name="connsiteY43" fmla="*/ 396142 h 426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66457" h="4266718">
                <a:moveTo>
                  <a:pt x="1816066" y="0"/>
                </a:moveTo>
                <a:lnTo>
                  <a:pt x="2446458" y="0"/>
                </a:lnTo>
                <a:lnTo>
                  <a:pt x="2449080" y="2622"/>
                </a:lnTo>
                <a:lnTo>
                  <a:pt x="2851645" y="398633"/>
                </a:lnTo>
                <a:cubicBezTo>
                  <a:pt x="2851645" y="398633"/>
                  <a:pt x="2851776" y="398764"/>
                  <a:pt x="2851776" y="398764"/>
                </a:cubicBezTo>
                <a:lnTo>
                  <a:pt x="2855185" y="398764"/>
                </a:lnTo>
                <a:lnTo>
                  <a:pt x="3417281" y="400599"/>
                </a:lnTo>
                <a:cubicBezTo>
                  <a:pt x="3417281" y="400599"/>
                  <a:pt x="3863105" y="846291"/>
                  <a:pt x="3863105" y="846291"/>
                </a:cubicBezTo>
                <a:lnTo>
                  <a:pt x="3863105" y="849962"/>
                </a:lnTo>
                <a:lnTo>
                  <a:pt x="3867824" y="1414680"/>
                </a:lnTo>
                <a:lnTo>
                  <a:pt x="3867824" y="1415598"/>
                </a:lnTo>
                <a:lnTo>
                  <a:pt x="4266457" y="1816065"/>
                </a:lnTo>
                <a:lnTo>
                  <a:pt x="4266457" y="2446458"/>
                </a:lnTo>
                <a:lnTo>
                  <a:pt x="4263835" y="2449080"/>
                </a:lnTo>
                <a:lnTo>
                  <a:pt x="3867824" y="2849416"/>
                </a:lnTo>
                <a:lnTo>
                  <a:pt x="3867824" y="2851907"/>
                </a:lnTo>
                <a:lnTo>
                  <a:pt x="3867824" y="2855446"/>
                </a:lnTo>
                <a:lnTo>
                  <a:pt x="3865989" y="3417543"/>
                </a:lnTo>
                <a:cubicBezTo>
                  <a:pt x="3865989" y="3417543"/>
                  <a:pt x="3420297" y="3863367"/>
                  <a:pt x="3420297" y="3863367"/>
                </a:cubicBezTo>
                <a:lnTo>
                  <a:pt x="3416626" y="3863367"/>
                </a:lnTo>
                <a:cubicBezTo>
                  <a:pt x="3416626" y="3863367"/>
                  <a:pt x="2851776" y="3868086"/>
                  <a:pt x="2851776" y="3868086"/>
                </a:cubicBezTo>
                <a:lnTo>
                  <a:pt x="2849286" y="3870576"/>
                </a:lnTo>
                <a:lnTo>
                  <a:pt x="2450522" y="4266718"/>
                </a:lnTo>
                <a:lnTo>
                  <a:pt x="1820129" y="4266718"/>
                </a:lnTo>
                <a:lnTo>
                  <a:pt x="1817508" y="4264097"/>
                </a:lnTo>
                <a:cubicBezTo>
                  <a:pt x="1817508" y="4264097"/>
                  <a:pt x="1414680" y="3867955"/>
                  <a:pt x="1414680" y="3867955"/>
                </a:cubicBezTo>
                <a:lnTo>
                  <a:pt x="1411141" y="3867955"/>
                </a:lnTo>
                <a:lnTo>
                  <a:pt x="849044" y="3866119"/>
                </a:lnTo>
                <a:cubicBezTo>
                  <a:pt x="849044" y="3866119"/>
                  <a:pt x="403352" y="3420427"/>
                  <a:pt x="403352" y="3420427"/>
                </a:cubicBezTo>
                <a:lnTo>
                  <a:pt x="403352" y="3416757"/>
                </a:lnTo>
                <a:cubicBezTo>
                  <a:pt x="403352" y="3416757"/>
                  <a:pt x="398633" y="2852038"/>
                  <a:pt x="398633" y="2852038"/>
                </a:cubicBezTo>
                <a:lnTo>
                  <a:pt x="396142" y="2849416"/>
                </a:lnTo>
                <a:lnTo>
                  <a:pt x="0" y="2450653"/>
                </a:lnTo>
                <a:lnTo>
                  <a:pt x="0" y="1820260"/>
                </a:lnTo>
                <a:lnTo>
                  <a:pt x="2622" y="1817639"/>
                </a:lnTo>
                <a:cubicBezTo>
                  <a:pt x="2622" y="1817639"/>
                  <a:pt x="399026" y="1414680"/>
                  <a:pt x="399026" y="1414680"/>
                </a:cubicBezTo>
                <a:lnTo>
                  <a:pt x="399026" y="1411272"/>
                </a:lnTo>
                <a:lnTo>
                  <a:pt x="400861" y="849175"/>
                </a:lnTo>
                <a:cubicBezTo>
                  <a:pt x="400861" y="849175"/>
                  <a:pt x="846554" y="403352"/>
                  <a:pt x="846554" y="403352"/>
                </a:cubicBezTo>
                <a:lnTo>
                  <a:pt x="850224" y="403352"/>
                </a:lnTo>
                <a:cubicBezTo>
                  <a:pt x="850224" y="403352"/>
                  <a:pt x="1414943" y="398501"/>
                  <a:pt x="1414943" y="398501"/>
                </a:cubicBezTo>
                <a:lnTo>
                  <a:pt x="1415074" y="398501"/>
                </a:lnTo>
                <a:lnTo>
                  <a:pt x="1417433" y="396142"/>
                </a:lnTo>
                <a:lnTo>
                  <a:pt x="1417302" y="396142"/>
                </a:lnTo>
                <a:close/>
              </a:path>
            </a:pathLst>
          </a:custGeom>
          <a:solidFill>
            <a:schemeClr val="accent2"/>
          </a:solidFill>
        </p:spPr>
        <p:txBody>
          <a:bodyPr wrap="square" lIns="432000" tIns="1260000" rIns="432000" bIns="1260000" anchor="ctr">
            <a:noAutofit/>
          </a:bodyPr>
          <a:lstStyle>
            <a:lvl1pPr marL="0" indent="0" algn="ctr">
              <a:buNone/>
              <a:defRPr sz="3000">
                <a:solidFill>
                  <a:schemeClr val="bg1"/>
                </a:solidFill>
              </a:defRPr>
            </a:lvl1pPr>
            <a:lvl2pPr algn="ctr">
              <a:defRPr/>
            </a:lvl2pPr>
            <a:lvl3pPr algn="ctr">
              <a:defRPr/>
            </a:lvl3pPr>
            <a:lvl4pPr algn="ctr">
              <a:defRPr/>
            </a:lvl4pPr>
            <a:lvl5pPr algn="ctr">
              <a:defRPr/>
            </a:lvl5pPr>
          </a:lstStyle>
          <a:p>
            <a:pPr lvl="0"/>
            <a:r>
              <a:rPr lang="sv-SE" dirty="0"/>
              <a:t>Lägg till text </a:t>
            </a:r>
            <a:br>
              <a:rPr lang="sv-SE" dirty="0"/>
            </a:br>
            <a:r>
              <a:rPr lang="sv-SE" dirty="0"/>
              <a:t>eller en bild</a:t>
            </a:r>
          </a:p>
        </p:txBody>
      </p:sp>
      <p:sp>
        <p:nvSpPr>
          <p:cNvPr id="2" name="Rubrik 1">
            <a:extLst>
              <a:ext uri="{FF2B5EF4-FFF2-40B4-BE49-F238E27FC236}">
                <a16:creationId xmlns:a16="http://schemas.microsoft.com/office/drawing/2014/main" id="{DFC73312-EF8E-4539-BC88-E7993EDBC2C0}"/>
              </a:ext>
            </a:extLst>
          </p:cNvPr>
          <p:cNvSpPr>
            <a:spLocks noGrp="1"/>
          </p:cNvSpPr>
          <p:nvPr>
            <p:ph type="title"/>
          </p:nvPr>
        </p:nvSpPr>
        <p:spPr>
          <a:xfrm>
            <a:off x="803275" y="1881188"/>
            <a:ext cx="5139955" cy="813409"/>
          </a:xfrm>
        </p:spPr>
        <p:txBody>
          <a:bodyPr anchor="b"/>
          <a:lstStyle>
            <a:lvl1pPr>
              <a:defRPr sz="3600"/>
            </a:lvl1pPr>
          </a:lstStyle>
          <a:p>
            <a:r>
              <a:rPr lang="sv-SE"/>
              <a:t>Klicka här för att ändra mall för rubrikformat</a:t>
            </a:r>
            <a:endParaRPr lang="sv-SE" dirty="0"/>
          </a:p>
        </p:txBody>
      </p:sp>
      <p:sp>
        <p:nvSpPr>
          <p:cNvPr id="5" name="Platshållare för datum 4">
            <a:extLst>
              <a:ext uri="{FF2B5EF4-FFF2-40B4-BE49-F238E27FC236}">
                <a16:creationId xmlns:a16="http://schemas.microsoft.com/office/drawing/2014/main" id="{DC5274B3-FC50-4805-83A6-333B89BE4062}"/>
              </a:ext>
            </a:extLst>
          </p:cNvPr>
          <p:cNvSpPr>
            <a:spLocks noGrp="1"/>
          </p:cNvSpPr>
          <p:nvPr>
            <p:ph type="dt" sz="half" idx="10"/>
          </p:nvPr>
        </p:nvSpPr>
        <p:spPr/>
        <p:txBody>
          <a:bodyPr/>
          <a:lstStyle/>
          <a:p>
            <a:fld id="{8D681F3D-62AF-4E6C-A866-39161D39ADC6}" type="datetime1">
              <a:rPr lang="sv-SE" smtClean="0"/>
              <a:t>2026-02-23</a:t>
            </a:fld>
            <a:endParaRPr lang="sv-SE"/>
          </a:p>
        </p:txBody>
      </p:sp>
      <p:sp>
        <p:nvSpPr>
          <p:cNvPr id="6" name="Platshållare för sidfot 5">
            <a:extLst>
              <a:ext uri="{FF2B5EF4-FFF2-40B4-BE49-F238E27FC236}">
                <a16:creationId xmlns:a16="http://schemas.microsoft.com/office/drawing/2014/main" id="{88BBB9DA-077E-4748-B71A-39B1A6673FE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C5C5AB0-F210-4270-9F00-E64EE6E2CCD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6" name="Platshållare för innehåll 15">
            <a:extLst>
              <a:ext uri="{FF2B5EF4-FFF2-40B4-BE49-F238E27FC236}">
                <a16:creationId xmlns:a16="http://schemas.microsoft.com/office/drawing/2014/main" id="{91E71E00-17D4-3D1E-7C75-E61CDCEDE2A2}"/>
              </a:ext>
            </a:extLst>
          </p:cNvPr>
          <p:cNvSpPr>
            <a:spLocks noGrp="1"/>
          </p:cNvSpPr>
          <p:nvPr>
            <p:ph sz="quarter" idx="14"/>
          </p:nvPr>
        </p:nvSpPr>
        <p:spPr>
          <a:xfrm>
            <a:off x="803275" y="2831122"/>
            <a:ext cx="5139954" cy="3334728"/>
          </a:xfrm>
        </p:spPr>
        <p:txBody>
          <a:bodyPr/>
          <a:lstStyle>
            <a:lvl1pPr>
              <a:defRPr sz="1600"/>
            </a:lvl1pPr>
            <a:lvl2pPr>
              <a:defRPr sz="1400"/>
            </a:lvl2pPr>
            <a:lvl3pPr>
              <a:defRPr sz="1200"/>
            </a:lvl3pPr>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09167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tx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2503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svg"/><Relationship Id="rId5" Type="http://schemas.openxmlformats.org/officeDocument/2006/relationships/slideLayout" Target="../slideLayouts/slideLayout27.xml"/><Relationship Id="rId10"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8.sv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7.png"/><Relationship Id="rId2" Type="http://schemas.openxmlformats.org/officeDocument/2006/relationships/slideLayout" Target="../slideLayouts/slideLayout32.xml"/><Relationship Id="rId16" Type="http://schemas.openxmlformats.org/officeDocument/2006/relationships/image" Target="../media/image6.svg"/><Relationship Id="rId20"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5.png"/><Relationship Id="rId10" Type="http://schemas.openxmlformats.org/officeDocument/2006/relationships/slideLayout" Target="../slideLayouts/slideLayout40.xml"/><Relationship Id="rId19" Type="http://schemas.openxmlformats.org/officeDocument/2006/relationships/hyperlink" Target="https://www.jonkoping.se/" TargetMode="Externa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2.svg"/><Relationship Id="rId5" Type="http://schemas.openxmlformats.org/officeDocument/2006/relationships/slideLayout" Target="../slideLayouts/slideLayout53.xml"/><Relationship Id="rId10" Type="http://schemas.openxmlformats.org/officeDocument/2006/relationships/image" Target="../media/image1.png"/><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803275" y="296863"/>
            <a:ext cx="8007093" cy="1567724"/>
          </a:xfrm>
          <a:prstGeom prst="rect">
            <a:avLst/>
          </a:prstGeom>
        </p:spPr>
        <p:txBody>
          <a:bodyPr vert="horz" lIns="0" tIns="0" rIns="0" bIns="0" rtlCol="0" anchor="b">
            <a:noAutofit/>
          </a:bodyPr>
          <a:lstStyle/>
          <a:p>
            <a:endParaRPr lang="sv-SE" dirty="0"/>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803275" y="1989139"/>
            <a:ext cx="10550525" cy="4176712"/>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 </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200">
                <a:solidFill>
                  <a:schemeClr val="tx1"/>
                </a:solidFill>
              </a:defRPr>
            </a:lvl1pPr>
          </a:lstStyle>
          <a:p>
            <a:fld id="{24F4896B-3FCC-4F4B-AD0A-3C041D70C38E}" type="datetime1">
              <a:rPr lang="sv-SE" smtClean="0"/>
              <a:t>2026-02-23</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343400" cy="365125"/>
          </a:xfrm>
          <a:prstGeom prst="rect">
            <a:avLst/>
          </a:prstGeom>
        </p:spPr>
        <p:txBody>
          <a:bodyPr vert="horz" lIns="0" tIns="0" rIns="0" bIns="0" rtlCol="0" anchor="b">
            <a:noAutofit/>
          </a:bodyPr>
          <a:lstStyle>
            <a:lvl1pPr algn="ctr">
              <a:defRPr sz="12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832850" y="6356350"/>
            <a:ext cx="2520950" cy="365125"/>
          </a:xfrm>
          <a:prstGeom prst="rect">
            <a:avLst/>
          </a:prstGeom>
        </p:spPr>
        <p:txBody>
          <a:bodyPr vert="horz" lIns="0" tIns="0" rIns="0" bIns="0" rtlCol="0" anchor="b">
            <a:noAutofit/>
          </a:bodyPr>
          <a:lstStyle>
            <a:lvl1pPr algn="r">
              <a:defRPr sz="1200">
                <a:solidFill>
                  <a:schemeClr val="tx1"/>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B1155141-E383-61FD-4A01-BA018ABFEC16}"/>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76451" y="447737"/>
            <a:ext cx="1186446" cy="144000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71" r:id="rId9"/>
  </p:sldLayoutIdLst>
  <p:hf hdr="0" ftr="0"/>
  <p:txStyles>
    <p:titleStyle>
      <a:lvl1pPr algn="l" defTabSz="914400" rtl="0" eaLnBrk="1" latinLnBrk="0" hangingPunct="1">
        <a:lnSpc>
          <a:spcPct val="90000"/>
        </a:lnSpc>
        <a:spcBef>
          <a:spcPct val="0"/>
        </a:spcBef>
        <a:buNone/>
        <a:defRPr sz="6000" kern="1200" spc="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468000" indent="-2286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720000" indent="-2286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972000" indent="-228600" algn="l" defTabSz="914400" rtl="0" eaLnBrk="1" latinLnBrk="0" hangingPunct="1">
        <a:lnSpc>
          <a:spcPct val="90000"/>
        </a:lnSpc>
        <a:spcBef>
          <a:spcPts val="5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1224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5pPr>
      <a:lvl6pPr marL="1476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6pPr>
      <a:lvl7pPr marL="1728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7pPr>
      <a:lvl8pPr marL="1980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8pPr>
      <a:lvl9pPr marL="2232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3" orient="horz" pos="1071" userDrawn="1">
          <p15:clr>
            <a:srgbClr val="5ACBF0"/>
          </p15:clr>
        </p15:guide>
        <p15:guide id="4" orient="horz" pos="3884" userDrawn="1">
          <p15:clr>
            <a:srgbClr val="F26B43"/>
          </p15:clr>
        </p15:guide>
        <p15:guide id="5" pos="7151" userDrawn="1">
          <p15:clr>
            <a:srgbClr val="F26B43"/>
          </p15:clr>
        </p15:guide>
        <p15:guide id="6" orient="horz" pos="1185" userDrawn="1">
          <p15:clr>
            <a:srgbClr val="F26B43"/>
          </p15:clr>
        </p15:guide>
        <p15:guide id="7" orient="horz" pos="1253" userDrawn="1">
          <p15:clr>
            <a:srgbClr val="F26B43"/>
          </p15:clr>
        </p15:guide>
        <p15:guide id="8" pos="506" userDrawn="1">
          <p15:clr>
            <a:srgbClr val="F26B43"/>
          </p15:clr>
        </p15:guide>
        <p15:guide id="9" pos="55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sv-SE"/>
              <a:t>Redigera format för bakgrundstext
Nivå två
Nivå tre
Nivå fyra
Nivå fem</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D2162-5061-5A4C-8593-2CAC0B6DF83C}" type="datetimeFigureOut">
              <a:rPr lang="sv-SE" smtClean="0"/>
              <a:t>2026-02-23</a:t>
            </a:fld>
            <a:endParaRPr lang="sv-SE"/>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08689-1465-6E43-BF86-10219A679006}" type="slidenum">
              <a:rPr lang="sv-SE" smtClean="0"/>
              <a:t>‹#›</a:t>
            </a:fld>
            <a:endParaRPr lang="sv-SE"/>
          </a:p>
        </p:txBody>
      </p:sp>
    </p:spTree>
    <p:extLst>
      <p:ext uri="{BB962C8B-B14F-4D97-AF65-F5344CB8AC3E}">
        <p14:creationId xmlns:p14="http://schemas.microsoft.com/office/powerpoint/2010/main" val="4228052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803275" y="296863"/>
            <a:ext cx="8007093" cy="1567724"/>
          </a:xfrm>
          <a:prstGeom prst="rect">
            <a:avLst/>
          </a:prstGeom>
        </p:spPr>
        <p:txBody>
          <a:bodyPr vert="horz" lIns="0" tIns="0" rIns="0" bIns="0" rtlCol="0" anchor="b">
            <a:noAutofit/>
          </a:bodyPr>
          <a:lstStyle/>
          <a:p>
            <a:endParaRPr lang="sv-SE" dirty="0"/>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803275" y="1989139"/>
            <a:ext cx="10550525" cy="4176712"/>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 </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200">
                <a:solidFill>
                  <a:schemeClr val="tx1"/>
                </a:solidFill>
              </a:defRPr>
            </a:lvl1pPr>
          </a:lstStyle>
          <a:p>
            <a:fld id="{24F4896B-3FCC-4F4B-AD0A-3C041D70C38E}" type="datetime1">
              <a:rPr lang="sv-SE" smtClean="0"/>
              <a:t>2026-02-23</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343400" cy="365125"/>
          </a:xfrm>
          <a:prstGeom prst="rect">
            <a:avLst/>
          </a:prstGeom>
        </p:spPr>
        <p:txBody>
          <a:bodyPr vert="horz" lIns="0" tIns="0" rIns="0" bIns="0" rtlCol="0" anchor="b">
            <a:noAutofit/>
          </a:bodyPr>
          <a:lstStyle>
            <a:lvl1pPr algn="ctr">
              <a:defRPr sz="12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832850" y="6356350"/>
            <a:ext cx="2520950" cy="365125"/>
          </a:xfrm>
          <a:prstGeom prst="rect">
            <a:avLst/>
          </a:prstGeom>
        </p:spPr>
        <p:txBody>
          <a:bodyPr vert="horz" lIns="0" tIns="0" rIns="0" bIns="0" rtlCol="0" anchor="b">
            <a:noAutofit/>
          </a:bodyPr>
          <a:lstStyle>
            <a:lvl1pPr algn="r">
              <a:defRPr sz="1200">
                <a:solidFill>
                  <a:schemeClr val="tx1"/>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B1155141-E383-61FD-4A01-BA018ABFEC1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76451" y="447737"/>
            <a:ext cx="1186446" cy="1440000"/>
          </a:xfrm>
          <a:prstGeom prst="rect">
            <a:avLst/>
          </a:prstGeom>
        </p:spPr>
      </p:pic>
    </p:spTree>
    <p:extLst>
      <p:ext uri="{BB962C8B-B14F-4D97-AF65-F5344CB8AC3E}">
        <p14:creationId xmlns:p14="http://schemas.microsoft.com/office/powerpoint/2010/main" val="12481297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Lst>
  <p:hf hdr="0" ftr="0"/>
  <p:txStyles>
    <p:titleStyle>
      <a:lvl1pPr algn="l" defTabSz="914400" rtl="0" eaLnBrk="1" latinLnBrk="0" hangingPunct="1">
        <a:lnSpc>
          <a:spcPct val="90000"/>
        </a:lnSpc>
        <a:spcBef>
          <a:spcPct val="0"/>
        </a:spcBef>
        <a:buNone/>
        <a:defRPr sz="6000" kern="1200" spc="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468000" indent="-2286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720000" indent="-2286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972000" indent="-228600" algn="l" defTabSz="914400" rtl="0" eaLnBrk="1" latinLnBrk="0" hangingPunct="1">
        <a:lnSpc>
          <a:spcPct val="90000"/>
        </a:lnSpc>
        <a:spcBef>
          <a:spcPts val="5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1224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5pPr>
      <a:lvl6pPr marL="1476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6pPr>
      <a:lvl7pPr marL="1728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7pPr>
      <a:lvl8pPr marL="1980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8pPr>
      <a:lvl9pPr marL="2232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3" orient="horz" pos="1071">
          <p15:clr>
            <a:srgbClr val="5ACBF0"/>
          </p15:clr>
        </p15:guide>
        <p15:guide id="4" orient="horz" pos="3884">
          <p15:clr>
            <a:srgbClr val="F26B43"/>
          </p15:clr>
        </p15:guide>
        <p15:guide id="5" pos="7151">
          <p15:clr>
            <a:srgbClr val="F26B43"/>
          </p15:clr>
        </p15:guide>
        <p15:guide id="6" orient="horz" pos="1185">
          <p15:clr>
            <a:srgbClr val="F26B43"/>
          </p15:clr>
        </p15:guide>
        <p15:guide id="7" orient="horz" pos="1253">
          <p15:clr>
            <a:srgbClr val="F26B43"/>
          </p15:clr>
        </p15:guide>
        <p15:guide id="8" pos="506">
          <p15:clr>
            <a:srgbClr val="F26B43"/>
          </p15:clr>
        </p15:guide>
        <p15:guide id="9" pos="55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676275" y="457200"/>
            <a:ext cx="10823575" cy="1119239"/>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676275" y="1825625"/>
            <a:ext cx="10823575" cy="3928961"/>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336221" y="275693"/>
            <a:ext cx="896937" cy="181508"/>
          </a:xfrm>
          <a:prstGeom prst="rect">
            <a:avLst/>
          </a:prstGeom>
        </p:spPr>
        <p:txBody>
          <a:bodyPr vert="horz" lIns="0" tIns="0" rIns="0" bIns="0" rtlCol="0" anchor="t">
            <a:noAutofit/>
          </a:bodyPr>
          <a:lstStyle>
            <a:lvl1pPr algn="l">
              <a:defRPr sz="1200" b="1">
                <a:solidFill>
                  <a:schemeClr val="tx1"/>
                </a:solidFill>
              </a:defRPr>
            </a:lvl1pPr>
          </a:lstStyle>
          <a:p>
            <a:fld id="{A34125AE-2850-4787-AD23-E962614F2CF8}" type="datetime1">
              <a:rPr lang="sv-SE" smtClean="0"/>
              <a:t>2026-02-23</a:t>
            </a:fld>
            <a:endParaRPr lang="sv-SE" dirty="0"/>
          </a:p>
        </p:txBody>
      </p:sp>
      <p:pic>
        <p:nvPicPr>
          <p:cNvPr id="7" name="Bild 6">
            <a:extLst>
              <a:ext uri="{FF2B5EF4-FFF2-40B4-BE49-F238E27FC236}">
                <a16:creationId xmlns:a16="http://schemas.microsoft.com/office/drawing/2014/main" id="{71F6D87E-220B-4B3B-9634-C0AF34EC517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276224" y="5972873"/>
            <a:ext cx="11610975" cy="165190"/>
          </a:xfrm>
          <a:prstGeom prst="rect">
            <a:avLst/>
          </a:prstGeom>
        </p:spPr>
      </p:pic>
      <p:pic>
        <p:nvPicPr>
          <p:cNvPr id="10" name="Bild 9" descr="Logo: Jönköpings Kommun">
            <a:extLst>
              <a:ext uri="{FF2B5EF4-FFF2-40B4-BE49-F238E27FC236}">
                <a16:creationId xmlns:a16="http://schemas.microsoft.com/office/drawing/2014/main" id="{5F636279-2458-4537-8AB0-E32DC329529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962356" y="6187808"/>
            <a:ext cx="1597762" cy="421809"/>
          </a:xfrm>
          <a:prstGeom prst="rect">
            <a:avLst/>
          </a:prstGeom>
        </p:spPr>
      </p:pic>
      <p:sp>
        <p:nvSpPr>
          <p:cNvPr id="6" name="Platshållare för bildnummer 5">
            <a:extLst>
              <a:ext uri="{FF2B5EF4-FFF2-40B4-BE49-F238E27FC236}">
                <a16:creationId xmlns:a16="http://schemas.microsoft.com/office/drawing/2014/main" id="{CCD00C8F-4F05-4E6D-A843-BF1F4263A946}"/>
              </a:ext>
            </a:extLst>
          </p:cNvPr>
          <p:cNvSpPr>
            <a:spLocks noGrp="1"/>
          </p:cNvSpPr>
          <p:nvPr>
            <p:ph type="sldNum" sz="quarter" idx="4"/>
          </p:nvPr>
        </p:nvSpPr>
        <p:spPr>
          <a:xfrm>
            <a:off x="5800639" y="6258969"/>
            <a:ext cx="590724" cy="365125"/>
          </a:xfrm>
          <a:prstGeom prst="rect">
            <a:avLst/>
          </a:prstGeom>
        </p:spPr>
        <p:txBody>
          <a:bodyPr vert="horz" lIns="91440" tIns="45720" rIns="91440" bIns="45720" rtlCol="0" anchor="ctr"/>
          <a:lstStyle>
            <a:lvl1pPr algn="ctr">
              <a:defRPr sz="1000" b="1">
                <a:solidFill>
                  <a:schemeClr val="tx1"/>
                </a:solidFill>
              </a:defRPr>
            </a:lvl1pPr>
          </a:lstStyle>
          <a:p>
            <a:fld id="{1530FA24-EA69-48AB-999F-0B3AF33E8E8C}" type="slidenum">
              <a:rPr lang="sv-SE" smtClean="0"/>
              <a:pPr/>
              <a:t>‹#›</a:t>
            </a:fld>
            <a:endParaRPr lang="sv-SE" dirty="0"/>
          </a:p>
        </p:txBody>
      </p:sp>
      <p:sp>
        <p:nvSpPr>
          <p:cNvPr id="12" name="textruta 8" descr="Länk: jonkoping.se">
            <a:hlinkClick r:id="rId19"/>
            <a:extLst>
              <a:ext uri="{FF2B5EF4-FFF2-40B4-BE49-F238E27FC236}">
                <a16:creationId xmlns:a16="http://schemas.microsoft.com/office/drawing/2014/main" id="{9D0A0977-394D-AA0B-C344-303E03BB54A0}"/>
              </a:ext>
            </a:extLst>
          </p:cNvPr>
          <p:cNvSpPr txBox="1"/>
          <p:nvPr userDrawn="1"/>
        </p:nvSpPr>
        <p:spPr>
          <a:xfrm>
            <a:off x="684766" y="6235525"/>
            <a:ext cx="1183016" cy="230832"/>
          </a:xfrm>
          <a:prstGeom prst="rect">
            <a:avLst/>
          </a:prstGeom>
          <a:noFill/>
        </p:spPr>
        <p:txBody>
          <a:bodyPr wrap="none" lIns="0" tIns="0" rIns="0" bIns="0" rtlCol="0">
            <a:spAutoFit/>
          </a:bodyPr>
          <a:lstStyle/>
          <a:p>
            <a:r>
              <a:rPr lang="sv-SE" sz="1500" b="1" dirty="0"/>
              <a:t>jonkoping.se</a:t>
            </a:r>
          </a:p>
        </p:txBody>
      </p:sp>
    </p:spTree>
    <p:extLst>
      <p:ext uri="{BB962C8B-B14F-4D97-AF65-F5344CB8AC3E}">
        <p14:creationId xmlns:p14="http://schemas.microsoft.com/office/powerpoint/2010/main" val="83798035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sldNum="0" hdr="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tx1"/>
        </a:buClr>
        <a:buFontTx/>
        <a:buBlip>
          <a:blip r:embed="rId20"/>
        </a:buBlip>
        <a:defRPr sz="2000" kern="1200">
          <a:solidFill>
            <a:schemeClr val="tx1"/>
          </a:solidFill>
          <a:latin typeface="+mn-lt"/>
          <a:ea typeface="+mn-ea"/>
          <a:cs typeface="+mn-cs"/>
        </a:defRPr>
      </a:lvl1pPr>
      <a:lvl2pPr marL="538163" indent="-271463"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2pPr>
      <a:lvl3pPr marL="804863" indent="-26670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3pPr>
      <a:lvl4pPr marL="1076325" indent="-271463"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4pPr>
      <a:lvl5pPr marL="1343025" indent="-266700" algn="l" defTabSz="914400" rtl="0" eaLnBrk="1" latinLnBrk="0" hangingPunct="1">
        <a:lnSpc>
          <a:spcPct val="100000"/>
        </a:lnSpc>
        <a:spcBef>
          <a:spcPts val="500"/>
        </a:spcBef>
        <a:buClr>
          <a:schemeClr val="tx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7">
          <p15:clr>
            <a:srgbClr val="F26B43"/>
          </p15:clr>
        </p15:guide>
        <p15:guide id="2" pos="3840">
          <p15:clr>
            <a:srgbClr val="F26B43"/>
          </p15:clr>
        </p15:guide>
        <p15:guide id="3" pos="426">
          <p15:clr>
            <a:srgbClr val="F26B43"/>
          </p15:clr>
        </p15:guide>
        <p15:guide id="4" pos="7244">
          <p15:clr>
            <a:srgbClr val="F26B43"/>
          </p15:clr>
        </p15:guide>
        <p15:guide id="5" pos="7475">
          <p15:clr>
            <a:srgbClr val="F26B43"/>
          </p15:clr>
        </p15:guide>
        <p15:guide id="6" pos="207">
          <p15:clr>
            <a:srgbClr val="F26B43"/>
          </p15:clr>
        </p15:guide>
        <p15:guide id="7" orient="horz" pos="930">
          <p15:clr>
            <a:srgbClr val="F26B43"/>
          </p15:clr>
        </p15:guide>
        <p15:guide id="8" orient="horz" pos="1236">
          <p15:clr>
            <a:srgbClr val="F26B43"/>
          </p15:clr>
        </p15:guide>
        <p15:guide id="9" orient="horz" pos="1578">
          <p15:clr>
            <a:srgbClr val="F26B43"/>
          </p15:clr>
        </p15:guide>
        <p15:guide id="10" orient="horz" pos="137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8340" y="586485"/>
            <a:ext cx="9973690" cy="158940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916939" y="1732480"/>
            <a:ext cx="7557134" cy="2727325"/>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2/23/2026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889443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803275" y="296863"/>
            <a:ext cx="8007093" cy="1567724"/>
          </a:xfrm>
          <a:prstGeom prst="rect">
            <a:avLst/>
          </a:prstGeom>
        </p:spPr>
        <p:txBody>
          <a:bodyPr vert="horz" lIns="0" tIns="0" rIns="0" bIns="0" rtlCol="0" anchor="b">
            <a:noAutofit/>
          </a:bodyPr>
          <a:lstStyle/>
          <a:p>
            <a:endParaRPr lang="sv-SE" dirty="0"/>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803275" y="1989139"/>
            <a:ext cx="10550525" cy="4176712"/>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a:p>
            <a:pPr lvl="5"/>
            <a:r>
              <a:rPr lang="sv-SE" dirty="0"/>
              <a:t>Nivå 6</a:t>
            </a:r>
          </a:p>
          <a:p>
            <a:pPr lvl="6"/>
            <a:r>
              <a:rPr lang="sv-SE" dirty="0"/>
              <a:t>Nivå 7</a:t>
            </a:r>
          </a:p>
          <a:p>
            <a:pPr lvl="7"/>
            <a:r>
              <a:rPr lang="sv-SE" dirty="0"/>
              <a:t>Nivå 8</a:t>
            </a:r>
          </a:p>
          <a:p>
            <a:pPr lvl="8"/>
            <a:r>
              <a:rPr lang="sv-SE" dirty="0"/>
              <a:t>Nivå 9 </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838200" y="6356350"/>
            <a:ext cx="2743200" cy="365125"/>
          </a:xfrm>
          <a:prstGeom prst="rect">
            <a:avLst/>
          </a:prstGeom>
        </p:spPr>
        <p:txBody>
          <a:bodyPr vert="horz" lIns="0" tIns="0" rIns="0" bIns="0" rtlCol="0" anchor="b">
            <a:noAutofit/>
          </a:bodyPr>
          <a:lstStyle>
            <a:lvl1pPr algn="l">
              <a:defRPr sz="1200">
                <a:solidFill>
                  <a:schemeClr val="tx1"/>
                </a:solidFill>
              </a:defRPr>
            </a:lvl1pPr>
          </a:lstStyle>
          <a:p>
            <a:fld id="{24F4896B-3FCC-4F4B-AD0A-3C041D70C38E}" type="datetime1">
              <a:rPr lang="sv-SE" smtClean="0"/>
              <a:t>2026-02-23</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343400" cy="365125"/>
          </a:xfrm>
          <a:prstGeom prst="rect">
            <a:avLst/>
          </a:prstGeom>
        </p:spPr>
        <p:txBody>
          <a:bodyPr vert="horz" lIns="0" tIns="0" rIns="0" bIns="0" rtlCol="0" anchor="b">
            <a:noAutofit/>
          </a:bodyPr>
          <a:lstStyle>
            <a:lvl1pPr algn="ctr">
              <a:defRPr sz="12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832850" y="6356350"/>
            <a:ext cx="2520950" cy="365125"/>
          </a:xfrm>
          <a:prstGeom prst="rect">
            <a:avLst/>
          </a:prstGeom>
        </p:spPr>
        <p:txBody>
          <a:bodyPr vert="horz" lIns="0" tIns="0" rIns="0" bIns="0" rtlCol="0" anchor="b">
            <a:noAutofit/>
          </a:bodyPr>
          <a:lstStyle>
            <a:lvl1pPr algn="r">
              <a:defRPr sz="1200">
                <a:solidFill>
                  <a:schemeClr val="tx1"/>
                </a:solidFill>
              </a:defRPr>
            </a:lvl1pPr>
          </a:lstStyle>
          <a:p>
            <a:fld id="{AE086683-F536-42AB-ABBC-F4803DFE8DBC}" type="slidenum">
              <a:rPr lang="sv-SE" smtClean="0"/>
              <a:pPr/>
              <a:t>‹#›</a:t>
            </a:fld>
            <a:endParaRPr lang="sv-SE"/>
          </a:p>
        </p:txBody>
      </p:sp>
      <p:pic>
        <p:nvPicPr>
          <p:cNvPr id="8" name="Bild 7">
            <a:extLst>
              <a:ext uri="{FF2B5EF4-FFF2-40B4-BE49-F238E27FC236}">
                <a16:creationId xmlns:a16="http://schemas.microsoft.com/office/drawing/2014/main" id="{B1155141-E383-61FD-4A01-BA018ABFEC16}"/>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76451" y="447737"/>
            <a:ext cx="1186446" cy="1440000"/>
          </a:xfrm>
          <a:prstGeom prst="rect">
            <a:avLst/>
          </a:prstGeom>
        </p:spPr>
      </p:pic>
    </p:spTree>
    <p:extLst>
      <p:ext uri="{BB962C8B-B14F-4D97-AF65-F5344CB8AC3E}">
        <p14:creationId xmlns:p14="http://schemas.microsoft.com/office/powerpoint/2010/main" val="219650513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hf hdr="0" ftr="0"/>
  <p:txStyles>
    <p:titleStyle>
      <a:lvl1pPr algn="l" defTabSz="914400" rtl="0" eaLnBrk="1" latinLnBrk="0" hangingPunct="1">
        <a:lnSpc>
          <a:spcPct val="90000"/>
        </a:lnSpc>
        <a:spcBef>
          <a:spcPct val="0"/>
        </a:spcBef>
        <a:buNone/>
        <a:defRPr sz="6000" kern="1200" spc="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000" kern="1200">
          <a:solidFill>
            <a:schemeClr val="tx1"/>
          </a:solidFill>
          <a:latin typeface="+mn-lt"/>
          <a:ea typeface="+mn-ea"/>
          <a:cs typeface="+mn-cs"/>
        </a:defRPr>
      </a:lvl1pPr>
      <a:lvl2pPr marL="468000" indent="-2286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2pPr>
      <a:lvl3pPr marL="720000" indent="-2286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1"/>
          </a:solidFill>
          <a:latin typeface="+mn-lt"/>
          <a:ea typeface="+mn-ea"/>
          <a:cs typeface="+mn-cs"/>
        </a:defRPr>
      </a:lvl3pPr>
      <a:lvl4pPr marL="972000" indent="-228600" algn="l" defTabSz="914400" rtl="0" eaLnBrk="1" latinLnBrk="0" hangingPunct="1">
        <a:lnSpc>
          <a:spcPct val="90000"/>
        </a:lnSpc>
        <a:spcBef>
          <a:spcPts val="500"/>
        </a:spcBef>
        <a:buClr>
          <a:schemeClr val="accent6"/>
        </a:buClr>
        <a:buFont typeface="Arial" panose="020B0604020202020204" pitchFamily="34" charset="0"/>
        <a:buChar char="•"/>
        <a:defRPr sz="1400" kern="1200">
          <a:solidFill>
            <a:schemeClr val="tx1"/>
          </a:solidFill>
          <a:latin typeface="+mn-lt"/>
          <a:ea typeface="+mn-ea"/>
          <a:cs typeface="+mn-cs"/>
        </a:defRPr>
      </a:lvl4pPr>
      <a:lvl5pPr marL="1224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5pPr>
      <a:lvl6pPr marL="1476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6pPr>
      <a:lvl7pPr marL="1728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7pPr>
      <a:lvl8pPr marL="1980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8pPr>
      <a:lvl9pPr marL="2232000" indent="-228600" algn="l" defTabSz="914400" rtl="0" eaLnBrk="1" latinLnBrk="0" hangingPunct="1">
        <a:lnSpc>
          <a:spcPct val="90000"/>
        </a:lnSpc>
        <a:spcBef>
          <a:spcPts val="500"/>
        </a:spcBef>
        <a:buClr>
          <a:schemeClr val="accent6"/>
        </a:buClr>
        <a:buFont typeface="Arial" panose="020B0604020202020204" pitchFamily="34" charset="0"/>
        <a:buChar char="•"/>
        <a:defRPr sz="12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3" orient="horz" pos="1071">
          <p15:clr>
            <a:srgbClr val="5ACBF0"/>
          </p15:clr>
        </p15:guide>
        <p15:guide id="4" orient="horz" pos="3884">
          <p15:clr>
            <a:srgbClr val="F26B43"/>
          </p15:clr>
        </p15:guide>
        <p15:guide id="5" pos="7151">
          <p15:clr>
            <a:srgbClr val="F26B43"/>
          </p15:clr>
        </p15:guide>
        <p15:guide id="6" orient="horz" pos="1185">
          <p15:clr>
            <a:srgbClr val="F26B43"/>
          </p15:clr>
        </p15:guide>
        <p15:guide id="7" orient="horz" pos="1253">
          <p15:clr>
            <a:srgbClr val="F26B43"/>
          </p15:clr>
        </p15:guide>
        <p15:guide id="8" pos="506">
          <p15:clr>
            <a:srgbClr val="F26B43"/>
          </p15:clr>
        </p15:guide>
        <p15:guide id="9" pos="55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65181E8-AB25-659C-F9A7-602967484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A6CCC3B-E1E1-24F5-C5C4-C91366567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70AAA57-B6EF-7805-1CDC-B4DCE43DA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97FCB-46E6-404F-A498-979C22AFD608}" type="datetime1">
              <a:rPr lang="sv-SE" smtClean="0"/>
              <a:t>2026-02-23</a:t>
            </a:fld>
            <a:endParaRPr lang="sv-SE"/>
          </a:p>
        </p:txBody>
      </p:sp>
      <p:sp>
        <p:nvSpPr>
          <p:cNvPr id="5" name="Platshållare för sidfot 4">
            <a:extLst>
              <a:ext uri="{FF2B5EF4-FFF2-40B4-BE49-F238E27FC236}">
                <a16:creationId xmlns:a16="http://schemas.microsoft.com/office/drawing/2014/main" id="{3561AE33-C377-84F0-6C66-7864984232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D8AE128-5590-C700-6F04-72D971231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4612A-3CE5-4014-9EC4-5AD9C0832675}" type="slidenum">
              <a:rPr lang="sv-SE" smtClean="0"/>
              <a:t>‹#›</a:t>
            </a:fld>
            <a:endParaRPr lang="sv-SE"/>
          </a:p>
        </p:txBody>
      </p:sp>
    </p:spTree>
    <p:extLst>
      <p:ext uri="{BB962C8B-B14F-4D97-AF65-F5344CB8AC3E}">
        <p14:creationId xmlns:p14="http://schemas.microsoft.com/office/powerpoint/2010/main" val="424221355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hyperlink" Target="copyfabriken_FAK_feb_2026.pdf" TargetMode="External"/><Relationship Id="rId5" Type="http://schemas.openxmlformats.org/officeDocument/2006/relationships/hyperlink" Target="https://fak.se/" TargetMode="External"/><Relationship Id="rId4" Type="http://schemas.openxmlformats.org/officeDocument/2006/relationships/hyperlink" Target="https://www.figma.com/proto/NQu9SUPGPHNwAV7Sdkefii/FAK-Design?node-id=2212-8419&amp;t=FX18s0GeyhXQ8ykf-0&amp;scaling=min-zoom&amp;content-scaling=fixed&amp;page-id=0%3A1&amp;starting-point-node-id=93%3A55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FAK%20Riks%20summering%20redovisning%20projekt%20KBV%20aktiviteter%202026%20-%20Visa%20.xlsx"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hyperlink" Target="FAK%20trafiks&#228;kerhetspolicy%202008%20t%20v.doc" TargetMode="External"/><Relationship Id="rId4" Type="http://schemas.openxmlformats.org/officeDocument/2006/relationships/hyperlink" Target="FAK-Drog-och-alkoholpolicy-1-1.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hyperlink" Target="FAK%20Riks%20summering%20redovisning%20projekt%20KBV%20aktiviteter%202026%20-%20Visa%20.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hyperlink" Target="FAK%20trafiks&#228;kerhetspolicy%202008%20t%20v.doc" TargetMode="External"/><Relationship Id="rId4" Type="http://schemas.openxmlformats.org/officeDocument/2006/relationships/hyperlink" Target="FAK-Drog-och-alkoholpolicy-1-1.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customXml" Target="../ink/ink17.xml"/><Relationship Id="rId3" Type="http://schemas.openxmlformats.org/officeDocument/2006/relationships/image" Target="../media/image1700.png"/><Relationship Id="rId7" Type="http://schemas.openxmlformats.org/officeDocument/2006/relationships/image" Target="../media/image1900.png"/><Relationship Id="rId12" Type="http://schemas.openxmlformats.org/officeDocument/2006/relationships/customXml" Target="../ink/ink16.xml"/><Relationship Id="rId2" Type="http://schemas.openxmlformats.org/officeDocument/2006/relationships/customXml" Target="../ink/ink10.xml"/><Relationship Id="rId16" Type="http://schemas.openxmlformats.org/officeDocument/2006/relationships/image" Target="../media/image25.emf"/><Relationship Id="rId1" Type="http://schemas.openxmlformats.org/officeDocument/2006/relationships/slideLayout" Target="../slideLayouts/slideLayout25.xml"/><Relationship Id="rId11" Type="http://schemas.openxmlformats.org/officeDocument/2006/relationships/image" Target="../media/image1800.png"/><Relationship Id="rId5" Type="http://schemas.openxmlformats.org/officeDocument/2006/relationships/customXml" Target="../ink/ink12.xml"/><Relationship Id="rId15" Type="http://schemas.openxmlformats.org/officeDocument/2006/relationships/package" Target="../embeddings/Microsoft_Word_Document.docx"/><Relationship Id="rId10" Type="http://schemas.openxmlformats.org/officeDocument/2006/relationships/customXml" Target="../ink/ink15.xml"/><Relationship Id="rId4" Type="http://schemas.openxmlformats.org/officeDocument/2006/relationships/customXml" Target="../ink/ink11.xml"/><Relationship Id="rId9" Type="http://schemas.openxmlformats.org/officeDocument/2006/relationships/customXml" Target="../ink/ink14.xml"/><Relationship Id="rId14" Type="http://schemas.openxmlformats.org/officeDocument/2006/relationships/customXml" Target="../ink/ink18.xml"/></Relationships>
</file>

<file path=ppt/slides/_rels/slide36.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customXml" Target="../ink/ink26.xml"/><Relationship Id="rId3" Type="http://schemas.openxmlformats.org/officeDocument/2006/relationships/image" Target="../media/image1700.png"/><Relationship Id="rId7" Type="http://schemas.openxmlformats.org/officeDocument/2006/relationships/image" Target="../media/image1900.png"/><Relationship Id="rId12" Type="http://schemas.openxmlformats.org/officeDocument/2006/relationships/customXml" Target="../ink/ink25.xml"/><Relationship Id="rId2" Type="http://schemas.openxmlformats.org/officeDocument/2006/relationships/customXml" Target="../ink/ink19.xml"/><Relationship Id="rId16" Type="http://schemas.openxmlformats.org/officeDocument/2006/relationships/image" Target="../media/image26.emf"/><Relationship Id="rId1" Type="http://schemas.openxmlformats.org/officeDocument/2006/relationships/slideLayout" Target="../slideLayouts/slideLayout25.xml"/><Relationship Id="rId11" Type="http://schemas.openxmlformats.org/officeDocument/2006/relationships/image" Target="../media/image1800.png"/><Relationship Id="rId5" Type="http://schemas.openxmlformats.org/officeDocument/2006/relationships/customXml" Target="../ink/ink21.xml"/><Relationship Id="rId15" Type="http://schemas.openxmlformats.org/officeDocument/2006/relationships/package" Target="../embeddings/Microsoft_Word_Document1.docx"/><Relationship Id="rId10" Type="http://schemas.openxmlformats.org/officeDocument/2006/relationships/customXml" Target="../ink/ink24.xml"/><Relationship Id="rId4" Type="http://schemas.openxmlformats.org/officeDocument/2006/relationships/customXml" Target="../ink/ink20.xml"/><Relationship Id="rId9" Type="http://schemas.openxmlformats.org/officeDocument/2006/relationships/customXml" Target="../ink/ink23.xml"/><Relationship Id="rId14" Type="http://schemas.openxmlformats.org/officeDocument/2006/relationships/customXml" Target="../ink/ink27.xml"/></Relationships>
</file>

<file path=ppt/slides/_rels/slide37.xml.rels><?xml version="1.0" encoding="UTF-8" standalone="yes"?>
<Relationships xmlns="http://schemas.openxmlformats.org/package/2006/relationships"><Relationship Id="rId3" Type="http://schemas.openxmlformats.org/officeDocument/2006/relationships/hyperlink" Target="FAK%20Riks%20summering%20redovisning%20projekt%20KBV%20aktiviteter%202026%20-%20Visa%20.xlsx"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hyperlink" Target="FAK%20trafiks&#228;kerhetspolicy%202008%20t%20v.doc" TargetMode="External"/><Relationship Id="rId4" Type="http://schemas.openxmlformats.org/officeDocument/2006/relationships/hyperlink" Target="FAK-Drog-och-alkoholpolicy-1-1.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8.xml.rels><?xml version="1.0" encoding="UTF-8" standalone="yes"?>
<Relationships xmlns="http://schemas.openxmlformats.org/package/2006/relationships"><Relationship Id="rId3" Type="http://schemas.openxmlformats.org/officeDocument/2006/relationships/hyperlink" Target="FAK%20Riks%20summering%20redovisning%20projekt%20KBV%20aktiviteter%202026%20-%20Visa%20.xlsx"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FAK%20trafiks&#228;kerhetspolicy%20.pdf" TargetMode="External"/><Relationship Id="rId4" Type="http://schemas.openxmlformats.org/officeDocument/2006/relationships/hyperlink" Target="FAK-Drog-och-alkoholpolicy.pdf"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8.xml"/><Relationship Id="rId3" Type="http://schemas.openxmlformats.org/officeDocument/2006/relationships/image" Target="../media/image170.png"/><Relationship Id="rId7" Type="http://schemas.openxmlformats.org/officeDocument/2006/relationships/image" Target="../media/image193.png"/><Relationship Id="rId12" Type="http://schemas.openxmlformats.org/officeDocument/2006/relationships/customXml" Target="../ink/ink7.xml"/><Relationship Id="rId2" Type="http://schemas.openxmlformats.org/officeDocument/2006/relationships/customXml" Target="../ink/ink1.xml"/><Relationship Id="rId1" Type="http://schemas.openxmlformats.org/officeDocument/2006/relationships/slideLayout" Target="../slideLayouts/slideLayout3.xml"/><Relationship Id="rId11" Type="http://schemas.openxmlformats.org/officeDocument/2006/relationships/image" Target="../media/image184.png"/><Relationship Id="rId5" Type="http://schemas.openxmlformats.org/officeDocument/2006/relationships/customXml" Target="../ink/ink3.xml"/><Relationship Id="rId10" Type="http://schemas.openxmlformats.org/officeDocument/2006/relationships/customXml" Target="../ink/ink6.xml"/><Relationship Id="rId4" Type="http://schemas.openxmlformats.org/officeDocument/2006/relationships/customXml" Target="../ink/ink2.xml"/><Relationship Id="rId9" Type="http://schemas.openxmlformats.org/officeDocument/2006/relationships/customXml" Target="../ink/ink5.xml"/><Relationship Id="rId14" Type="http://schemas.openxmlformats.org/officeDocument/2006/relationships/customXml" Target="../ink/ink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hyperlink" Target="2026-01-285.pptx" TargetMode="Externa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hyperlink" Target="FAK%20K&#229;rchefsm&#246;te%20260221%20Krohne.pdf"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3" Type="http://schemas.openxmlformats.org/officeDocument/2006/relationships/hyperlink" Target="FAK%20Riks%20summering%20redovisning%20projekt%20KBV%20aktiviteter%202026%20-%20Visa%20.xlsx"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hyperlink" Target="FAK%20trafiks&#228;kerhetspolicy%202008%20t%20v.doc" TargetMode="External"/><Relationship Id="rId4" Type="http://schemas.openxmlformats.org/officeDocument/2006/relationships/hyperlink" Target="FAK-Drog-och-alkoholpolicy-1-1.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57.xml"/><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57.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57.xml"/><Relationship Id="rId4" Type="http://schemas.openxmlformats.org/officeDocument/2006/relationships/image" Target="../media/image57.png"/></Relationships>
</file>

<file path=ppt/slides/_rels/slide8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57.xml"/><Relationship Id="rId6" Type="http://schemas.openxmlformats.org/officeDocument/2006/relationships/image" Target="../media/image700.png"/><Relationship Id="rId5" Type="http://schemas.openxmlformats.org/officeDocument/2006/relationships/customXml" Target="../ink/ink28.xml"/><Relationship Id="rId4" Type="http://schemas.openxmlformats.org/officeDocument/2006/relationships/image" Target="../media/image58.jpeg"/></Relationships>
</file>

<file path=ppt/slides/_rels/slide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2B2FEA21-7C7D-5176-31F9-0310D2FAC0C4}"/>
              </a:ext>
            </a:extLst>
          </p:cNvPr>
          <p:cNvSpPr>
            <a:spLocks noGrp="1"/>
          </p:cNvSpPr>
          <p:nvPr>
            <p:ph type="pic" sz="quarter" idx="13"/>
          </p:nvPr>
        </p:nvSpPr>
        <p:spPr>
          <a:solidFill>
            <a:schemeClr val="bg2"/>
          </a:solidFill>
        </p:spPr>
        <p:txBody>
          <a:bodyPr/>
          <a:lstStyle/>
          <a:p>
            <a:endParaRPr lang="sv-SE" dirty="0"/>
          </a:p>
        </p:txBody>
      </p:sp>
      <p:sp>
        <p:nvSpPr>
          <p:cNvPr id="5" name="Platshållare för datum 4">
            <a:extLst>
              <a:ext uri="{FF2B5EF4-FFF2-40B4-BE49-F238E27FC236}">
                <a16:creationId xmlns:a16="http://schemas.microsoft.com/office/drawing/2014/main" id="{31E3209C-3CD7-99B2-EFB3-0E6D0E02D951}"/>
              </a:ext>
            </a:extLst>
          </p:cNvPr>
          <p:cNvSpPr>
            <a:spLocks noGrp="1"/>
          </p:cNvSpPr>
          <p:nvPr>
            <p:ph type="dt" sz="half" idx="10"/>
          </p:nvPr>
        </p:nvSpPr>
        <p:spPr/>
        <p:txBody>
          <a:bodyPr/>
          <a:lstStyle/>
          <a:p>
            <a:fld id="{6296107D-5927-44F6-B35C-FF54EC74F426}" type="datetime1">
              <a:rPr lang="sv-SE" smtClean="0"/>
              <a:t>2026-02-23</a:t>
            </a:fld>
            <a:endParaRPr lang="sv-SE"/>
          </a:p>
        </p:txBody>
      </p:sp>
      <p:sp>
        <p:nvSpPr>
          <p:cNvPr id="6" name="Platshållare för bildnummer 5">
            <a:extLst>
              <a:ext uri="{FF2B5EF4-FFF2-40B4-BE49-F238E27FC236}">
                <a16:creationId xmlns:a16="http://schemas.microsoft.com/office/drawing/2014/main" id="{B0EF39BB-CD1D-77EC-7AC8-93A5CD2A399A}"/>
              </a:ext>
            </a:extLst>
          </p:cNvPr>
          <p:cNvSpPr>
            <a:spLocks noGrp="1"/>
          </p:cNvSpPr>
          <p:nvPr>
            <p:ph type="sldNum" sz="quarter" idx="12"/>
          </p:nvPr>
        </p:nvSpPr>
        <p:spPr/>
        <p:txBody>
          <a:bodyPr/>
          <a:lstStyle/>
          <a:p>
            <a:fld id="{AE086683-F536-42AB-ABBC-F4803DFE8DBC}" type="slidenum">
              <a:rPr lang="sv-SE" smtClean="0"/>
              <a:t>1</a:t>
            </a:fld>
            <a:endParaRPr lang="sv-SE"/>
          </a:p>
        </p:txBody>
      </p:sp>
      <p:sp>
        <p:nvSpPr>
          <p:cNvPr id="7" name="textruta 6">
            <a:extLst>
              <a:ext uri="{FF2B5EF4-FFF2-40B4-BE49-F238E27FC236}">
                <a16:creationId xmlns:a16="http://schemas.microsoft.com/office/drawing/2014/main" id="{634ABA82-F37C-038D-B282-7264EE0F335C}"/>
              </a:ext>
            </a:extLst>
          </p:cNvPr>
          <p:cNvSpPr txBox="1"/>
          <p:nvPr/>
        </p:nvSpPr>
        <p:spPr>
          <a:xfrm>
            <a:off x="1918408" y="136525"/>
            <a:ext cx="8550958" cy="1938992"/>
          </a:xfrm>
          <a:prstGeom prst="rect">
            <a:avLst/>
          </a:prstGeom>
          <a:noFill/>
        </p:spPr>
        <p:txBody>
          <a:bodyPr wrap="square" rtlCol="0">
            <a:spAutoFit/>
          </a:bodyPr>
          <a:lstStyle/>
          <a:p>
            <a:pPr algn="ctr"/>
            <a:r>
              <a:rPr lang="sv-SE" sz="6000" b="1" dirty="0"/>
              <a:t>Varmt välkomna </a:t>
            </a:r>
          </a:p>
          <a:p>
            <a:pPr algn="ctr"/>
            <a:r>
              <a:rPr lang="sv-SE" sz="6000" b="1" dirty="0"/>
              <a:t>till</a:t>
            </a:r>
          </a:p>
        </p:txBody>
      </p:sp>
      <p:sp>
        <p:nvSpPr>
          <p:cNvPr id="8" name="textruta 7">
            <a:extLst>
              <a:ext uri="{FF2B5EF4-FFF2-40B4-BE49-F238E27FC236}">
                <a16:creationId xmlns:a16="http://schemas.microsoft.com/office/drawing/2014/main" id="{B8679E92-E883-5889-8E23-A611579F9EAE}"/>
              </a:ext>
            </a:extLst>
          </p:cNvPr>
          <p:cNvSpPr txBox="1"/>
          <p:nvPr/>
        </p:nvSpPr>
        <p:spPr>
          <a:xfrm>
            <a:off x="895704" y="2370762"/>
            <a:ext cx="10400592" cy="2308324"/>
          </a:xfrm>
          <a:prstGeom prst="rect">
            <a:avLst/>
          </a:prstGeom>
          <a:noFill/>
        </p:spPr>
        <p:txBody>
          <a:bodyPr wrap="square" rtlCol="0">
            <a:spAutoFit/>
          </a:bodyPr>
          <a:lstStyle/>
          <a:p>
            <a:pPr algn="ctr"/>
            <a:r>
              <a:rPr lang="sv-SE" sz="4800" b="1" dirty="0">
                <a:latin typeface="Optima"/>
                <a:cs typeface="Optima"/>
              </a:rPr>
              <a:t>FRIVILLIGA AUTOMOBILKÅRENS</a:t>
            </a:r>
          </a:p>
          <a:p>
            <a:pPr algn="ctr"/>
            <a:r>
              <a:rPr lang="sv-SE" sz="4800" b="1" dirty="0">
                <a:latin typeface="Optima"/>
                <a:cs typeface="Optima"/>
              </a:rPr>
              <a:t>Kårchefsråd 2026</a:t>
            </a:r>
          </a:p>
          <a:p>
            <a:pPr algn="ctr"/>
            <a:r>
              <a:rPr lang="sv-SE" sz="4800" b="1" dirty="0">
                <a:latin typeface="Optima"/>
                <a:cs typeface="Optima"/>
              </a:rPr>
              <a:t>21-22 februari</a:t>
            </a:r>
          </a:p>
        </p:txBody>
      </p:sp>
    </p:spTree>
    <p:extLst>
      <p:ext uri="{BB962C8B-B14F-4D97-AF65-F5344CB8AC3E}">
        <p14:creationId xmlns:p14="http://schemas.microsoft.com/office/powerpoint/2010/main" val="3226703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6CFBF36-7C52-CACA-C296-1A3A450E62E9}"/>
              </a:ext>
            </a:extLst>
          </p:cNvPr>
          <p:cNvSpPr>
            <a:spLocks noGrp="1"/>
          </p:cNvSpPr>
          <p:nvPr>
            <p:ph idx="1"/>
          </p:nvPr>
        </p:nvSpPr>
        <p:spPr>
          <a:xfrm>
            <a:off x="713012" y="1673275"/>
            <a:ext cx="10640787" cy="5093834"/>
          </a:xfrm>
        </p:spPr>
        <p:txBody>
          <a:bodyPr>
            <a:normAutofit fontScale="92500" lnSpcReduction="10000"/>
          </a:bodyPr>
          <a:lstStyle/>
          <a:p>
            <a:r>
              <a:rPr lang="sv-SE" sz="2000" dirty="0"/>
              <a:t>Rekrytera nya medlemmar för att föryngra FAK och tillgodose behovet av personal hos Trafikverket, Svenska Kraftnät, Jordbruksverket, Länsstyrelserna, Försvarsmakten och övriga myndigheter. </a:t>
            </a:r>
          </a:p>
          <a:p>
            <a:r>
              <a:rPr lang="sv-SE" sz="2000" dirty="0"/>
              <a:t>FAK ska vara delaktiga i uppbyggandet av det Civila Försvarets insatsorganisation med materiel och personal. En strategi som förtydligar behovet av fordon och materiel som ägs av FAK ska tas fram. Analysen ska också grundas på ekonomiska förutsättningar för att vidmakthålla materielen. </a:t>
            </a:r>
          </a:p>
          <a:p>
            <a:r>
              <a:rPr lang="sv-SE" sz="2000" dirty="0"/>
              <a:t>Fler avsiktsförklaringar och överenskommelser skall tecknas med Länsstyrelser om utnyttjande av Motor- och transportenheter eller Regionala resursgrupper. </a:t>
            </a:r>
          </a:p>
          <a:p>
            <a:r>
              <a:rPr lang="sv-SE" sz="2000" dirty="0"/>
              <a:t>Bevaka proaktivt när nya civila uppdrag blir aktuella och erbjud våra möjligheter att bidraga, stödja och teckna avtal. </a:t>
            </a:r>
          </a:p>
          <a:p>
            <a:r>
              <a:rPr lang="sv-SE" sz="2000" dirty="0"/>
              <a:t>Som ett led i utvecklingen av det civila försvaret söka samverkan med branschorganisationer inom FAK:s verksamhetsområde. </a:t>
            </a:r>
          </a:p>
          <a:p>
            <a:r>
              <a:rPr lang="sv-SE" sz="2000" dirty="0"/>
              <a:t>Anpassade utbildningar för insatsorganisationen skall omfatta aktuella fordons- och materielsystem. Specialutbildning för att stödja övriga överenskommelser skall också genomföras. </a:t>
            </a:r>
          </a:p>
          <a:p>
            <a:r>
              <a:rPr lang="sv-SE" sz="2000" dirty="0"/>
              <a:t>Utveckla avtal/överenskommelser med Svenska Kraftnät, Trafikverket och Jordbruksverket </a:t>
            </a:r>
          </a:p>
          <a:p>
            <a:r>
              <a:rPr lang="sv-SE" sz="2000" dirty="0"/>
              <a:t>Ta fram överenskommelse med Försvarsmakten till avtal för olika förarkompetenser </a:t>
            </a:r>
          </a:p>
          <a:p>
            <a:r>
              <a:rPr lang="sv-SE" sz="2000" dirty="0"/>
              <a:t>Förstärka FAK:s rikskansli så att administrativa rutiner avseende ekonomi och uppföljning säkerställs. Även en förstärkning avseende intern och extern kommunikation skall övervägas. </a:t>
            </a:r>
          </a:p>
          <a:p>
            <a:endParaRPr lang="sv-SE" sz="2000" dirty="0"/>
          </a:p>
        </p:txBody>
      </p:sp>
      <p:sp>
        <p:nvSpPr>
          <p:cNvPr id="4" name="Rubrik 1">
            <a:extLst>
              <a:ext uri="{FF2B5EF4-FFF2-40B4-BE49-F238E27FC236}">
                <a16:creationId xmlns:a16="http://schemas.microsoft.com/office/drawing/2014/main" id="{5BD4E9BE-B2FE-07DC-C9A1-73B3BB859044}"/>
              </a:ext>
            </a:extLst>
          </p:cNvPr>
          <p:cNvSpPr txBox="1">
            <a:spLocks/>
          </p:cNvSpPr>
          <p:nvPr/>
        </p:nvSpPr>
        <p:spPr>
          <a:xfrm>
            <a:off x="1290376" y="0"/>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
        <p:nvSpPr>
          <p:cNvPr id="2" name="Rubrik 1">
            <a:extLst>
              <a:ext uri="{FF2B5EF4-FFF2-40B4-BE49-F238E27FC236}">
                <a16:creationId xmlns:a16="http://schemas.microsoft.com/office/drawing/2014/main" id="{9BC689E8-4FF6-C73B-2FE3-61E8AB618B3E}"/>
              </a:ext>
            </a:extLst>
          </p:cNvPr>
          <p:cNvSpPr txBox="1">
            <a:spLocks/>
          </p:cNvSpPr>
          <p:nvPr/>
        </p:nvSpPr>
        <p:spPr>
          <a:xfrm>
            <a:off x="1290376" y="889291"/>
            <a:ext cx="9486061" cy="70990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lang="sv-SE" altLang="sv-SE" sz="3600" b="1" dirty="0">
                <a:solidFill>
                  <a:prstClr val="black"/>
                </a:solidFill>
                <a:latin typeface="Cambria" pitchFamily="18" charset="0"/>
                <a:ea typeface="MS Gothic" pitchFamily="49" charset="-128"/>
                <a:cs typeface="Times New Roman" pitchFamily="18" charset="0"/>
              </a:rPr>
              <a:t>Riksstämmans inriktning intill 2027</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71868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8A15C07-F693-800D-8F54-F2D23191A43D}"/>
              </a:ext>
            </a:extLst>
          </p:cNvPr>
          <p:cNvSpPr>
            <a:spLocks noGrp="1"/>
          </p:cNvSpPr>
          <p:nvPr>
            <p:ph idx="1"/>
          </p:nvPr>
        </p:nvSpPr>
        <p:spPr/>
        <p:txBody>
          <a:bodyPr/>
          <a:lstStyle/>
          <a:p>
            <a:pPr marL="0" indent="0">
              <a:buNone/>
            </a:pPr>
            <a:r>
              <a:rPr lang="sv-SE" dirty="0"/>
              <a:t>Ambitionen bland FAK:s kårer varierar kraftigt. Tillväxten på antalet uppdrag för FAK medför ett ökat tryck på samtliga kårer och då behövs en generell ambitionshöjning. Detta gäller framförallt noggrannheten på ekonomihantering och återrapporteringen av genomförd verksamhet. Även om man upplever ett högre krav på ekonomihantering och uppföljning finns inga genvägar. Nyckelpersoner i denna process är förutom kanslipersonal även lokala kassörer och utbildningsledare. Under perioden kommer riktade utbildningar att genomföras för dessa befattningshavare. </a:t>
            </a:r>
          </a:p>
        </p:txBody>
      </p:sp>
      <p:sp>
        <p:nvSpPr>
          <p:cNvPr id="4" name="Rubrik 1">
            <a:extLst>
              <a:ext uri="{FF2B5EF4-FFF2-40B4-BE49-F238E27FC236}">
                <a16:creationId xmlns:a16="http://schemas.microsoft.com/office/drawing/2014/main" id="{DFCC423E-D438-8D81-5F82-032F48ED2786}"/>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
        <p:nvSpPr>
          <p:cNvPr id="6" name="textruta 5">
            <a:extLst>
              <a:ext uri="{FF2B5EF4-FFF2-40B4-BE49-F238E27FC236}">
                <a16:creationId xmlns:a16="http://schemas.microsoft.com/office/drawing/2014/main" id="{84DF1C79-2EF5-C531-2873-CAA7486BFE7F}"/>
              </a:ext>
            </a:extLst>
          </p:cNvPr>
          <p:cNvSpPr txBox="1"/>
          <p:nvPr/>
        </p:nvSpPr>
        <p:spPr>
          <a:xfrm>
            <a:off x="2775857" y="410199"/>
            <a:ext cx="6414769" cy="1077218"/>
          </a:xfrm>
          <a:prstGeom prst="rect">
            <a:avLst/>
          </a:prstGeom>
          <a:noFill/>
        </p:spPr>
        <p:txBody>
          <a:bodyPr wrap="none" rtlCol="0">
            <a:spAutoFit/>
          </a:bodyPr>
          <a:lstStyle/>
          <a:p>
            <a:endParaRPr lang="sv-SE" sz="3200" dirty="0"/>
          </a:p>
          <a:p>
            <a:r>
              <a:rPr lang="sv-SE" sz="3200" dirty="0"/>
              <a:t> </a:t>
            </a:r>
            <a:r>
              <a:rPr lang="sv-SE" sz="3200" b="1" dirty="0"/>
              <a:t>Handlingsregler och förutsättningar </a:t>
            </a:r>
            <a:endParaRPr lang="sv-SE" sz="3200" dirty="0"/>
          </a:p>
        </p:txBody>
      </p:sp>
    </p:spTree>
    <p:extLst>
      <p:ext uri="{BB962C8B-B14F-4D97-AF65-F5344CB8AC3E}">
        <p14:creationId xmlns:p14="http://schemas.microsoft.com/office/powerpoint/2010/main" val="1358967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0EB3497-912C-A245-B0EF-EB4FF153F6D2}"/>
              </a:ext>
            </a:extLst>
          </p:cNvPr>
          <p:cNvSpPr>
            <a:spLocks noGrp="1"/>
          </p:cNvSpPr>
          <p:nvPr>
            <p:ph idx="1"/>
          </p:nvPr>
        </p:nvSpPr>
        <p:spPr/>
        <p:txBody>
          <a:bodyPr/>
          <a:lstStyle/>
          <a:p>
            <a:pPr marL="0" indent="0">
              <a:buNone/>
            </a:pPr>
            <a:r>
              <a:rPr lang="sv-SE" i="1" dirty="0"/>
              <a:t>Rekrytering </a:t>
            </a:r>
            <a:endParaRPr lang="sv-SE" dirty="0"/>
          </a:p>
          <a:p>
            <a:pPr marL="0" indent="0">
              <a:buNone/>
            </a:pPr>
            <a:r>
              <a:rPr lang="sv-SE" dirty="0"/>
              <a:t>FAK:s rekryteringsverksamhet skall främst inriktas mot nya medlemmar med intresse av att teckna avtal med Trafikverket, Svenska Kraftnät, Jordbruksverket och Länsstyrelserna. Vid avtalsteckningen skall även krigsplaceringsmöjligheten diskuteras. </a:t>
            </a:r>
          </a:p>
        </p:txBody>
      </p:sp>
      <p:sp>
        <p:nvSpPr>
          <p:cNvPr id="4" name="Rubrik 1">
            <a:extLst>
              <a:ext uri="{FF2B5EF4-FFF2-40B4-BE49-F238E27FC236}">
                <a16:creationId xmlns:a16="http://schemas.microsoft.com/office/drawing/2014/main" id="{CC038B4D-BAE6-8637-DE7C-038F59BBF938}"/>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985221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41620" y="0"/>
            <a:ext cx="1508759" cy="755903"/>
          </a:xfrm>
          <a:prstGeom prst="rect">
            <a:avLst/>
          </a:prstGeom>
        </p:spPr>
      </p:pic>
      <p:pic>
        <p:nvPicPr>
          <p:cNvPr id="3" name="object 3"/>
          <p:cNvPicPr/>
          <p:nvPr/>
        </p:nvPicPr>
        <p:blipFill>
          <a:blip r:embed="rId3" cstate="print"/>
          <a:stretch>
            <a:fillRect/>
          </a:stretch>
        </p:blipFill>
        <p:spPr>
          <a:xfrm>
            <a:off x="9906275" y="147107"/>
            <a:ext cx="2125403" cy="514877"/>
          </a:xfrm>
          <a:prstGeom prst="rect">
            <a:avLst/>
          </a:prstGeom>
        </p:spPr>
      </p:pic>
      <p:sp>
        <p:nvSpPr>
          <p:cNvPr id="4" name="object 4"/>
          <p:cNvSpPr txBox="1"/>
          <p:nvPr/>
        </p:nvSpPr>
        <p:spPr>
          <a:xfrm>
            <a:off x="817880" y="1349756"/>
            <a:ext cx="3926204" cy="3491865"/>
          </a:xfrm>
          <a:prstGeom prst="rect">
            <a:avLst/>
          </a:prstGeom>
        </p:spPr>
        <p:txBody>
          <a:bodyPr vert="horz" wrap="square" lIns="0" tIns="13335" rIns="0" bIns="0" rtlCol="0">
            <a:spAutoFit/>
          </a:bodyPr>
          <a:lstStyle/>
          <a:p>
            <a:pPr marL="12700" marR="5080" lvl="0" indent="0" defTabSz="914400" eaLnBrk="1" fontAlgn="auto" latinLnBrk="0" hangingPunct="1">
              <a:lnSpc>
                <a:spcPct val="144100"/>
              </a:lnSpc>
              <a:spcBef>
                <a:spcPts val="105"/>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Behov</a:t>
            </a:r>
            <a:r>
              <a:rPr kumimoji="0" sz="1800" b="1" i="0" u="none" strike="noStrike" kern="0" cap="none" spc="-50"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av</a:t>
            </a:r>
            <a:r>
              <a:rPr kumimoji="0" sz="1800" b="1" i="0" u="none" strike="noStrike" kern="0" cap="none" spc="-35"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frivilliga</a:t>
            </a:r>
            <a:r>
              <a:rPr kumimoji="0" sz="1800" b="1" i="0" u="none" strike="noStrike" kern="0" cap="none" spc="-5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bandvagnsförare</a:t>
            </a:r>
            <a:r>
              <a:rPr kumimoji="0" sz="1800" b="1"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2026-</a:t>
            </a:r>
            <a:r>
              <a:rPr kumimoji="0" sz="1800" b="0" i="0" u="none" strike="noStrike" kern="0" cap="none" spc="0" normalizeH="0" baseline="0" noProof="0" dirty="0">
                <a:ln>
                  <a:noFill/>
                </a:ln>
                <a:solidFill>
                  <a:sysClr val="windowText" lastClr="000000"/>
                </a:solidFill>
                <a:effectLst/>
                <a:uLnTx/>
                <a:uFillTx/>
                <a:latin typeface="Calibri"/>
                <a:cs typeface="Calibri"/>
              </a:rPr>
              <a:t>Norra</a:t>
            </a:r>
            <a:r>
              <a:rPr kumimoji="0" sz="1800" b="0" i="0" u="none" strike="noStrike" kern="0" cap="none" spc="-6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regionen</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70st</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(12st</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Kiruna) Mellersta/Östra</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70st</a:t>
            </a:r>
            <a:r>
              <a:rPr kumimoji="0" sz="1800" b="0" i="0" u="none" strike="noStrike" kern="0" cap="none" spc="-6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(12st</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Gotland </a:t>
            </a:r>
            <a:r>
              <a:rPr kumimoji="0" sz="1800" b="0" i="0" u="none" strike="noStrike" kern="0" cap="none" spc="-25" normalizeH="0" baseline="0" noProof="0" dirty="0">
                <a:ln>
                  <a:noFill/>
                </a:ln>
                <a:solidFill>
                  <a:sysClr val="windowText" lastClr="000000"/>
                </a:solidFill>
                <a:effectLst/>
                <a:uLnTx/>
                <a:uFillTx/>
                <a:latin typeface="Calibri"/>
                <a:cs typeface="Calibri"/>
              </a:rPr>
              <a:t>Södra/sydöstra/västra</a:t>
            </a:r>
            <a:r>
              <a:rPr kumimoji="0" sz="1800" b="0" i="0" u="none" strike="noStrike" kern="0" cap="none" spc="10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60st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1838325" lvl="0" indent="0" defTabSz="914400" eaLnBrk="1" fontAlgn="auto" latinLnBrk="0" hangingPunct="1">
              <a:lnSpc>
                <a:spcPct val="142200"/>
              </a:lnSpc>
              <a:spcBef>
                <a:spcPts val="35"/>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Calibri"/>
                <a:cs typeface="Calibri"/>
              </a:rPr>
              <a:t>Totalt</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200st</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190-</a:t>
            </a:r>
            <a:r>
              <a:rPr kumimoji="0" sz="1800" b="0" i="0" u="none" strike="noStrike" kern="0" cap="none" spc="-20" normalizeH="0" baseline="0" noProof="0" dirty="0">
                <a:ln>
                  <a:noFill/>
                </a:ln>
                <a:solidFill>
                  <a:sysClr val="windowText" lastClr="000000"/>
                </a:solidFill>
                <a:effectLst/>
                <a:uLnTx/>
                <a:uFillTx/>
                <a:latin typeface="Calibri"/>
                <a:cs typeface="Calibri"/>
              </a:rPr>
              <a:t>210st </a:t>
            </a:r>
            <a:r>
              <a:rPr kumimoji="0" sz="1800" b="0" i="0" u="none" strike="noStrike" kern="0" cap="none" spc="-10" normalizeH="0" baseline="0" noProof="0" dirty="0">
                <a:ln>
                  <a:noFill/>
                </a:ln>
                <a:solidFill>
                  <a:sysClr val="windowText" lastClr="000000"/>
                </a:solidFill>
                <a:effectLst/>
                <a:uLnTx/>
                <a:uFillTx/>
                <a:latin typeface="Calibri"/>
                <a:cs typeface="Calibri"/>
              </a:rPr>
              <a:t>Mekaniker:</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Norr</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12st</a:t>
            </a:r>
            <a:r>
              <a:rPr kumimoji="0" sz="1800" b="0" i="0" u="none" strike="noStrike" kern="0" cap="none" spc="36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(4st</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Kiruna)</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0" lvl="0" indent="0" defTabSz="914400" eaLnBrk="1" fontAlgn="auto" latinLnBrk="0" hangingPunct="1">
              <a:lnSpc>
                <a:spcPct val="100000"/>
              </a:lnSpc>
              <a:spcBef>
                <a:spcPts val="5"/>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Mellersta</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12st</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(Gotland</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4st)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12700" marR="2761615" lvl="0" indent="0" defTabSz="914400" eaLnBrk="1" fontAlgn="auto" latinLnBrk="0" hangingPunct="1">
              <a:lnSpc>
                <a:spcPts val="2170"/>
              </a:lnSpc>
              <a:spcBef>
                <a:spcPts val="6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Södra</a:t>
            </a:r>
            <a:r>
              <a:rPr kumimoji="0" sz="1800" b="0" i="0" u="none" strike="noStrike" kern="0" cap="none" spc="-9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12st/ </a:t>
            </a:r>
            <a:r>
              <a:rPr kumimoji="0" sz="1800" b="0" i="0" u="none" strike="noStrike" kern="0" cap="none" spc="0" normalizeH="0" baseline="0" noProof="0" dirty="0">
                <a:ln>
                  <a:noFill/>
                </a:ln>
                <a:solidFill>
                  <a:sysClr val="windowText" lastClr="000000"/>
                </a:solidFill>
                <a:effectLst/>
                <a:uLnTx/>
                <a:uFillTx/>
                <a:latin typeface="Calibri"/>
                <a:cs typeface="Calibri"/>
              </a:rPr>
              <a:t>(totalt</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36st</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50" normalizeH="0" baseline="0" noProof="0" dirty="0">
                <a:ln>
                  <a:noFill/>
                </a:ln>
                <a:solidFill>
                  <a:sysClr val="windowText" lastClr="000000"/>
                </a:solidFill>
                <a:effectLst/>
                <a:uLnTx/>
                <a:uFillTx/>
                <a:latin typeface="Calibri"/>
                <a:cs typeface="Calibri"/>
              </a:rPr>
              <a: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5" name="object 5"/>
          <p:cNvSpPr txBox="1"/>
          <p:nvPr/>
        </p:nvSpPr>
        <p:spPr>
          <a:xfrm>
            <a:off x="7499731" y="1573529"/>
            <a:ext cx="195961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Calibri"/>
                <a:cs typeface="Calibri"/>
              </a:rPr>
              <a:t>Krav:</a:t>
            </a:r>
            <a:r>
              <a:rPr kumimoji="0" sz="1800" b="1" i="0" u="none" strike="noStrike" kern="0" cap="none" spc="-30"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Vid</a:t>
            </a:r>
            <a:r>
              <a:rPr kumimoji="0" sz="1800" b="1" i="0" u="none" strike="noStrike" kern="0" cap="none" spc="-40"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anställning</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6" name="object 6"/>
          <p:cNvSpPr txBox="1"/>
          <p:nvPr/>
        </p:nvSpPr>
        <p:spPr>
          <a:xfrm>
            <a:off x="7499731" y="1951735"/>
            <a:ext cx="3678554" cy="3264535"/>
          </a:xfrm>
          <a:prstGeom prst="rect">
            <a:avLst/>
          </a:prstGeom>
        </p:spPr>
        <p:txBody>
          <a:bodyPr vert="horz" wrap="square" lIns="0" tIns="31114" rIns="0" bIns="0" rtlCol="0">
            <a:spAutoFit/>
          </a:bodyPr>
          <a:lstStyle/>
          <a:p>
            <a:pPr marL="354965" marR="0" lvl="0" indent="-342265" defTabSz="914400" eaLnBrk="1" fontAlgn="auto" latinLnBrk="0" hangingPunct="1">
              <a:lnSpc>
                <a:spcPct val="100000"/>
              </a:lnSpc>
              <a:spcBef>
                <a:spcPts val="244"/>
              </a:spcBef>
              <a:spcAft>
                <a:spcPts val="0"/>
              </a:spcAft>
              <a:buClrTx/>
              <a:buSzTx/>
              <a:buFont typeface="Symbol"/>
              <a:buChar char=""/>
              <a:tabLst>
                <a:tab pos="354965" algn="l"/>
              </a:tabLst>
              <a:defRPr/>
            </a:pPr>
            <a:r>
              <a:rPr kumimoji="0" sz="1800" b="0" i="0" u="none" strike="noStrike" kern="0" cap="none" spc="-10" normalizeH="0" baseline="0" noProof="0" dirty="0">
                <a:ln>
                  <a:noFill/>
                </a:ln>
                <a:solidFill>
                  <a:sysClr val="windowText" lastClr="000000"/>
                </a:solidFill>
                <a:effectLst/>
                <a:uLnTx/>
                <a:uFillTx/>
                <a:latin typeface="Calibri"/>
                <a:cs typeface="Calibri"/>
              </a:rPr>
              <a:t>Krigsplacering</a:t>
            </a:r>
            <a:r>
              <a:rPr kumimoji="0" sz="1800" b="0" i="0" u="none" strike="noStrike" kern="0" cap="none" spc="2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samtliga</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140"/>
              </a:spcBef>
              <a:spcAft>
                <a:spcPts val="0"/>
              </a:spcAft>
              <a:buClrTx/>
              <a:buSzTx/>
              <a:buFont typeface="Symbol"/>
              <a:buChar char=""/>
              <a:tabLst>
                <a:tab pos="354965"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Ålder</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18-</a:t>
            </a:r>
            <a:r>
              <a:rPr kumimoji="0" sz="1800" b="0" i="0" u="none" strike="noStrike" kern="0" cap="none" spc="-25" normalizeH="0" baseline="0" noProof="0" dirty="0">
                <a:ln>
                  <a:noFill/>
                </a:ln>
                <a:solidFill>
                  <a:sysClr val="windowText" lastClr="000000"/>
                </a:solidFill>
                <a:effectLst/>
                <a:uLnTx/>
                <a:uFillTx/>
                <a:latin typeface="Calibri"/>
                <a:cs typeface="Calibri"/>
              </a:rPr>
              <a:t>70</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160"/>
              </a:spcBef>
              <a:spcAft>
                <a:spcPts val="0"/>
              </a:spcAft>
              <a:buClrTx/>
              <a:buSzTx/>
              <a:buFont typeface="Symbol"/>
              <a:buChar char=""/>
              <a:tabLst>
                <a:tab pos="354965"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Utbildning</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påbörjas</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ej</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efter</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60</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år</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5600" marR="0" lvl="0" indent="0" defTabSz="914400" eaLnBrk="1" fontAlgn="auto" latinLnBrk="0" hangingPunct="1">
              <a:lnSpc>
                <a:spcPct val="100000"/>
              </a:lnSpc>
              <a:spcBef>
                <a:spcPts val="140"/>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(Kiruna </a:t>
            </a:r>
            <a:r>
              <a:rPr kumimoji="0" sz="1800" b="0" i="0" u="none" strike="noStrike" kern="0" cap="none" spc="-10" normalizeH="0" baseline="0" noProof="0" dirty="0">
                <a:ln>
                  <a:noFill/>
                </a:ln>
                <a:solidFill>
                  <a:sysClr val="windowText" lastClr="000000"/>
                </a:solidFill>
                <a:effectLst/>
                <a:uLnTx/>
                <a:uFillTx/>
                <a:latin typeface="Calibri"/>
                <a:cs typeface="Calibri"/>
              </a:rPr>
              <a:t>60-</a:t>
            </a:r>
            <a:r>
              <a:rPr kumimoji="0" sz="1800" b="0" i="0" u="none" strike="noStrike" kern="0" cap="none" spc="0" normalizeH="0" baseline="0" noProof="0" dirty="0">
                <a:ln>
                  <a:noFill/>
                </a:ln>
                <a:solidFill>
                  <a:sysClr val="windowText" lastClr="000000"/>
                </a:solidFill>
                <a:effectLst/>
                <a:uLnTx/>
                <a:uFillTx/>
                <a:latin typeface="Calibri"/>
                <a:cs typeface="Calibri"/>
              </a:rPr>
              <a:t>65</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ok)</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160"/>
              </a:spcBef>
              <a:spcAft>
                <a:spcPts val="0"/>
              </a:spcAft>
              <a:buClrTx/>
              <a:buSzTx/>
              <a:buFont typeface="Symbol"/>
              <a:buChar char=""/>
              <a:tabLst>
                <a:tab pos="354965"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Prioritera</a:t>
            </a:r>
            <a:r>
              <a:rPr kumimoji="0" sz="1800" b="0" i="0" u="none" strike="noStrike" kern="0" cap="none" spc="-3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jämställdhet</a:t>
            </a:r>
            <a:r>
              <a:rPr kumimoji="0" sz="1800" b="0" i="0" u="none" strike="noStrike" kern="0" cap="none" spc="-60"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ålder,</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kön</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155"/>
              </a:spcBef>
              <a:spcAft>
                <a:spcPts val="0"/>
              </a:spcAft>
              <a:buClrTx/>
              <a:buSzTx/>
              <a:buFont typeface="Symbol"/>
              <a:buChar char=""/>
              <a:tabLst>
                <a:tab pos="354965"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Lägst</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gällande</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körkort</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950"/>
              </a:spcBef>
              <a:spcAft>
                <a:spcPts val="0"/>
              </a:spcAft>
              <a:buClrTx/>
              <a:buSzTx/>
              <a:buFont typeface="Symbol"/>
              <a:buChar char=""/>
              <a:tabLst>
                <a:tab pos="354965"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Klara</a:t>
            </a:r>
            <a:r>
              <a:rPr kumimoji="0" sz="1800" b="0" i="0" u="none" strike="noStrike" kern="0" cap="none" spc="-6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av</a:t>
            </a:r>
            <a:r>
              <a:rPr kumimoji="0" sz="1800" b="0" i="0" u="none" strike="noStrike" kern="0" cap="none" spc="-7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evakuering</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genom</a:t>
            </a:r>
            <a:r>
              <a:rPr kumimoji="0" sz="1800" b="0" i="0" u="none" strike="noStrike" kern="0" cap="none" spc="-70" normalizeH="0" baseline="0" noProof="0" dirty="0">
                <a:ln>
                  <a:noFill/>
                </a:ln>
                <a:solidFill>
                  <a:sysClr val="windowText" lastClr="000000"/>
                </a:solidFill>
                <a:effectLst/>
                <a:uLnTx/>
                <a:uFillTx/>
                <a:latin typeface="Calibri"/>
                <a:cs typeface="Calibri"/>
              </a:rPr>
              <a:t> </a:t>
            </a:r>
            <a:r>
              <a:rPr kumimoji="0" sz="1800" b="0" i="0" u="none" strike="noStrike" kern="0" cap="none" spc="-10" normalizeH="0" baseline="0" noProof="0" dirty="0">
                <a:ln>
                  <a:noFill/>
                </a:ln>
                <a:solidFill>
                  <a:sysClr val="windowText" lastClr="000000"/>
                </a:solidFill>
                <a:effectLst/>
                <a:uLnTx/>
                <a:uFillTx/>
                <a:latin typeface="Calibri"/>
                <a:cs typeface="Calibri"/>
              </a:rPr>
              <a:t>taklucka</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4965" marR="0" lvl="0" indent="-342265" defTabSz="914400" eaLnBrk="1" fontAlgn="auto" latinLnBrk="0" hangingPunct="1">
              <a:lnSpc>
                <a:spcPct val="100000"/>
              </a:lnSpc>
              <a:spcBef>
                <a:spcPts val="944"/>
              </a:spcBef>
              <a:spcAft>
                <a:spcPts val="0"/>
              </a:spcAft>
              <a:buClrTx/>
              <a:buSzTx/>
              <a:buFont typeface="Symbol"/>
              <a:buChar char=""/>
              <a:tabLst>
                <a:tab pos="354965" algn="l"/>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Klara</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av</a:t>
            </a:r>
            <a:r>
              <a:rPr kumimoji="0" sz="1800" b="0" i="0" u="none" strike="noStrike" kern="0" cap="none" spc="-5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att</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bära</a:t>
            </a:r>
            <a:r>
              <a:rPr kumimoji="0" sz="1800" b="0" i="0" u="none" strike="noStrike" kern="0" cap="none" spc="-5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sjukvårds</a:t>
            </a:r>
            <a:r>
              <a:rPr kumimoji="0" sz="1800" b="0" i="0" u="none" strike="noStrike" kern="0" cap="none" spc="-60" normalizeH="0" baseline="0" noProof="0" dirty="0">
                <a:ln>
                  <a:noFill/>
                </a:ln>
                <a:solidFill>
                  <a:sysClr val="windowText" lastClr="000000"/>
                </a:solidFill>
                <a:effectLst/>
                <a:uLnTx/>
                <a:uFillTx/>
                <a:latin typeface="Calibri"/>
                <a:cs typeface="Calibri"/>
              </a:rPr>
              <a:t> </a:t>
            </a:r>
            <a:r>
              <a:rPr kumimoji="0" sz="1800" b="0" i="0" u="none" strike="noStrike" kern="0" cap="none" spc="-25" normalizeH="0" baseline="0" noProof="0" dirty="0">
                <a:ln>
                  <a:noFill/>
                </a:ln>
                <a:solidFill>
                  <a:sysClr val="windowText" lastClr="000000"/>
                </a:solidFill>
                <a:effectLst/>
                <a:uLnTx/>
                <a:uFillTx/>
                <a:latin typeface="Calibri"/>
                <a:cs typeface="Calibri"/>
              </a:rPr>
              <a:t>bår</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355600" marR="516255" lvl="0" indent="-342900" defTabSz="914400" eaLnBrk="1" fontAlgn="auto" latinLnBrk="0" hangingPunct="1">
              <a:lnSpc>
                <a:spcPct val="107200"/>
              </a:lnSpc>
              <a:spcBef>
                <a:spcPts val="795"/>
              </a:spcBef>
              <a:spcAft>
                <a:spcPts val="0"/>
              </a:spcAft>
              <a:buClrTx/>
              <a:buSzTx/>
              <a:buFont typeface="Symbol"/>
              <a:buChar char=""/>
              <a:tabLst>
                <a:tab pos="355600" algn="l"/>
              </a:tabLst>
              <a:defRPr/>
            </a:pPr>
            <a:r>
              <a:rPr kumimoji="0" sz="1800" b="0" i="0" u="none" strike="noStrike" kern="0" cap="none" spc="-60" normalizeH="0" baseline="0" noProof="0" dirty="0">
                <a:ln>
                  <a:noFill/>
                </a:ln>
                <a:solidFill>
                  <a:sysClr val="windowText" lastClr="000000"/>
                </a:solidFill>
                <a:effectLst/>
                <a:uLnTx/>
                <a:uFillTx/>
                <a:latin typeface="Calibri"/>
                <a:cs typeface="Calibri"/>
              </a:rPr>
              <a:t>Ta</a:t>
            </a:r>
            <a:r>
              <a:rPr kumimoji="0" sz="1800" b="0" i="0" u="none" strike="noStrike" kern="0" cap="none" spc="-4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sig</a:t>
            </a:r>
            <a:r>
              <a:rPr kumimoji="0" sz="1800" b="0" i="0" u="none" strike="noStrike" kern="0" cap="none" spc="-30"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in</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i</a:t>
            </a:r>
            <a:r>
              <a:rPr kumimoji="0" sz="1800" b="0" i="0" u="none" strike="noStrike" kern="0" cap="none" spc="-2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Bandvagn</a:t>
            </a:r>
            <a:r>
              <a:rPr kumimoji="0" sz="1800" b="0" i="0" u="none" strike="noStrike" kern="0" cap="none" spc="-4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utan</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20" normalizeH="0" baseline="0" noProof="0" dirty="0">
                <a:ln>
                  <a:noFill/>
                </a:ln>
                <a:solidFill>
                  <a:sysClr val="windowText" lastClr="000000"/>
                </a:solidFill>
                <a:effectLst/>
                <a:uLnTx/>
                <a:uFillTx/>
                <a:latin typeface="Calibri"/>
                <a:cs typeface="Calibri"/>
              </a:rPr>
              <a:t>extra </a:t>
            </a:r>
            <a:r>
              <a:rPr kumimoji="0" sz="1800" b="0" i="0" u="none" strike="noStrike" kern="0" cap="none" spc="-10" normalizeH="0" baseline="0" noProof="0" dirty="0">
                <a:ln>
                  <a:noFill/>
                </a:ln>
                <a:solidFill>
                  <a:sysClr val="windowText" lastClr="000000"/>
                </a:solidFill>
                <a:effectLst/>
                <a:uLnTx/>
                <a:uFillTx/>
                <a:latin typeface="Calibri"/>
                <a:cs typeface="Calibri"/>
              </a:rPr>
              <a:t>hjälpmedel</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21979EF-EA89-2AAD-832B-CA30293898D1}"/>
              </a:ext>
            </a:extLst>
          </p:cNvPr>
          <p:cNvSpPr>
            <a:spLocks noGrp="1"/>
          </p:cNvSpPr>
          <p:nvPr>
            <p:ph idx="1"/>
          </p:nvPr>
        </p:nvSpPr>
        <p:spPr>
          <a:xfrm>
            <a:off x="775606" y="1083022"/>
            <a:ext cx="10515600" cy="4351338"/>
          </a:xfrm>
        </p:spPr>
        <p:txBody>
          <a:bodyPr>
            <a:normAutofit fontScale="92500" lnSpcReduction="10000"/>
          </a:bodyPr>
          <a:lstStyle/>
          <a:p>
            <a:pPr marL="0" indent="0">
              <a:buNone/>
            </a:pPr>
            <a:r>
              <a:rPr lang="sv-SE" i="1" dirty="0"/>
              <a:t>Övrig verksamhet </a:t>
            </a:r>
            <a:endParaRPr lang="sv-SE" dirty="0"/>
          </a:p>
          <a:p>
            <a:pPr marL="0" indent="0">
              <a:buNone/>
            </a:pPr>
            <a:r>
              <a:rPr lang="sv-SE" dirty="0"/>
              <a:t>Samarbetet med Försvarsmaktens Högkvarter skall fortgå och om möjligt utvecklas. Dessa uppdrag skall formaliseras och fastställas i ordinarie dialoger med FM. Särskilt ska FAK:s roll i värdlandsstödet definieras och utvecklas. </a:t>
            </a:r>
          </a:p>
          <a:p>
            <a:pPr marL="0" indent="0">
              <a:buNone/>
            </a:pPr>
            <a:r>
              <a:rPr lang="sv-SE" dirty="0"/>
              <a:t>FAK skall också stödja kommuner, regioner och räddningstjänster i deras arbete att definiera trånga sektorer som kan uppstå under extraordinära händelser och där FAK:s kompetens kan vara till nytta. Här skall samarbetet inom FRG-framtid ligga till grund. </a:t>
            </a:r>
          </a:p>
          <a:p>
            <a:pPr marL="0" indent="0">
              <a:buNone/>
            </a:pPr>
            <a:r>
              <a:rPr lang="sv-SE" dirty="0"/>
              <a:t>Trafiksäkerhetsarbetet skall fortsätta och en trafiksäkerhetspolicy för FAK skall tas fram under perioden. Så långt resurserna medger skall FAK även verka för ökad trafiksäkerhet utanför den egna organisationen. </a:t>
            </a:r>
          </a:p>
          <a:p>
            <a:pPr marL="0" indent="0">
              <a:buNone/>
            </a:pPr>
            <a:endParaRPr lang="sv-SE" dirty="0"/>
          </a:p>
          <a:p>
            <a:pPr marL="0" indent="0">
              <a:buNone/>
            </a:pPr>
            <a:endParaRPr lang="sv-SE" dirty="0"/>
          </a:p>
        </p:txBody>
      </p:sp>
      <p:sp>
        <p:nvSpPr>
          <p:cNvPr id="4" name="Rubrik 1">
            <a:extLst>
              <a:ext uri="{FF2B5EF4-FFF2-40B4-BE49-F238E27FC236}">
                <a16:creationId xmlns:a16="http://schemas.microsoft.com/office/drawing/2014/main" id="{39CB5FC8-B0DE-2B01-F322-D43C7ACE09E8}"/>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
        <p:nvSpPr>
          <p:cNvPr id="2" name="textruta 1">
            <a:extLst>
              <a:ext uri="{FF2B5EF4-FFF2-40B4-BE49-F238E27FC236}">
                <a16:creationId xmlns:a16="http://schemas.microsoft.com/office/drawing/2014/main" id="{6719DDB1-BD80-D8D7-EE36-BC76EDA351F5}"/>
              </a:ext>
            </a:extLst>
          </p:cNvPr>
          <p:cNvSpPr txBox="1"/>
          <p:nvPr/>
        </p:nvSpPr>
        <p:spPr>
          <a:xfrm>
            <a:off x="4195157" y="5525193"/>
            <a:ext cx="3133102" cy="769441"/>
          </a:xfrm>
          <a:prstGeom prst="rect">
            <a:avLst/>
          </a:prstGeom>
          <a:noFill/>
        </p:spPr>
        <p:txBody>
          <a:bodyPr wrap="none" rtlCol="0">
            <a:spAutoFit/>
          </a:bodyPr>
          <a:lstStyle/>
          <a:p>
            <a:r>
              <a:rPr lang="sv-SE" sz="4400" dirty="0"/>
              <a:t>Grupparbete</a:t>
            </a:r>
          </a:p>
        </p:txBody>
      </p:sp>
      <p:sp>
        <p:nvSpPr>
          <p:cNvPr id="6" name="textruta 5">
            <a:extLst>
              <a:ext uri="{FF2B5EF4-FFF2-40B4-BE49-F238E27FC236}">
                <a16:creationId xmlns:a16="http://schemas.microsoft.com/office/drawing/2014/main" id="{C60F727F-8DDC-AE01-9985-BEA379818E2F}"/>
              </a:ext>
            </a:extLst>
          </p:cNvPr>
          <p:cNvSpPr txBox="1"/>
          <p:nvPr/>
        </p:nvSpPr>
        <p:spPr>
          <a:xfrm>
            <a:off x="7609114" y="5736877"/>
            <a:ext cx="2510046" cy="461665"/>
          </a:xfrm>
          <a:prstGeom prst="rect">
            <a:avLst/>
          </a:prstGeom>
          <a:noFill/>
        </p:spPr>
        <p:txBody>
          <a:bodyPr wrap="none" rtlCol="0">
            <a:spAutoFit/>
          </a:bodyPr>
          <a:lstStyle/>
          <a:p>
            <a:r>
              <a:rPr lang="sv-SE" sz="2400" b="1" dirty="0"/>
              <a:t>Redovisning 15:50</a:t>
            </a:r>
          </a:p>
        </p:txBody>
      </p:sp>
    </p:spTree>
    <p:extLst>
      <p:ext uri="{BB962C8B-B14F-4D97-AF65-F5344CB8AC3E}">
        <p14:creationId xmlns:p14="http://schemas.microsoft.com/office/powerpoint/2010/main" val="382701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58769-B707-2486-7F24-F07B582BCE99}"/>
            </a:ext>
          </a:extLst>
        </p:cNvPr>
        <p:cNvGrpSpPr/>
        <p:nvPr/>
      </p:nvGrpSpPr>
      <p:grpSpPr>
        <a:xfrm>
          <a:off x="0" y="0"/>
          <a:ext cx="0" cy="0"/>
          <a:chOff x="0" y="0"/>
          <a:chExt cx="0" cy="0"/>
        </a:xfrm>
      </p:grpSpPr>
      <p:sp>
        <p:nvSpPr>
          <p:cNvPr id="3" name="Rubrik 1">
            <a:extLst>
              <a:ext uri="{FF2B5EF4-FFF2-40B4-BE49-F238E27FC236}">
                <a16:creationId xmlns:a16="http://schemas.microsoft.com/office/drawing/2014/main" id="{B40F138D-9674-B50F-EAB0-74C15B27B37C}"/>
              </a:ext>
            </a:extLst>
          </p:cNvPr>
          <p:cNvSpPr txBox="1">
            <a:spLocks/>
          </p:cNvSpPr>
          <p:nvPr/>
        </p:nvSpPr>
        <p:spPr>
          <a:xfrm>
            <a:off x="1098374"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graphicFrame>
        <p:nvGraphicFramePr>
          <p:cNvPr id="2" name="Tabell 1">
            <a:extLst>
              <a:ext uri="{FF2B5EF4-FFF2-40B4-BE49-F238E27FC236}">
                <a16:creationId xmlns:a16="http://schemas.microsoft.com/office/drawing/2014/main" id="{43CB0A90-B864-B6F3-9F46-E2A0396951D3}"/>
              </a:ext>
            </a:extLst>
          </p:cNvPr>
          <p:cNvGraphicFramePr>
            <a:graphicFrameLocks noGrp="1"/>
          </p:cNvGraphicFramePr>
          <p:nvPr>
            <p:extLst>
              <p:ext uri="{D42A27DB-BD31-4B8C-83A1-F6EECF244321}">
                <p14:modId xmlns:p14="http://schemas.microsoft.com/office/powerpoint/2010/main" val="3729396473"/>
              </p:ext>
            </p:extLst>
          </p:nvPr>
        </p:nvGraphicFramePr>
        <p:xfrm>
          <a:off x="-24418" y="485192"/>
          <a:ext cx="12216418" cy="6749541"/>
        </p:xfrm>
        <a:graphic>
          <a:graphicData uri="http://schemas.openxmlformats.org/drawingml/2006/table">
            <a:tbl>
              <a:tblPr firstRow="1" firstCol="1" bandRow="1">
                <a:tableStyleId>{5C22544A-7EE6-4342-B048-85BDC9FD1C3A}</a:tableStyleId>
              </a:tblPr>
              <a:tblGrid>
                <a:gridCol w="2077624">
                  <a:extLst>
                    <a:ext uri="{9D8B030D-6E8A-4147-A177-3AD203B41FA5}">
                      <a16:colId xmlns:a16="http://schemas.microsoft.com/office/drawing/2014/main" val="3394151096"/>
                    </a:ext>
                  </a:extLst>
                </a:gridCol>
                <a:gridCol w="10138794">
                  <a:extLst>
                    <a:ext uri="{9D8B030D-6E8A-4147-A177-3AD203B41FA5}">
                      <a16:colId xmlns:a16="http://schemas.microsoft.com/office/drawing/2014/main" val="4077497159"/>
                    </a:ext>
                  </a:extLst>
                </a:gridCol>
              </a:tblGrid>
              <a:tr h="251560">
                <a:tc>
                  <a:txBody>
                    <a:bodyPr/>
                    <a:lstStyle/>
                    <a:p>
                      <a:pPr>
                        <a:lnSpc>
                          <a:spcPct val="107000"/>
                        </a:lnSpc>
                        <a:spcAft>
                          <a:spcPts val="800"/>
                        </a:spcAft>
                      </a:pPr>
                      <a:r>
                        <a:rPr lang="sv-SE" sz="1600">
                          <a:effectLst/>
                        </a:rPr>
                        <a:t>Tid </a:t>
                      </a:r>
                      <a:endParaRPr lang="sv-SE" sz="140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600" dirty="0">
                          <a:effectLst/>
                        </a:rPr>
                        <a:t>Program lördag 21 feb</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2283891164"/>
                  </a:ext>
                </a:extLst>
              </a:tr>
              <a:tr h="273150">
                <a:tc>
                  <a:txBody>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11.00 – 12.30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Lunch serveras på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Höllviksnäs</a:t>
                      </a:r>
                      <a:r>
                        <a:rPr lang="sv-SE" sz="1400" dirty="0">
                          <a:effectLst/>
                          <a:latin typeface="Calibri" panose="020F0502020204030204" pitchFamily="34" charset="0"/>
                          <a:ea typeface="Calibri" panose="020F0502020204030204" pitchFamily="34" charset="0"/>
                          <a:cs typeface="Times New Roman" panose="02020603050405020304" pitchFamily="18" charset="0"/>
                        </a:rPr>
                        <a:t> kursgård - Välkomna </a:t>
                      </a:r>
                      <a:r>
                        <a:rPr lang="sv-SE" sz="16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1570145163"/>
                  </a:ext>
                </a:extLst>
              </a:tr>
              <a:tr h="748649">
                <a:tc>
                  <a:txBody>
                    <a:bodyPr/>
                    <a:lstStyle/>
                    <a:p>
                      <a:pPr>
                        <a:lnSpc>
                          <a:spcPct val="107000"/>
                        </a:lnSpc>
                        <a:spcAft>
                          <a:spcPts val="800"/>
                        </a:spcAft>
                      </a:pPr>
                      <a:r>
                        <a:rPr lang="sv-SE" sz="1600" dirty="0">
                          <a:effectLst/>
                        </a:rPr>
                        <a:t>12.30-13.00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tabLst>
                          <a:tab pos="6102350" algn="l"/>
                        </a:tabLst>
                      </a:pPr>
                      <a:r>
                        <a:rPr lang="sv-SE" sz="1400" dirty="0">
                          <a:effectLst/>
                        </a:rPr>
                        <a:t>Inledning</a:t>
                      </a:r>
                    </a:p>
                    <a:p>
                      <a:pPr marL="285750" marR="767080" lvl="0" indent="-285750">
                        <a:lnSpc>
                          <a:spcPct val="107000"/>
                        </a:lnSpc>
                        <a:buFont typeface="Arial" panose="020B0604020202020204" pitchFamily="34" charset="0"/>
                        <a:buChar char="•"/>
                        <a:tabLst>
                          <a:tab pos="6102350" algn="l"/>
                        </a:tabLst>
                      </a:pPr>
                      <a:r>
                        <a:rPr lang="sv-SE" sz="1400" dirty="0">
                          <a:effectLst/>
                        </a:rPr>
                        <a:t>Vad hände inom FAK 2025 (</a:t>
                      </a:r>
                      <a:r>
                        <a:rPr lang="sv-SE" sz="1400" dirty="0" err="1">
                          <a:effectLst/>
                        </a:rPr>
                        <a:t>bl</a:t>
                      </a:r>
                      <a:r>
                        <a:rPr lang="sv-SE" sz="1400" dirty="0">
                          <a:effectLst/>
                        </a:rPr>
                        <a:t> a extra revision med konsekvenser) och vad händer 2026?</a:t>
                      </a:r>
                    </a:p>
                    <a:p>
                      <a:pPr marL="0" marR="767080" lvl="0" indent="0">
                        <a:lnSpc>
                          <a:spcPct val="107000"/>
                        </a:lnSpc>
                        <a:buFont typeface="Arial" panose="020B0604020202020204" pitchFamily="34" charset="0"/>
                        <a:buNone/>
                        <a:tabLst>
                          <a:tab pos="6102350" algn="l"/>
                        </a:tabLst>
                      </a:pPr>
                      <a:r>
                        <a:rPr lang="sv-SE" sz="1400" b="1" dirty="0">
                          <a:effectLst/>
                        </a:rPr>
                        <a:t>        RKC C-O Jakobsson</a:t>
                      </a:r>
                    </a:p>
                  </a:txBody>
                  <a:tcPr marL="31756" marR="31756" marT="6186" marB="0"/>
                </a:tc>
                <a:extLst>
                  <a:ext uri="{0D108BD9-81ED-4DB2-BD59-A6C34878D82A}">
                    <a16:rowId xmlns:a16="http://schemas.microsoft.com/office/drawing/2014/main" val="1628539700"/>
                  </a:ext>
                </a:extLst>
              </a:tr>
              <a:tr h="870546">
                <a:tc>
                  <a:txBody>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13.00-13.45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285750" marR="767080" indent="-285750">
                        <a:lnSpc>
                          <a:spcPct val="107000"/>
                        </a:lnSpc>
                        <a:spcAft>
                          <a:spcPts val="800"/>
                        </a:spcAft>
                        <a:buFont typeface="Arial" panose="020B0604020202020204" pitchFamily="34" charset="0"/>
                        <a:buChar char="•"/>
                      </a:pPr>
                      <a:r>
                        <a:rPr lang="sv-SE" sz="1400" dirty="0">
                          <a:effectLst/>
                        </a:rPr>
                        <a:t>Omvärldsläget</a:t>
                      </a: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dirty="0">
                          <a:effectLst/>
                        </a:rPr>
                        <a:t>Vad händer inom Totalförsvaret</a:t>
                      </a:r>
                    </a:p>
                    <a:p>
                      <a:pPr marR="767080">
                        <a:lnSpc>
                          <a:spcPct val="107000"/>
                        </a:lnSpc>
                        <a:spcAft>
                          <a:spcPts val="800"/>
                        </a:spcAft>
                      </a:pPr>
                      <a:r>
                        <a:rPr lang="sv-SE" sz="1400" b="1" dirty="0">
                          <a:effectLst/>
                          <a:latin typeface="+mn-lt"/>
                          <a:ea typeface="Calibri" panose="020F0502020204030204" pitchFamily="34" charset="0"/>
                          <a:cs typeface="Times New Roman" panose="02020603050405020304" pitchFamily="18" charset="0"/>
                        </a:rPr>
                        <a:t>        </a:t>
                      </a:r>
                      <a:r>
                        <a:rPr lang="sv-SE" sz="1400" b="1" dirty="0" err="1">
                          <a:effectLst/>
                          <a:latin typeface="+mn-lt"/>
                          <a:ea typeface="Calibri" panose="020F0502020204030204" pitchFamily="34" charset="0"/>
                          <a:cs typeface="Times New Roman" panose="02020603050405020304" pitchFamily="18" charset="0"/>
                        </a:rPr>
                        <a:t>Bgen</a:t>
                      </a:r>
                      <a:r>
                        <a:rPr lang="sv-SE" sz="1400" b="1" dirty="0">
                          <a:effectLst/>
                          <a:latin typeface="+mn-lt"/>
                          <a:ea typeface="Calibri" panose="020F0502020204030204" pitchFamily="34" charset="0"/>
                          <a:cs typeface="Times New Roman" panose="02020603050405020304" pitchFamily="18" charset="0"/>
                        </a:rPr>
                        <a:t> Stig-Olof Krohné  </a:t>
                      </a:r>
                      <a:r>
                        <a:rPr lang="sv-SE" sz="1400" b="1" kern="1200" dirty="0">
                          <a:solidFill>
                            <a:schemeClr val="dk1"/>
                          </a:solidFill>
                          <a:effectLst/>
                          <a:latin typeface="+mn-lt"/>
                          <a:ea typeface="+mn-ea"/>
                          <a:cs typeface="+mn-cs"/>
                        </a:rPr>
                        <a:t>stf C FST STÖD </a:t>
                      </a:r>
                      <a:endParaRPr lang="sv-SE" sz="1400" b="1" dirty="0">
                        <a:effectLst/>
                        <a:latin typeface="+mn-lt"/>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3303860771"/>
                  </a:ext>
                </a:extLst>
              </a:tr>
              <a:tr h="251560">
                <a:tc>
                  <a:txBody>
                    <a:bodyPr/>
                    <a:lstStyle/>
                    <a:p>
                      <a:pPr>
                        <a:lnSpc>
                          <a:spcPct val="107000"/>
                        </a:lnSpc>
                        <a:spcAft>
                          <a:spcPts val="800"/>
                        </a:spcAft>
                      </a:pPr>
                      <a:r>
                        <a:rPr lang="sv-SE" sz="1600" dirty="0">
                          <a:effectLst/>
                        </a:rPr>
                        <a:t>13.45-13.55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0" marR="767080" lvl="0" indent="0" algn="l" defTabSz="914400" rtl="0" eaLnBrk="1" fontAlgn="auto" latinLnBrk="0" hangingPunct="1">
                        <a:lnSpc>
                          <a:spcPct val="107000"/>
                        </a:lnSpc>
                        <a:spcBef>
                          <a:spcPts val="0"/>
                        </a:spcBef>
                        <a:spcAft>
                          <a:spcPts val="800"/>
                        </a:spcAft>
                        <a:buClrTx/>
                        <a:buSzTx/>
                        <a:buFontTx/>
                        <a:buNone/>
                        <a:tabLst/>
                        <a:defRPr/>
                      </a:pPr>
                      <a:r>
                        <a:rPr lang="sv-SE" sz="1400" dirty="0">
                          <a:effectLst/>
                        </a:rPr>
                        <a:t>Bensträckare</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2030963968"/>
                  </a:ext>
                </a:extLst>
              </a:tr>
              <a:tr h="984244">
                <a:tc>
                  <a:txBody>
                    <a:bodyPr/>
                    <a:lstStyle/>
                    <a:p>
                      <a:pPr>
                        <a:lnSpc>
                          <a:spcPct val="107000"/>
                        </a:lnSpc>
                        <a:spcAft>
                          <a:spcPts val="800"/>
                        </a:spcAft>
                      </a:pPr>
                      <a:r>
                        <a:rPr lang="sv-SE" sz="1600" dirty="0">
                          <a:effectLst/>
                        </a:rPr>
                        <a:t>13.55-14.40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285750" marR="767080" indent="-285750">
                        <a:lnSpc>
                          <a:spcPct val="107000"/>
                        </a:lnSpc>
                        <a:spcAft>
                          <a:spcPts val="800"/>
                        </a:spcAft>
                        <a:buFont typeface="Arial" panose="020B0604020202020204" pitchFamily="34" charset="0"/>
                        <a:buChar char="•"/>
                      </a:pPr>
                      <a:r>
                        <a:rPr lang="sv-SE" sz="1400" dirty="0">
                          <a:effectLst/>
                          <a:latin typeface="Calibri" panose="020F0502020204030204" pitchFamily="34" charset="0"/>
                          <a:ea typeface="Calibri" panose="020F0502020204030204" pitchFamily="34" charset="0"/>
                          <a:cs typeface="Times New Roman" panose="02020603050405020304" pitchFamily="18" charset="0"/>
                        </a:rPr>
                        <a:t>Försvarsmaktens materielutveckling och avveckling.</a:t>
                      </a:r>
                    </a:p>
                    <a:p>
                      <a:pPr marL="285750" marR="767080" indent="-285750">
                        <a:lnSpc>
                          <a:spcPct val="107000"/>
                        </a:lnSpc>
                        <a:spcAft>
                          <a:spcPts val="800"/>
                        </a:spcAft>
                        <a:buFont typeface="Arial" panose="020B0604020202020204" pitchFamily="34" charset="0"/>
                        <a:buChar char="•"/>
                      </a:pPr>
                      <a:r>
                        <a:rPr lang="sv-SE" sz="1400" dirty="0">
                          <a:effectLst/>
                          <a:latin typeface="Calibri" panose="020F0502020204030204" pitchFamily="34" charset="0"/>
                          <a:ea typeface="Calibri" panose="020F0502020204030204" pitchFamily="34" charset="0"/>
                          <a:cs typeface="Times New Roman" panose="02020603050405020304" pitchFamily="18" charset="0"/>
                        </a:rPr>
                        <a:t>Vad kan FAK räkna med för stöd avseende materiel från FM?</a:t>
                      </a:r>
                    </a:p>
                    <a:p>
                      <a:pPr marR="767080">
                        <a:lnSpc>
                          <a:spcPct val="107000"/>
                        </a:lnSpc>
                        <a:spcAft>
                          <a:spcPts val="800"/>
                        </a:spcAft>
                      </a:pPr>
                      <a:r>
                        <a:rPr lang="sv-SE" sz="1400" b="1" dirty="0">
                          <a:effectLst/>
                          <a:latin typeface="Calibri" panose="020F0502020204030204" pitchFamily="34" charset="0"/>
                          <a:ea typeface="Calibri" panose="020F0502020204030204" pitchFamily="34" charset="0"/>
                          <a:cs typeface="Times New Roman" panose="02020603050405020304" pitchFamily="18" charset="0"/>
                        </a:rPr>
                        <a:t>        </a:t>
                      </a:r>
                      <a:r>
                        <a:rPr lang="sv-SE" sz="1400" b="1" dirty="0" err="1">
                          <a:effectLst/>
                          <a:latin typeface="Calibri" panose="020F0502020204030204" pitchFamily="34" charset="0"/>
                          <a:ea typeface="Calibri" panose="020F0502020204030204" pitchFamily="34" charset="0"/>
                          <a:cs typeface="Times New Roman" panose="02020603050405020304" pitchFamily="18" charset="0"/>
                        </a:rPr>
                        <a:t>Bgen</a:t>
                      </a:r>
                      <a:r>
                        <a:rPr lang="sv-SE" sz="1400" b="1" dirty="0">
                          <a:effectLst/>
                          <a:latin typeface="Calibri" panose="020F0502020204030204" pitchFamily="34" charset="0"/>
                          <a:ea typeface="Calibri" panose="020F0502020204030204" pitchFamily="34" charset="0"/>
                          <a:cs typeface="Times New Roman" panose="02020603050405020304" pitchFamily="18" charset="0"/>
                        </a:rPr>
                        <a:t> Krohné FS Stf C Stöd</a:t>
                      </a:r>
                    </a:p>
                  </a:txBody>
                  <a:tcPr marL="31756" marR="31756" marT="6186" marB="0"/>
                </a:tc>
                <a:extLst>
                  <a:ext uri="{0D108BD9-81ED-4DB2-BD59-A6C34878D82A}">
                    <a16:rowId xmlns:a16="http://schemas.microsoft.com/office/drawing/2014/main" val="1712846646"/>
                  </a:ext>
                </a:extLst>
              </a:tr>
              <a:tr h="251560">
                <a:tc>
                  <a:txBody>
                    <a:bodyPr/>
                    <a:lstStyle/>
                    <a:p>
                      <a:pPr>
                        <a:lnSpc>
                          <a:spcPct val="107000"/>
                        </a:lnSpc>
                        <a:spcAft>
                          <a:spcPts val="800"/>
                        </a:spcAft>
                      </a:pPr>
                      <a:r>
                        <a:rPr lang="sv-SE" sz="1600" dirty="0">
                          <a:effectLst/>
                        </a:rPr>
                        <a:t>14.40-14.50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400" dirty="0">
                          <a:effectLst/>
                        </a:rPr>
                        <a:t>Bensträckare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14555973"/>
                  </a:ext>
                </a:extLst>
              </a:tr>
              <a:tr h="1008991">
                <a:tc>
                  <a:txBody>
                    <a:bodyPr/>
                    <a:lstStyle/>
                    <a:p>
                      <a:pPr>
                        <a:lnSpc>
                          <a:spcPct val="107000"/>
                        </a:lnSpc>
                        <a:spcAft>
                          <a:spcPts val="800"/>
                        </a:spcAft>
                      </a:pPr>
                      <a:r>
                        <a:rPr lang="sv-SE" sz="1600" dirty="0">
                          <a:effectLst/>
                        </a:rPr>
                        <a:t>14.50-16.20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FAK:s inriktning fram till 2027 enligt Riksstämman 2025 – Arbetsgrupper Stadgar och materiel - Grupparbete</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Rekrytering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Strategi för FAK:s fordons- och materielanskaffning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Krigsplacering – konsekvenser för FAK</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       </a:t>
                      </a:r>
                      <a:r>
                        <a:rPr lang="sv-SE" sz="1400" b="1" kern="1200" dirty="0">
                          <a:solidFill>
                            <a:schemeClr val="dk1"/>
                          </a:solidFill>
                          <a:effectLst/>
                          <a:latin typeface="+mn-lt"/>
                          <a:ea typeface="+mn-ea"/>
                          <a:cs typeface="+mn-cs"/>
                        </a:rPr>
                        <a:t> Redovisning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txBody>
                  <a:tcPr marL="31756" marR="31756" marT="6186" marB="0"/>
                </a:tc>
                <a:extLst>
                  <a:ext uri="{0D108BD9-81ED-4DB2-BD59-A6C34878D82A}">
                    <a16:rowId xmlns:a16="http://schemas.microsoft.com/office/drawing/2014/main" val="1372794296"/>
                  </a:ext>
                </a:extLst>
              </a:tr>
            </a:tbl>
          </a:graphicData>
        </a:graphic>
      </p:graphicFrame>
      <p:graphicFrame>
        <p:nvGraphicFramePr>
          <p:cNvPr id="4" name="Tabell 3">
            <a:extLst>
              <a:ext uri="{FF2B5EF4-FFF2-40B4-BE49-F238E27FC236}">
                <a16:creationId xmlns:a16="http://schemas.microsoft.com/office/drawing/2014/main" id="{FDF847E4-1C02-2923-F8F4-2066C2ADEFC3}"/>
              </a:ext>
            </a:extLst>
          </p:cNvPr>
          <p:cNvGraphicFramePr>
            <a:graphicFrameLocks noGrp="1"/>
          </p:cNvGraphicFramePr>
          <p:nvPr/>
        </p:nvGraphicFramePr>
        <p:xfrm>
          <a:off x="-24418" y="5713659"/>
          <a:ext cx="12192000" cy="255487"/>
        </p:xfrm>
        <a:graphic>
          <a:graphicData uri="http://schemas.openxmlformats.org/drawingml/2006/table">
            <a:tbl>
              <a:tblPr firstRow="1" firstCol="1" bandRow="1">
                <a:tableStyleId>{5C22544A-7EE6-4342-B048-85BDC9FD1C3A}</a:tableStyleId>
              </a:tblPr>
              <a:tblGrid>
                <a:gridCol w="2073471">
                  <a:extLst>
                    <a:ext uri="{9D8B030D-6E8A-4147-A177-3AD203B41FA5}">
                      <a16:colId xmlns:a16="http://schemas.microsoft.com/office/drawing/2014/main" val="389835868"/>
                    </a:ext>
                  </a:extLst>
                </a:gridCol>
                <a:gridCol w="10118529">
                  <a:extLst>
                    <a:ext uri="{9D8B030D-6E8A-4147-A177-3AD203B41FA5}">
                      <a16:colId xmlns:a16="http://schemas.microsoft.com/office/drawing/2014/main" val="1112193813"/>
                    </a:ext>
                  </a:extLst>
                </a:gridCol>
              </a:tblGrid>
              <a:tr h="116809">
                <a:tc>
                  <a:txBody>
                    <a:bodyPr/>
                    <a:lstStyle/>
                    <a:p>
                      <a:pPr>
                        <a:lnSpc>
                          <a:spcPct val="107000"/>
                        </a:lnSpc>
                        <a:spcAft>
                          <a:spcPts val="800"/>
                        </a:spcAft>
                      </a:pPr>
                      <a:r>
                        <a:rPr lang="sv-SE" sz="1600" dirty="0">
                          <a:solidFill>
                            <a:schemeClr val="bg1"/>
                          </a:solidFill>
                          <a:effectLst/>
                        </a:rPr>
                        <a:t>15.35-15.45</a:t>
                      </a:r>
                      <a:endParaRPr lang="sv-SE"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solidFill>
                      <a:schemeClr val="accent1"/>
                    </a:solidFill>
                  </a:tcPr>
                </a:tc>
                <a:tc>
                  <a:txBody>
                    <a:bodyPr/>
                    <a:lstStyle/>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b="0" dirty="0">
                          <a:solidFill>
                            <a:schemeClr val="tx1"/>
                          </a:solidFill>
                          <a:effectLst/>
                        </a:rPr>
                        <a:t>Bensträckare</a:t>
                      </a:r>
                      <a:endParaRPr lang="sv-SE" sz="1400" b="0" kern="1200" dirty="0">
                        <a:solidFill>
                          <a:schemeClr val="tx1"/>
                        </a:solidFill>
                        <a:effectLst/>
                        <a:latin typeface="+mn-lt"/>
                        <a:ea typeface="+mn-ea"/>
                        <a:cs typeface="+mn-cs"/>
                      </a:endParaRPr>
                    </a:p>
                  </a:txBody>
                  <a:tcPr marL="31756" marR="31756" marT="6186" marB="0">
                    <a:solidFill>
                      <a:schemeClr val="bg1"/>
                    </a:solidFill>
                  </a:tcPr>
                </a:tc>
                <a:extLst>
                  <a:ext uri="{0D108BD9-81ED-4DB2-BD59-A6C34878D82A}">
                    <a16:rowId xmlns:a16="http://schemas.microsoft.com/office/drawing/2014/main" val="3691431794"/>
                  </a:ext>
                </a:extLst>
              </a:tr>
            </a:tbl>
          </a:graphicData>
        </a:graphic>
      </p:graphicFrame>
      <p:graphicFrame>
        <p:nvGraphicFramePr>
          <p:cNvPr id="5" name="Tabell 4">
            <a:extLst>
              <a:ext uri="{FF2B5EF4-FFF2-40B4-BE49-F238E27FC236}">
                <a16:creationId xmlns:a16="http://schemas.microsoft.com/office/drawing/2014/main" id="{E9CDD841-8949-459E-2973-AFF343175E83}"/>
              </a:ext>
            </a:extLst>
          </p:cNvPr>
          <p:cNvGraphicFramePr>
            <a:graphicFrameLocks noGrp="1"/>
          </p:cNvGraphicFramePr>
          <p:nvPr>
            <p:extLst>
              <p:ext uri="{D42A27DB-BD31-4B8C-83A1-F6EECF244321}">
                <p14:modId xmlns:p14="http://schemas.microsoft.com/office/powerpoint/2010/main" val="426433483"/>
              </p:ext>
            </p:extLst>
          </p:nvPr>
        </p:nvGraphicFramePr>
        <p:xfrm>
          <a:off x="-24418" y="5672769"/>
          <a:ext cx="12192000" cy="1075934"/>
        </p:xfrm>
        <a:graphic>
          <a:graphicData uri="http://schemas.openxmlformats.org/drawingml/2006/table">
            <a:tbl>
              <a:tblPr firstRow="1" firstCol="1" bandRow="1">
                <a:tableStyleId>{5C22544A-7EE6-4342-B048-85BDC9FD1C3A}</a:tableStyleId>
              </a:tblPr>
              <a:tblGrid>
                <a:gridCol w="2077711">
                  <a:extLst>
                    <a:ext uri="{9D8B030D-6E8A-4147-A177-3AD203B41FA5}">
                      <a16:colId xmlns:a16="http://schemas.microsoft.com/office/drawing/2014/main" val="393549669"/>
                    </a:ext>
                  </a:extLst>
                </a:gridCol>
                <a:gridCol w="10114289">
                  <a:extLst>
                    <a:ext uri="{9D8B030D-6E8A-4147-A177-3AD203B41FA5}">
                      <a16:colId xmlns:a16="http://schemas.microsoft.com/office/drawing/2014/main" val="3742382369"/>
                    </a:ext>
                  </a:extLst>
                </a:gridCol>
              </a:tblGrid>
              <a:tr h="112091">
                <a:tc>
                  <a:txBody>
                    <a:bodyPr/>
                    <a:lstStyle/>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16.20-16.30</a:t>
                      </a: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Bensträckare</a:t>
                      </a:r>
                    </a:p>
                  </a:txBody>
                  <a:tcPr marL="31756" marR="31756" marT="6186" marB="0">
                    <a:solidFill>
                      <a:schemeClr val="bg1">
                        <a:lumMod val="85000"/>
                      </a:schemeClr>
                    </a:solidFill>
                  </a:tcPr>
                </a:tc>
                <a:extLst>
                  <a:ext uri="{0D108BD9-81ED-4DB2-BD59-A6C34878D82A}">
                    <a16:rowId xmlns:a16="http://schemas.microsoft.com/office/drawing/2014/main" val="2344832382"/>
                  </a:ext>
                </a:extLst>
              </a:tr>
              <a:tr h="66953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400" dirty="0">
                          <a:effectLst/>
                        </a:rPr>
                        <a:t>16.30-17.30</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18.30-</a:t>
                      </a: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1" kern="1200" dirty="0">
                          <a:solidFill>
                            <a:schemeClr val="dk1"/>
                          </a:solidFill>
                          <a:effectLst/>
                          <a:highlight>
                            <a:srgbClr val="FFFF00"/>
                          </a:highlight>
                          <a:latin typeface="+mn-lt"/>
                          <a:ea typeface="+mn-ea"/>
                          <a:cs typeface="+mn-cs"/>
                        </a:rPr>
                        <a:t>Hur ska vår kommunikation se ut mellan Rikskåren – kårerna  och medlemmarna? Hemsidan – Nyhetsbladet- Intervjuer mm</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 </a:t>
                      </a:r>
                      <a:r>
                        <a:rPr lang="sv-SE" sz="1400" b="1" kern="1200" dirty="0">
                          <a:solidFill>
                            <a:schemeClr val="dk1"/>
                          </a:solidFill>
                          <a:effectLst/>
                          <a:latin typeface="+mn-lt"/>
                          <a:ea typeface="+mn-ea"/>
                          <a:cs typeface="+mn-cs"/>
                        </a:rPr>
                        <a:t>Copyfabriken , FAK Kansli</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Middag i Restaurangen</a:t>
                      </a:r>
                    </a:p>
                  </a:txBody>
                  <a:tcPr marL="31756" marR="31756" marT="6186" marB="0">
                    <a:solidFill>
                      <a:schemeClr val="bg1">
                        <a:lumMod val="85000"/>
                      </a:schemeClr>
                    </a:solidFill>
                  </a:tcPr>
                </a:tc>
                <a:extLst>
                  <a:ext uri="{0D108BD9-81ED-4DB2-BD59-A6C34878D82A}">
                    <a16:rowId xmlns:a16="http://schemas.microsoft.com/office/drawing/2014/main" val="1391077563"/>
                  </a:ext>
                </a:extLst>
              </a:tr>
            </a:tbl>
          </a:graphicData>
        </a:graphic>
      </p:graphicFrame>
    </p:spTree>
    <p:extLst>
      <p:ext uri="{BB962C8B-B14F-4D97-AF65-F5344CB8AC3E}">
        <p14:creationId xmlns:p14="http://schemas.microsoft.com/office/powerpoint/2010/main" val="139235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DA3E-4AF5-402F-A5FE-EFA471C4AE25}"/>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62E3A0F5-9597-7808-2A03-F083C1DF0D1B}"/>
              </a:ext>
            </a:extLst>
          </p:cNvPr>
          <p:cNvGrpSpPr/>
          <p:nvPr/>
        </p:nvGrpSpPr>
        <p:grpSpPr>
          <a:xfrm>
            <a:off x="0" y="110837"/>
            <a:ext cx="12192000" cy="5633720"/>
            <a:chOff x="0" y="0"/>
            <a:chExt cx="12192000" cy="5633720"/>
          </a:xfrm>
        </p:grpSpPr>
        <p:pic>
          <p:nvPicPr>
            <p:cNvPr id="3" name="object 3">
              <a:extLst>
                <a:ext uri="{FF2B5EF4-FFF2-40B4-BE49-F238E27FC236}">
                  <a16:creationId xmlns:a16="http://schemas.microsoft.com/office/drawing/2014/main" id="{6B7CF67A-3EF4-1F77-BCFC-B350758A85F0}"/>
                </a:ext>
              </a:extLst>
            </p:cNvPr>
            <p:cNvPicPr/>
            <p:nvPr/>
          </p:nvPicPr>
          <p:blipFill>
            <a:blip r:embed="rId2" cstate="print"/>
            <a:stretch>
              <a:fillRect/>
            </a:stretch>
          </p:blipFill>
          <p:spPr>
            <a:xfrm>
              <a:off x="0" y="0"/>
              <a:ext cx="12191999" cy="3959352"/>
            </a:xfrm>
            <a:prstGeom prst="rect">
              <a:avLst/>
            </a:prstGeom>
          </p:spPr>
        </p:pic>
        <p:pic>
          <p:nvPicPr>
            <p:cNvPr id="4" name="object 4">
              <a:extLst>
                <a:ext uri="{FF2B5EF4-FFF2-40B4-BE49-F238E27FC236}">
                  <a16:creationId xmlns:a16="http://schemas.microsoft.com/office/drawing/2014/main" id="{13328D6F-BB22-9C91-C358-133C97C5880E}"/>
                </a:ext>
              </a:extLst>
            </p:cNvPr>
            <p:cNvPicPr/>
            <p:nvPr/>
          </p:nvPicPr>
          <p:blipFill>
            <a:blip r:embed="rId3" cstate="print"/>
            <a:stretch>
              <a:fillRect/>
            </a:stretch>
          </p:blipFill>
          <p:spPr>
            <a:xfrm>
              <a:off x="5473863" y="3786663"/>
              <a:ext cx="1289970" cy="1846574"/>
            </a:xfrm>
            <a:prstGeom prst="rect">
              <a:avLst/>
            </a:prstGeom>
          </p:spPr>
        </p:pic>
      </p:grpSp>
      <p:sp>
        <p:nvSpPr>
          <p:cNvPr id="5" name="object 5">
            <a:extLst>
              <a:ext uri="{FF2B5EF4-FFF2-40B4-BE49-F238E27FC236}">
                <a16:creationId xmlns:a16="http://schemas.microsoft.com/office/drawing/2014/main" id="{91707F00-F0C6-2451-EFAD-1912F3F24C18}"/>
              </a:ext>
            </a:extLst>
          </p:cNvPr>
          <p:cNvSpPr txBox="1">
            <a:spLocks noGrp="1"/>
          </p:cNvSpPr>
          <p:nvPr>
            <p:ph type="title"/>
          </p:nvPr>
        </p:nvSpPr>
        <p:spPr>
          <a:xfrm>
            <a:off x="-1013308" y="1015584"/>
            <a:ext cx="12495957" cy="3348353"/>
          </a:xfrm>
          <a:prstGeom prst="rect">
            <a:avLst/>
          </a:prstGeom>
        </p:spPr>
        <p:txBody>
          <a:bodyPr vert="horz" wrap="square" lIns="0" tIns="237490" rIns="0" bIns="0" rtlCol="0">
            <a:spAutoFit/>
          </a:bodyPr>
          <a:lstStyle/>
          <a:p>
            <a:pPr marL="1396365" algn="ctr">
              <a:lnSpc>
                <a:spcPct val="100000"/>
              </a:lnSpc>
              <a:spcBef>
                <a:spcPts val="1870"/>
              </a:spcBef>
            </a:pPr>
            <a:r>
              <a:rPr lang="sv-SE" sz="3600" spc="-10" dirty="0">
                <a:hlinkClick r:id="rId4"/>
              </a:rPr>
              <a:t>Hemsidan mm</a:t>
            </a:r>
            <a:br>
              <a:rPr lang="sv-SE" sz="3600" spc="-10" dirty="0"/>
            </a:br>
            <a:r>
              <a:rPr lang="sv-SE" sz="3600" spc="-10" dirty="0">
                <a:hlinkClick r:id="rId5"/>
              </a:rPr>
              <a:t>C-O</a:t>
            </a:r>
            <a:br>
              <a:rPr lang="sv-SE" sz="3600" spc="-10" dirty="0"/>
            </a:br>
            <a:r>
              <a:rPr lang="sv-SE" sz="3600" spc="-10" dirty="0">
                <a:hlinkClick r:id="rId6" action="ppaction://hlinkfile"/>
              </a:rPr>
              <a:t>Johannes Rosenberg</a:t>
            </a:r>
            <a:br>
              <a:rPr lang="sv-SE" sz="2800" spc="-10" dirty="0"/>
            </a:br>
            <a:br>
              <a:rPr lang="sv-SE" sz="6600" spc="-10" dirty="0"/>
            </a:br>
            <a:endParaRPr sz="2800" dirty="0">
              <a:latin typeface="Arial"/>
              <a:cs typeface="Arial"/>
            </a:endParaRPr>
          </a:p>
        </p:txBody>
      </p:sp>
      <p:sp>
        <p:nvSpPr>
          <p:cNvPr id="8" name="Rubrik 1">
            <a:extLst>
              <a:ext uri="{FF2B5EF4-FFF2-40B4-BE49-F238E27FC236}">
                <a16:creationId xmlns:a16="http://schemas.microsoft.com/office/drawing/2014/main" id="{E0420D3B-10D4-94CB-3CBC-18C1B2CBF9AB}"/>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067565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E8DA5-CD5D-45A3-3A70-0D1F58DF5706}"/>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9060B8DB-3EDC-E65D-D7C7-09877F1BE213}"/>
              </a:ext>
            </a:extLst>
          </p:cNvPr>
          <p:cNvPicPr>
            <a:picLocks noChangeAspect="1"/>
          </p:cNvPicPr>
          <p:nvPr/>
        </p:nvPicPr>
        <p:blipFill>
          <a:blip r:embed="rId2"/>
          <a:stretch>
            <a:fillRect/>
          </a:stretch>
        </p:blipFill>
        <p:spPr>
          <a:xfrm>
            <a:off x="1296239" y="22591"/>
            <a:ext cx="444819" cy="621119"/>
          </a:xfrm>
          <a:prstGeom prst="rect">
            <a:avLst/>
          </a:prstGeom>
        </p:spPr>
      </p:pic>
      <p:pic>
        <p:nvPicPr>
          <p:cNvPr id="7" name="Bildobjekt 6">
            <a:extLst>
              <a:ext uri="{FF2B5EF4-FFF2-40B4-BE49-F238E27FC236}">
                <a16:creationId xmlns:a16="http://schemas.microsoft.com/office/drawing/2014/main" id="{EAA3E18D-29F3-E6BC-0CE1-A3C6E57DB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842" y="1004636"/>
            <a:ext cx="8593811" cy="6171940"/>
          </a:xfrm>
          <a:prstGeom prst="rect">
            <a:avLst/>
          </a:prstGeom>
        </p:spPr>
      </p:pic>
      <p:pic>
        <p:nvPicPr>
          <p:cNvPr id="8" name="Bildobjekt 7">
            <a:extLst>
              <a:ext uri="{FF2B5EF4-FFF2-40B4-BE49-F238E27FC236}">
                <a16:creationId xmlns:a16="http://schemas.microsoft.com/office/drawing/2014/main" id="{C89A9788-EEA2-0C87-CA4A-B92EA837E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636" y="2989768"/>
            <a:ext cx="2880000" cy="2201675"/>
          </a:xfrm>
          <a:prstGeom prst="rect">
            <a:avLst/>
          </a:prstGeom>
          <a:effectLst>
            <a:softEdge rad="88900"/>
          </a:effectLst>
        </p:spPr>
      </p:pic>
      <p:sp>
        <p:nvSpPr>
          <p:cNvPr id="2" name="textruta 1">
            <a:extLst>
              <a:ext uri="{FF2B5EF4-FFF2-40B4-BE49-F238E27FC236}">
                <a16:creationId xmlns:a16="http://schemas.microsoft.com/office/drawing/2014/main" id="{71E5C42A-91D7-B31B-6F51-4403748F5B7B}"/>
              </a:ext>
            </a:extLst>
          </p:cNvPr>
          <p:cNvSpPr txBox="1"/>
          <p:nvPr/>
        </p:nvSpPr>
        <p:spPr>
          <a:xfrm>
            <a:off x="6753226" y="1066274"/>
            <a:ext cx="344697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Calibri" panose="020F0502020204030204"/>
                <a:ea typeface="+mn-ea"/>
                <a:cs typeface="+mn-cs"/>
              </a:rPr>
              <a:t>Middag 18:30</a:t>
            </a:r>
          </a:p>
          <a:p>
            <a:pPr marL="0" marR="0" lvl="0" indent="0" algn="l" defTabSz="457200" rtl="0" eaLnBrk="1" fontAlgn="auto" latinLnBrk="0" hangingPunct="1">
              <a:lnSpc>
                <a:spcPct val="100000"/>
              </a:lnSpc>
              <a:spcBef>
                <a:spcPts val="0"/>
              </a:spcBef>
              <a:spcAft>
                <a:spcPts val="0"/>
              </a:spcAft>
              <a:buClrTx/>
              <a:buSzTx/>
              <a:buFontTx/>
              <a:buNone/>
              <a:tabLst/>
              <a:defRPr/>
            </a:pPr>
            <a:r>
              <a:rPr lang="sv-SE" sz="3600" b="1" dirty="0">
                <a:solidFill>
                  <a:prstClr val="black"/>
                </a:solidFill>
                <a:latin typeface="Calibri" panose="020F0502020204030204"/>
              </a:rPr>
              <a:t>Frukost 07:00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Calibri" panose="020F0502020204030204"/>
                <a:ea typeface="+mn-ea"/>
                <a:cs typeface="+mn-cs"/>
              </a:rPr>
              <a:t>Start 08:00</a:t>
            </a:r>
          </a:p>
        </p:txBody>
      </p:sp>
      <p:sp>
        <p:nvSpPr>
          <p:cNvPr id="3" name="Rubrik 1">
            <a:extLst>
              <a:ext uri="{FF2B5EF4-FFF2-40B4-BE49-F238E27FC236}">
                <a16:creationId xmlns:a16="http://schemas.microsoft.com/office/drawing/2014/main" id="{50FF9FFE-39D0-3094-83C4-F3B6EFB15F65}"/>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307849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AB7CB-C3B5-4830-D6FE-6B590B5C006A}"/>
            </a:ext>
          </a:extLst>
        </p:cNvPr>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3BF9B8C2-783B-F6E7-9BD4-92356CD3B99A}"/>
              </a:ext>
            </a:extLst>
          </p:cNvPr>
          <p:cNvSpPr>
            <a:spLocks noGrp="1"/>
          </p:cNvSpPr>
          <p:nvPr>
            <p:ph type="pic" sz="quarter" idx="13"/>
          </p:nvPr>
        </p:nvSpPr>
        <p:spPr>
          <a:solidFill>
            <a:schemeClr val="bg2"/>
          </a:solidFill>
        </p:spPr>
        <p:txBody>
          <a:bodyPr/>
          <a:lstStyle/>
          <a:p>
            <a:endParaRPr lang="sv-SE" dirty="0"/>
          </a:p>
        </p:txBody>
      </p:sp>
      <p:sp>
        <p:nvSpPr>
          <p:cNvPr id="5" name="Platshållare för datum 4">
            <a:extLst>
              <a:ext uri="{FF2B5EF4-FFF2-40B4-BE49-F238E27FC236}">
                <a16:creationId xmlns:a16="http://schemas.microsoft.com/office/drawing/2014/main" id="{C9CBBEFA-96E2-AD96-AEA7-F50CF8B1D663}"/>
              </a:ext>
            </a:extLst>
          </p:cNvPr>
          <p:cNvSpPr>
            <a:spLocks noGrp="1"/>
          </p:cNvSpPr>
          <p:nvPr>
            <p:ph type="dt" sz="half" idx="10"/>
          </p:nvPr>
        </p:nvSpPr>
        <p:spPr/>
        <p:txBody>
          <a:bodyPr/>
          <a:lstStyle/>
          <a:p>
            <a:fld id="{6296107D-5927-44F6-B35C-FF54EC74F426}" type="datetime1">
              <a:rPr lang="sv-SE" smtClean="0"/>
              <a:t>2026-02-23</a:t>
            </a:fld>
            <a:endParaRPr lang="sv-SE"/>
          </a:p>
        </p:txBody>
      </p:sp>
      <p:sp>
        <p:nvSpPr>
          <p:cNvPr id="6" name="Platshållare för bildnummer 5">
            <a:extLst>
              <a:ext uri="{FF2B5EF4-FFF2-40B4-BE49-F238E27FC236}">
                <a16:creationId xmlns:a16="http://schemas.microsoft.com/office/drawing/2014/main" id="{CFFFD18B-B03D-D60E-F43E-5B9764003AB1}"/>
              </a:ext>
            </a:extLst>
          </p:cNvPr>
          <p:cNvSpPr>
            <a:spLocks noGrp="1"/>
          </p:cNvSpPr>
          <p:nvPr>
            <p:ph type="sldNum" sz="quarter" idx="12"/>
          </p:nvPr>
        </p:nvSpPr>
        <p:spPr/>
        <p:txBody>
          <a:bodyPr/>
          <a:lstStyle/>
          <a:p>
            <a:fld id="{AE086683-F536-42AB-ABBC-F4803DFE8DBC}" type="slidenum">
              <a:rPr lang="sv-SE" smtClean="0"/>
              <a:t>18</a:t>
            </a:fld>
            <a:endParaRPr lang="sv-SE"/>
          </a:p>
        </p:txBody>
      </p:sp>
      <p:sp>
        <p:nvSpPr>
          <p:cNvPr id="7" name="textruta 6">
            <a:extLst>
              <a:ext uri="{FF2B5EF4-FFF2-40B4-BE49-F238E27FC236}">
                <a16:creationId xmlns:a16="http://schemas.microsoft.com/office/drawing/2014/main" id="{419A9CDF-D5DE-BF01-69BB-57017D8F5445}"/>
              </a:ext>
            </a:extLst>
          </p:cNvPr>
          <p:cNvSpPr txBox="1"/>
          <p:nvPr/>
        </p:nvSpPr>
        <p:spPr>
          <a:xfrm>
            <a:off x="1918408" y="136525"/>
            <a:ext cx="8550958" cy="1938992"/>
          </a:xfrm>
          <a:prstGeom prst="rect">
            <a:avLst/>
          </a:prstGeom>
          <a:noFill/>
        </p:spPr>
        <p:txBody>
          <a:bodyPr wrap="square" rtlCol="0">
            <a:spAutoFit/>
          </a:bodyPr>
          <a:lstStyle/>
          <a:p>
            <a:pPr algn="ctr"/>
            <a:r>
              <a:rPr lang="sv-SE" sz="6000" b="1" dirty="0"/>
              <a:t>Varmt välkomna </a:t>
            </a:r>
          </a:p>
          <a:p>
            <a:pPr algn="ctr"/>
            <a:r>
              <a:rPr lang="sv-SE" sz="6000" b="1" dirty="0"/>
              <a:t>till</a:t>
            </a:r>
          </a:p>
        </p:txBody>
      </p:sp>
      <p:sp>
        <p:nvSpPr>
          <p:cNvPr id="8" name="textruta 7">
            <a:extLst>
              <a:ext uri="{FF2B5EF4-FFF2-40B4-BE49-F238E27FC236}">
                <a16:creationId xmlns:a16="http://schemas.microsoft.com/office/drawing/2014/main" id="{B681EF92-75CD-9042-BBE9-95EC019EBB12}"/>
              </a:ext>
            </a:extLst>
          </p:cNvPr>
          <p:cNvSpPr txBox="1"/>
          <p:nvPr/>
        </p:nvSpPr>
        <p:spPr>
          <a:xfrm>
            <a:off x="895704" y="2370762"/>
            <a:ext cx="10400592" cy="2308324"/>
          </a:xfrm>
          <a:prstGeom prst="rect">
            <a:avLst/>
          </a:prstGeom>
          <a:noFill/>
        </p:spPr>
        <p:txBody>
          <a:bodyPr wrap="square" rtlCol="0">
            <a:spAutoFit/>
          </a:bodyPr>
          <a:lstStyle/>
          <a:p>
            <a:pPr algn="ctr"/>
            <a:r>
              <a:rPr lang="sv-SE" sz="4800" b="1" dirty="0">
                <a:latin typeface="Optima"/>
                <a:cs typeface="Optima"/>
              </a:rPr>
              <a:t>FRIVILLIGA AUTOMOBILKÅRENS</a:t>
            </a:r>
          </a:p>
          <a:p>
            <a:pPr algn="ctr"/>
            <a:r>
              <a:rPr lang="sv-SE" sz="4800" b="1" dirty="0">
                <a:latin typeface="Optima"/>
                <a:cs typeface="Optima"/>
              </a:rPr>
              <a:t>Kårchefsråd 2026</a:t>
            </a:r>
          </a:p>
          <a:p>
            <a:pPr algn="ctr"/>
            <a:r>
              <a:rPr lang="sv-SE" sz="4800" b="1" dirty="0">
                <a:latin typeface="Optima"/>
                <a:cs typeface="Optima"/>
              </a:rPr>
              <a:t>21-22 februari</a:t>
            </a:r>
          </a:p>
        </p:txBody>
      </p:sp>
    </p:spTree>
    <p:extLst>
      <p:ext uri="{BB962C8B-B14F-4D97-AF65-F5344CB8AC3E}">
        <p14:creationId xmlns:p14="http://schemas.microsoft.com/office/powerpoint/2010/main" val="4290859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748E4-9E42-3DF8-D816-C3D4F68F3BF5}"/>
            </a:ext>
          </a:extLst>
        </p:cNvPr>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A6391A23-45EB-3A0F-2436-E9AFA250B3C7}"/>
              </a:ext>
            </a:extLst>
          </p:cNvPr>
          <p:cNvGraphicFramePr>
            <a:graphicFrameLocks noGrp="1"/>
          </p:cNvGraphicFramePr>
          <p:nvPr>
            <p:extLst>
              <p:ext uri="{D42A27DB-BD31-4B8C-83A1-F6EECF244321}">
                <p14:modId xmlns:p14="http://schemas.microsoft.com/office/powerpoint/2010/main" val="437126124"/>
              </p:ext>
            </p:extLst>
          </p:nvPr>
        </p:nvGraphicFramePr>
        <p:xfrm>
          <a:off x="807" y="600975"/>
          <a:ext cx="12141549" cy="6919861"/>
        </p:xfrm>
        <a:graphic>
          <a:graphicData uri="http://schemas.openxmlformats.org/drawingml/2006/table">
            <a:tbl>
              <a:tblPr firstRow="1" firstCol="1" bandRow="1">
                <a:tableStyleId>{5C22544A-7EE6-4342-B048-85BDC9FD1C3A}</a:tableStyleId>
              </a:tblPr>
              <a:tblGrid>
                <a:gridCol w="1945211">
                  <a:extLst>
                    <a:ext uri="{9D8B030D-6E8A-4147-A177-3AD203B41FA5}">
                      <a16:colId xmlns:a16="http://schemas.microsoft.com/office/drawing/2014/main" val="3194684766"/>
                    </a:ext>
                  </a:extLst>
                </a:gridCol>
                <a:gridCol w="10072586">
                  <a:extLst>
                    <a:ext uri="{9D8B030D-6E8A-4147-A177-3AD203B41FA5}">
                      <a16:colId xmlns:a16="http://schemas.microsoft.com/office/drawing/2014/main" val="654994393"/>
                    </a:ext>
                  </a:extLst>
                </a:gridCol>
                <a:gridCol w="123752">
                  <a:extLst>
                    <a:ext uri="{9D8B030D-6E8A-4147-A177-3AD203B41FA5}">
                      <a16:colId xmlns:a16="http://schemas.microsoft.com/office/drawing/2014/main" val="302455191"/>
                    </a:ext>
                  </a:extLst>
                </a:gridCol>
              </a:tblGrid>
              <a:tr h="242172">
                <a:tc>
                  <a:txBody>
                    <a:bodyPr/>
                    <a:lstStyle/>
                    <a:p>
                      <a:pPr>
                        <a:lnSpc>
                          <a:spcPct val="115000"/>
                        </a:lnSpc>
                        <a:spcAft>
                          <a:spcPts val="0"/>
                        </a:spcAft>
                      </a:pPr>
                      <a:r>
                        <a:rPr lang="sv-SE" sz="1400" dirty="0">
                          <a:effectLst/>
                        </a:rPr>
                        <a:t>Tid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r>
                        <a:rPr lang="sv-SE" sz="1600" dirty="0">
                          <a:effectLst/>
                        </a:rPr>
                        <a:t>Program söndag 22 feb</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893074917"/>
                  </a:ext>
                </a:extLst>
              </a:tr>
              <a:tr h="583290">
                <a:tc>
                  <a:txBody>
                    <a:bodyPr/>
                    <a:lstStyle/>
                    <a:p>
                      <a:pPr>
                        <a:lnSpc>
                          <a:spcPct val="115000"/>
                        </a:lnSpc>
                        <a:spcAft>
                          <a:spcPts val="0"/>
                        </a:spcAft>
                      </a:pPr>
                      <a:r>
                        <a:rPr lang="sv-SE" sz="1400" dirty="0">
                          <a:effectLst/>
                        </a:rPr>
                        <a:t>07.00-08.00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dirty="0">
                          <a:effectLst/>
                        </a:rPr>
                        <a:t>Frukost – utcheckade.  </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       Alla</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42280106"/>
                  </a:ext>
                </a:extLst>
              </a:tr>
              <a:tr h="512191">
                <a:tc>
                  <a:txBody>
                    <a:bodyPr/>
                    <a:lstStyle/>
                    <a:p>
                      <a:pPr>
                        <a:lnSpc>
                          <a:spcPct val="115000"/>
                        </a:lnSpc>
                        <a:spcAft>
                          <a:spcPts val="0"/>
                        </a:spcAft>
                      </a:pPr>
                      <a:r>
                        <a:rPr lang="sv-SE" sz="1400" dirty="0">
                          <a:effectLst/>
                        </a:rPr>
                        <a:t>08.00-08.45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highlight>
                            <a:srgbClr val="FFFF00"/>
                          </a:highlight>
                        </a:rPr>
                        <a:t>Åtgärder med anledning av revisionen 2022-23  - uppföljning</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highlight>
                            <a:srgbClr val="FFFF00"/>
                          </a:highlight>
                        </a:rPr>
                        <a:t>Åtgärder under 2025 med anledning av bokslut 2024 - Konsekvenser</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latin typeface="Calibri" panose="020F0502020204030204" pitchFamily="34" charset="0"/>
                          <a:ea typeface="Calibri" panose="020F0502020204030204" pitchFamily="34" charset="0"/>
                          <a:cs typeface="Times New Roman" panose="02020603050405020304" pitchFamily="18" charset="0"/>
                        </a:rPr>
                        <a:t>        Mikael Rye-Danjelsen, Vendela Eriksson</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sv-SE" sz="1400" dirty="0">
                        <a:effectLst/>
                      </a:endParaRPr>
                    </a:p>
                  </a:txBody>
                  <a:tcPr marL="49176" marR="49176" marT="0" marB="0"/>
                </a:tc>
                <a:tc>
                  <a:txBody>
                    <a:bodyPr/>
                    <a:lstStyle/>
                    <a:p>
                      <a:pPr>
                        <a:lnSpc>
                          <a:spcPct val="115000"/>
                        </a:lnSpc>
                        <a:spcAft>
                          <a:spcPts val="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717920201"/>
                  </a:ext>
                </a:extLst>
              </a:tr>
              <a:tr h="555149">
                <a:tc>
                  <a:txBody>
                    <a:bodyPr/>
                    <a:lstStyle/>
                    <a:p>
                      <a:pPr>
                        <a:lnSpc>
                          <a:spcPct val="115000"/>
                        </a:lnSpc>
                        <a:spcAft>
                          <a:spcPts val="0"/>
                        </a:spcAft>
                      </a:pPr>
                      <a:r>
                        <a:rPr lang="sv-SE" sz="1400" dirty="0">
                          <a:effectLst/>
                        </a:rPr>
                        <a:t>08.45-09.30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dirty="0">
                          <a:effectLst/>
                        </a:rPr>
                        <a:t>Ekonomi 2026</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Nytt organisationsstödssystem – Konsekvenser för FAK?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1" dirty="0">
                          <a:effectLst/>
                          <a:hlinkClick r:id="rId3" action="ppaction://hlinkfile"/>
                        </a:rPr>
                        <a:t>Inlämnade Projektansökningar</a:t>
                      </a:r>
                      <a:endParaRPr lang="sv-SE" sz="1400" b="1" dirty="0">
                        <a:effectLst/>
                      </a:endParaRP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Medlemsavgifter, Rutiner, utbildning</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rPr>
                        <a:t>      Vendela, C-O</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22459112"/>
                  </a:ext>
                </a:extLst>
              </a:tr>
              <a:tr h="346225">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09.30-10.00</a:t>
                      </a: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Fika i Restaurangen</a:t>
                      </a: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11274692"/>
                  </a:ext>
                </a:extLst>
              </a:tr>
              <a:tr h="870301">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10.00-10.30</a:t>
                      </a: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b="0" u="none" dirty="0">
                          <a:effectLst/>
                        </a:rPr>
                        <a:t>Verksamhetsuppdrag 2026  </a:t>
                      </a:r>
                      <a:endParaRPr lang="sv-SE" sz="1400" b="0" u="none" dirty="0">
                        <a:effectLst/>
                        <a:hlinkClick r:id="rId4" action="ppaction://hlinkfile"/>
                      </a:endParaRPr>
                    </a:p>
                    <a:p>
                      <a:pPr marL="285750" indent="-285750">
                        <a:lnSpc>
                          <a:spcPct val="115000"/>
                        </a:lnSpc>
                        <a:spcAft>
                          <a:spcPts val="0"/>
                        </a:spcAft>
                        <a:buFont typeface="Arial" panose="020B0604020202020204" pitchFamily="34" charset="0"/>
                        <a:buChar char="•"/>
                      </a:pPr>
                      <a:r>
                        <a:rPr lang="sv-SE" sz="1400" b="0" dirty="0">
                          <a:effectLst/>
                          <a:hlinkClick r:id="rId4" action="ppaction://hlinkfile"/>
                        </a:rPr>
                        <a:t>FAK AK Drog- och alkoholpolicy </a:t>
                      </a:r>
                      <a:endParaRPr lang="sv-SE" sz="1400" b="0" dirty="0">
                        <a:effectLst/>
                      </a:endParaRPr>
                    </a:p>
                    <a:p>
                      <a:pPr marL="285750" indent="-285750">
                        <a:lnSpc>
                          <a:spcPct val="115000"/>
                        </a:lnSpc>
                        <a:spcAft>
                          <a:spcPts val="0"/>
                        </a:spcAft>
                        <a:buFont typeface="Arial" panose="020B0604020202020204" pitchFamily="34" charset="0"/>
                        <a:buChar char="•"/>
                      </a:pPr>
                      <a:r>
                        <a:rPr lang="sv-SE" sz="1400" b="0" dirty="0">
                          <a:effectLst/>
                          <a:hlinkClick r:id="rId5" action="ppaction://hlinkfile"/>
                        </a:rPr>
                        <a:t>FAK Trafiksäkerhetspolicy (redovisning av gårdagens WS)</a:t>
                      </a:r>
                      <a:endParaRPr lang="sv-SE" sz="1400" b="0" dirty="0">
                        <a:effectLst/>
                      </a:endParaRPr>
                    </a:p>
                    <a:p>
                      <a:pPr marL="0" indent="0">
                        <a:lnSpc>
                          <a:spcPct val="115000"/>
                        </a:lnSpc>
                        <a:spcAft>
                          <a:spcPts val="0"/>
                        </a:spcAft>
                        <a:buFont typeface="Arial" panose="020B0604020202020204" pitchFamily="34" charset="0"/>
                        <a:buNone/>
                      </a:pPr>
                      <a:r>
                        <a:rPr lang="sv-SE" sz="1400" b="1" dirty="0">
                          <a:effectLst/>
                        </a:rPr>
                        <a:t>    C-O m </a:t>
                      </a:r>
                      <a:r>
                        <a:rPr lang="sv-SE" sz="1400" b="1" dirty="0" err="1">
                          <a:effectLst/>
                        </a:rPr>
                        <a:t>fl</a:t>
                      </a:r>
                      <a:endParaRPr lang="sv-SE" sz="1400" b="1" dirty="0">
                        <a:effectLst/>
                      </a:endParaRPr>
                    </a:p>
                    <a:p>
                      <a:pPr marL="0" indent="0">
                        <a:lnSpc>
                          <a:spcPct val="115000"/>
                        </a:lnSpc>
                        <a:spcAft>
                          <a:spcPts val="0"/>
                        </a:spcAft>
                        <a:buFont typeface="Arial" panose="020B0604020202020204" pitchFamily="34" charset="0"/>
                        <a:buNone/>
                      </a:pPr>
                      <a:endParaRPr lang="sv-SE" sz="1400" b="1" dirty="0">
                        <a:effectLst/>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3861023333"/>
                  </a:ext>
                </a:extLst>
              </a:tr>
              <a:tr h="37309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10.30 -11.30</a:t>
                      </a:r>
                    </a:p>
                    <a:p>
                      <a:pPr marL="0" marR="0" lvl="0" indent="0" algn="l" defTabSz="914400" rtl="0" eaLnBrk="1" fontAlgn="auto" latinLnBrk="0" hangingPunct="1">
                        <a:lnSpc>
                          <a:spcPct val="115000"/>
                        </a:lnSpc>
                        <a:spcBef>
                          <a:spcPts val="0"/>
                        </a:spcBef>
                        <a:spcAft>
                          <a:spcPts val="0"/>
                        </a:spcAft>
                        <a:buClrTx/>
                        <a:buSzTx/>
                        <a:buFontTx/>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11.30-12.00</a:t>
                      </a:r>
                    </a:p>
                  </a:txBody>
                  <a:tcPr marL="49176" marR="49176" marT="0" marB="0"/>
                </a:tc>
                <a:tc>
                  <a:txBody>
                    <a:bodyPr/>
                    <a:lstStyle/>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De nya administrativa systemen – Hur fungerar de? </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1" kern="1200" dirty="0">
                          <a:solidFill>
                            <a:schemeClr val="dk1"/>
                          </a:solidFill>
                          <a:effectLst/>
                          <a:latin typeface="+mn-lt"/>
                          <a:ea typeface="+mn-ea"/>
                          <a:cs typeface="+mn-cs"/>
                        </a:rPr>
                        <a:t>        Mikael Rye-Danjelsen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latin typeface="+mn-lt"/>
                          <a:ea typeface="Calibri" panose="020F0502020204030204" pitchFamily="34" charset="0"/>
                          <a:cs typeface="Times New Roman" panose="02020603050405020304" pitchFamily="18" charset="0"/>
                        </a:rPr>
                        <a:t>Vägen framåt mot Riksstämma 2027</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latin typeface="+mn-lt"/>
                          <a:ea typeface="Calibri" panose="020F0502020204030204" pitchFamily="34" charset="0"/>
                          <a:cs typeface="Times New Roman" panose="02020603050405020304" pitchFamily="18" charset="0"/>
                        </a:rPr>
                        <a:t>        Valberedningen och Klas Göran Asplund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20681668"/>
                  </a:ext>
                </a:extLst>
              </a:tr>
              <a:tr h="98298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rPr>
                        <a:t>12.00-13.00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Lunch  -   </a:t>
                      </a:r>
                      <a:r>
                        <a:rPr lang="sv-SE" sz="1400" b="1" dirty="0">
                          <a:effectLst/>
                          <a:latin typeface="Calibri" panose="020F0502020204030204" pitchFamily="34" charset="0"/>
                          <a:ea typeface="Calibri" panose="020F0502020204030204" pitchFamily="34" charset="0"/>
                          <a:cs typeface="Times New Roman" panose="02020603050405020304" pitchFamily="18" charset="0"/>
                        </a:rPr>
                        <a:t>Hemfärd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968416356"/>
                  </a:ext>
                </a:extLst>
              </a:tr>
            </a:tbl>
          </a:graphicData>
        </a:graphic>
      </p:graphicFrame>
      <p:sp>
        <p:nvSpPr>
          <p:cNvPr id="3" name="Rubrik 1">
            <a:extLst>
              <a:ext uri="{FF2B5EF4-FFF2-40B4-BE49-F238E27FC236}">
                <a16:creationId xmlns:a16="http://schemas.microsoft.com/office/drawing/2014/main" id="{A1BD00F2-9D41-634D-E8C0-93EB3F3F1EB1}"/>
              </a:ext>
            </a:extLst>
          </p:cNvPr>
          <p:cNvSpPr txBox="1">
            <a:spLocks/>
          </p:cNvSpPr>
          <p:nvPr/>
        </p:nvSpPr>
        <p:spPr>
          <a:xfrm>
            <a:off x="1122792"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094317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2B2FEA21-7C7D-5176-31F9-0310D2FAC0C4}"/>
              </a:ext>
            </a:extLst>
          </p:cNvPr>
          <p:cNvSpPr>
            <a:spLocks noGrp="1"/>
          </p:cNvSpPr>
          <p:nvPr>
            <p:ph type="pic" sz="quarter" idx="13"/>
          </p:nvPr>
        </p:nvSpPr>
        <p:spPr>
          <a:solidFill>
            <a:schemeClr val="bg2"/>
          </a:solidFill>
        </p:spPr>
        <p:txBody>
          <a:bodyPr/>
          <a:lstStyle/>
          <a:p>
            <a:endParaRPr lang="sv-SE" dirty="0"/>
          </a:p>
        </p:txBody>
      </p:sp>
      <p:sp>
        <p:nvSpPr>
          <p:cNvPr id="5" name="Platshållare för datum 4">
            <a:extLst>
              <a:ext uri="{FF2B5EF4-FFF2-40B4-BE49-F238E27FC236}">
                <a16:creationId xmlns:a16="http://schemas.microsoft.com/office/drawing/2014/main" id="{31E3209C-3CD7-99B2-EFB3-0E6D0E02D951}"/>
              </a:ext>
            </a:extLst>
          </p:cNvPr>
          <p:cNvSpPr>
            <a:spLocks noGrp="1"/>
          </p:cNvSpPr>
          <p:nvPr>
            <p:ph type="dt" sz="half" idx="10"/>
          </p:nvPr>
        </p:nvSpPr>
        <p:spPr/>
        <p:txBody>
          <a:bodyPr/>
          <a:lstStyle/>
          <a:p>
            <a:fld id="{6296107D-5927-44F6-B35C-FF54EC74F426}" type="datetime1">
              <a:rPr lang="sv-SE" smtClean="0"/>
              <a:t>2026-02-23</a:t>
            </a:fld>
            <a:endParaRPr lang="sv-SE"/>
          </a:p>
        </p:txBody>
      </p:sp>
      <p:sp>
        <p:nvSpPr>
          <p:cNvPr id="6" name="Platshållare för bildnummer 5">
            <a:extLst>
              <a:ext uri="{FF2B5EF4-FFF2-40B4-BE49-F238E27FC236}">
                <a16:creationId xmlns:a16="http://schemas.microsoft.com/office/drawing/2014/main" id="{B0EF39BB-CD1D-77EC-7AC8-93A5CD2A399A}"/>
              </a:ext>
            </a:extLst>
          </p:cNvPr>
          <p:cNvSpPr>
            <a:spLocks noGrp="1"/>
          </p:cNvSpPr>
          <p:nvPr>
            <p:ph type="sldNum" sz="quarter" idx="12"/>
          </p:nvPr>
        </p:nvSpPr>
        <p:spPr/>
        <p:txBody>
          <a:bodyPr/>
          <a:lstStyle/>
          <a:p>
            <a:fld id="{AE086683-F536-42AB-ABBC-F4803DFE8DBC}" type="slidenum">
              <a:rPr lang="sv-SE" smtClean="0"/>
              <a:t>2</a:t>
            </a:fld>
            <a:endParaRPr lang="sv-SE"/>
          </a:p>
        </p:txBody>
      </p:sp>
      <p:sp>
        <p:nvSpPr>
          <p:cNvPr id="7" name="textruta 6">
            <a:extLst>
              <a:ext uri="{FF2B5EF4-FFF2-40B4-BE49-F238E27FC236}">
                <a16:creationId xmlns:a16="http://schemas.microsoft.com/office/drawing/2014/main" id="{B552C33F-1B5F-5BB4-8521-CC1FBE697CDA}"/>
              </a:ext>
            </a:extLst>
          </p:cNvPr>
          <p:cNvSpPr txBox="1"/>
          <p:nvPr/>
        </p:nvSpPr>
        <p:spPr>
          <a:xfrm>
            <a:off x="1496022" y="1031815"/>
            <a:ext cx="9416804" cy="4031873"/>
          </a:xfrm>
          <a:prstGeom prst="rect">
            <a:avLst/>
          </a:prstGeom>
          <a:noFill/>
        </p:spPr>
        <p:txBody>
          <a:bodyPr wrap="square">
            <a:spAutoFit/>
          </a:bodyPr>
          <a:lstStyle/>
          <a:p>
            <a:pPr algn="ctr"/>
            <a:endParaRPr lang="sv-SE" sz="4400" b="1" dirty="0">
              <a:latin typeface="Calibri" panose="020F0502020204030204" pitchFamily="34" charset="0"/>
              <a:ea typeface="Calibri" panose="020F0502020204030204" pitchFamily="34" charset="0"/>
            </a:endParaRPr>
          </a:p>
          <a:p>
            <a:pPr algn="ctr"/>
            <a:r>
              <a:rPr lang="sv-SE" sz="4400" b="1" dirty="0">
                <a:latin typeface="Calibri" panose="020F0502020204030204" pitchFamily="34" charset="0"/>
                <a:ea typeface="Calibri" panose="020F0502020204030204" pitchFamily="34" charset="0"/>
              </a:rPr>
              <a:t>Kommendanturfrågor:</a:t>
            </a:r>
          </a:p>
          <a:p>
            <a:pPr marL="342900" indent="-342900">
              <a:buFont typeface="Symbol" panose="05050102010706020507" pitchFamily="18" charset="2"/>
              <a:buChar char=""/>
            </a:pPr>
            <a:r>
              <a:rPr lang="sv-SE" sz="2800" dirty="0">
                <a:latin typeface="Calibri" panose="020F0502020204030204" pitchFamily="34" charset="0"/>
                <a:ea typeface="Times New Roman" panose="02020603050405020304" pitchFamily="18" charset="0"/>
              </a:rPr>
              <a:t>Parkering</a:t>
            </a:r>
          </a:p>
          <a:p>
            <a:pPr marL="342900" indent="-342900">
              <a:buFont typeface="Symbol" panose="05050102010706020507" pitchFamily="18" charset="2"/>
              <a:buChar char=""/>
            </a:pPr>
            <a:r>
              <a:rPr lang="sv-SE" sz="2800" dirty="0">
                <a:latin typeface="Calibri" panose="020F0502020204030204" pitchFamily="34" charset="0"/>
                <a:ea typeface="Times New Roman" panose="02020603050405020304" pitchFamily="18" charset="0"/>
              </a:rPr>
              <a:t>Måltider</a:t>
            </a:r>
            <a:endParaRPr lang="sv-SE" sz="2800" dirty="0">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sv-SE" sz="2800" dirty="0">
                <a:latin typeface="Calibri" panose="020F0502020204030204" pitchFamily="34" charset="0"/>
                <a:ea typeface="Times New Roman" panose="02020603050405020304" pitchFamily="18" charset="0"/>
              </a:rPr>
              <a:t>Utcheckade från rummen söndag innan </a:t>
            </a:r>
            <a:r>
              <a:rPr lang="sv-SE" sz="2800" dirty="0" err="1">
                <a:latin typeface="Calibri" panose="020F0502020204030204" pitchFamily="34" charset="0"/>
                <a:ea typeface="Times New Roman" panose="02020603050405020304" pitchFamily="18" charset="0"/>
              </a:rPr>
              <a:t>kl</a:t>
            </a:r>
            <a:r>
              <a:rPr lang="sv-SE" sz="2800" dirty="0">
                <a:latin typeface="Calibri" panose="020F0502020204030204" pitchFamily="34" charset="0"/>
                <a:ea typeface="Times New Roman" panose="02020603050405020304" pitchFamily="18" charset="0"/>
              </a:rPr>
              <a:t> 0800</a:t>
            </a:r>
          </a:p>
          <a:p>
            <a:pPr marL="342900" indent="-342900">
              <a:buFont typeface="Symbol" panose="05050102010706020507" pitchFamily="18" charset="2"/>
              <a:buChar char=""/>
            </a:pPr>
            <a:r>
              <a:rPr lang="sv-SE" sz="2800" dirty="0">
                <a:latin typeface="Calibri" panose="020F0502020204030204" pitchFamily="34" charset="0"/>
                <a:ea typeface="Times New Roman" panose="02020603050405020304" pitchFamily="18" charset="0"/>
              </a:rPr>
              <a:t>Uppstart söndag </a:t>
            </a:r>
            <a:r>
              <a:rPr lang="sv-SE" sz="2800" dirty="0" err="1">
                <a:latin typeface="Calibri" panose="020F0502020204030204" pitchFamily="34" charset="0"/>
                <a:ea typeface="Times New Roman" panose="02020603050405020304" pitchFamily="18" charset="0"/>
              </a:rPr>
              <a:t>kl</a:t>
            </a:r>
            <a:r>
              <a:rPr lang="sv-SE" sz="2800" dirty="0">
                <a:latin typeface="Calibri" panose="020F0502020204030204" pitchFamily="34" charset="0"/>
                <a:ea typeface="Times New Roman" panose="02020603050405020304" pitchFamily="18" charset="0"/>
              </a:rPr>
              <a:t> 0800</a:t>
            </a:r>
          </a:p>
          <a:p>
            <a:pPr marL="342900" indent="-342900">
              <a:buFont typeface="Symbol" panose="05050102010706020507" pitchFamily="18" charset="2"/>
              <a:buChar char=""/>
            </a:pPr>
            <a:r>
              <a:rPr lang="sv-SE" sz="2800" dirty="0">
                <a:latin typeface="Calibri" panose="020F0502020204030204" pitchFamily="34" charset="0"/>
                <a:ea typeface="Times New Roman" panose="02020603050405020304" pitchFamily="18" charset="0"/>
              </a:rPr>
              <a:t>Avslut 1300</a:t>
            </a:r>
          </a:p>
          <a:p>
            <a:endParaRPr lang="sv-SE" sz="2800" dirty="0">
              <a:latin typeface="Calibri" panose="020F0502020204030204" pitchFamily="34" charset="0"/>
              <a:ea typeface="Times New Roman" panose="02020603050405020304" pitchFamily="18" charset="0"/>
            </a:endParaRPr>
          </a:p>
        </p:txBody>
      </p:sp>
      <p:sp>
        <p:nvSpPr>
          <p:cNvPr id="8" name="Rubrik 1">
            <a:extLst>
              <a:ext uri="{FF2B5EF4-FFF2-40B4-BE49-F238E27FC236}">
                <a16:creationId xmlns:a16="http://schemas.microsoft.com/office/drawing/2014/main" id="{218B4210-D5E1-8525-089B-AD16FB5C16E9}"/>
              </a:ext>
            </a:extLst>
          </p:cNvPr>
          <p:cNvSpPr txBox="1">
            <a:spLocks/>
          </p:cNvSpPr>
          <p:nvPr/>
        </p:nvSpPr>
        <p:spPr>
          <a:xfrm>
            <a:off x="1919201" y="85804"/>
            <a:ext cx="9900990" cy="778790"/>
          </a:xfrm>
          <a:prstGeom prst="rect">
            <a:avLst/>
          </a:prstGeom>
          <a:solidFill>
            <a:schemeClr val="accent5"/>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a:defRPr/>
            </a:pPr>
            <a:r>
              <a:rPr lang="sv-SE" altLang="sv-SE" sz="3600" b="1" dirty="0">
                <a:solidFill>
                  <a:prstClr val="black"/>
                </a:solidFill>
                <a:latin typeface="Cambria" pitchFamily="18" charset="0"/>
                <a:ea typeface="MS Gothic" pitchFamily="49" charset="-128"/>
                <a:cs typeface="Times New Roman" pitchFamily="18" charset="0"/>
              </a:rPr>
              <a:t>Kårchefsråd 21-22 februari 2026</a:t>
            </a:r>
            <a:endParaRPr lang="sv-SE" sz="3600" b="1" dirty="0">
              <a:solidFill>
                <a:prstClr val="black"/>
              </a:solidFill>
              <a:latin typeface="Optima" panose="02000503060000020004" pitchFamily="2" charset="0"/>
            </a:endParaRPr>
          </a:p>
        </p:txBody>
      </p:sp>
    </p:spTree>
    <p:extLst>
      <p:ext uri="{BB962C8B-B14F-4D97-AF65-F5344CB8AC3E}">
        <p14:creationId xmlns:p14="http://schemas.microsoft.com/office/powerpoint/2010/main" val="1870511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61F34A-3EF9-4A0C-B6A6-37917FD3026A}"/>
              </a:ext>
            </a:extLst>
          </p:cNvPr>
          <p:cNvSpPr>
            <a:spLocks noGrp="1"/>
          </p:cNvSpPr>
          <p:nvPr>
            <p:ph type="ctrTitle"/>
          </p:nvPr>
        </p:nvSpPr>
        <p:spPr>
          <a:xfrm>
            <a:off x="1906708" y="729205"/>
            <a:ext cx="8684128" cy="2164466"/>
          </a:xfrm>
        </p:spPr>
        <p:txBody>
          <a:bodyPr/>
          <a:lstStyle/>
          <a:p>
            <a:r>
              <a:rPr lang="sv-SE" sz="4400" dirty="0"/>
              <a:t>Konsekvenser av revisionen 2022/23 sedan förra </a:t>
            </a:r>
            <a:br>
              <a:rPr lang="sv-SE" sz="4400" dirty="0"/>
            </a:br>
            <a:r>
              <a:rPr lang="sv-SE" sz="4400" dirty="0"/>
              <a:t>kårschefsrådet</a:t>
            </a:r>
          </a:p>
        </p:txBody>
      </p:sp>
      <p:sp>
        <p:nvSpPr>
          <p:cNvPr id="4" name="Platshållare för datum 3">
            <a:extLst>
              <a:ext uri="{FF2B5EF4-FFF2-40B4-BE49-F238E27FC236}">
                <a16:creationId xmlns:a16="http://schemas.microsoft.com/office/drawing/2014/main" id="{A13ED1EC-C1A7-4ECC-CEA9-3A764A7469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7B6D1F-FD84-451D-8E6A-9A83871B931B}"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4C4A6DB0-77E9-0241-CCFE-191F739700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Rubrik 1">
            <a:extLst>
              <a:ext uri="{FF2B5EF4-FFF2-40B4-BE49-F238E27FC236}">
                <a16:creationId xmlns:a16="http://schemas.microsoft.com/office/drawing/2014/main" id="{0F3EFB25-B21E-C46B-13F0-02EB08D54D6C}"/>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4086157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6E62B-382A-17A7-79AE-555935CB87F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FE260A6-B0A1-F9A3-5289-BE0E048A31A0}"/>
              </a:ext>
            </a:extLst>
          </p:cNvPr>
          <p:cNvSpPr>
            <a:spLocks noGrp="1"/>
          </p:cNvSpPr>
          <p:nvPr>
            <p:ph type="title"/>
          </p:nvPr>
        </p:nvSpPr>
        <p:spPr>
          <a:xfrm>
            <a:off x="1775548" y="516960"/>
            <a:ext cx="7900887" cy="1567724"/>
          </a:xfrm>
        </p:spPr>
        <p:txBody>
          <a:bodyPr/>
          <a:lstStyle/>
          <a:p>
            <a:r>
              <a:rPr lang="sv-SE" sz="4800" dirty="0"/>
              <a:t>Vad har kansliet gjort sedan kårchefsrådet 2025:</a:t>
            </a:r>
          </a:p>
        </p:txBody>
      </p:sp>
      <p:sp>
        <p:nvSpPr>
          <p:cNvPr id="3" name="Platshållare för datum 2">
            <a:extLst>
              <a:ext uri="{FF2B5EF4-FFF2-40B4-BE49-F238E27FC236}">
                <a16:creationId xmlns:a16="http://schemas.microsoft.com/office/drawing/2014/main" id="{35B99EA2-ACF7-FEF8-90D6-7664FA693D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7FD9DD6E-C3FC-3852-7551-57EC06B98D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textruta 4">
            <a:extLst>
              <a:ext uri="{FF2B5EF4-FFF2-40B4-BE49-F238E27FC236}">
                <a16:creationId xmlns:a16="http://schemas.microsoft.com/office/drawing/2014/main" id="{AA1397BE-9C02-D9BE-35CF-D426670195BF}"/>
              </a:ext>
            </a:extLst>
          </p:cNvPr>
          <p:cNvSpPr txBox="1"/>
          <p:nvPr/>
        </p:nvSpPr>
        <p:spPr>
          <a:xfrm>
            <a:off x="1572710" y="2442259"/>
            <a:ext cx="9046580" cy="1384995"/>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Instruktion för Registrering och medlemsvård skickades ut 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Riktlinjer och rutiner för FAK kurser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Bildobjekt 5" descr="En bild som visar text, skärmbild, Teckensnitt, nummer&#10;&#10;AI-genererat innehåll kan vara felaktigt.">
            <a:extLst>
              <a:ext uri="{FF2B5EF4-FFF2-40B4-BE49-F238E27FC236}">
                <a16:creationId xmlns:a16="http://schemas.microsoft.com/office/drawing/2014/main" id="{C4FE3D7A-A906-2FF7-F7C7-627941A784E8}"/>
              </a:ext>
            </a:extLst>
          </p:cNvPr>
          <p:cNvPicPr>
            <a:picLocks noChangeAspect="1"/>
          </p:cNvPicPr>
          <p:nvPr/>
        </p:nvPicPr>
        <p:blipFill>
          <a:blip r:embed="rId2"/>
          <a:stretch>
            <a:fillRect/>
          </a:stretch>
        </p:blipFill>
        <p:spPr>
          <a:xfrm>
            <a:off x="2368566" y="3429000"/>
            <a:ext cx="5861034" cy="2872740"/>
          </a:xfrm>
          <a:prstGeom prst="rect">
            <a:avLst/>
          </a:prstGeom>
        </p:spPr>
      </p:pic>
      <p:sp>
        <p:nvSpPr>
          <p:cNvPr id="7" name="Rubrik 1">
            <a:extLst>
              <a:ext uri="{FF2B5EF4-FFF2-40B4-BE49-F238E27FC236}">
                <a16:creationId xmlns:a16="http://schemas.microsoft.com/office/drawing/2014/main" id="{C5D9FC54-5838-87C2-952D-14C062A4AFCF}"/>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67252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78542-FAAF-CF64-7057-99BA52FB38D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9E462C5-64CC-EFBE-40AB-C79B56D44BDC}"/>
              </a:ext>
            </a:extLst>
          </p:cNvPr>
          <p:cNvSpPr>
            <a:spLocks noGrp="1"/>
          </p:cNvSpPr>
          <p:nvPr>
            <p:ph type="title"/>
          </p:nvPr>
        </p:nvSpPr>
        <p:spPr>
          <a:xfrm>
            <a:off x="1775548" y="516960"/>
            <a:ext cx="7900887" cy="1567724"/>
          </a:xfrm>
        </p:spPr>
        <p:txBody>
          <a:bodyPr/>
          <a:lstStyle/>
          <a:p>
            <a:r>
              <a:rPr lang="sv-SE" sz="4800" dirty="0"/>
              <a:t>Vad har kansliet gjort sedan kårchefsrådet 2025:</a:t>
            </a:r>
          </a:p>
        </p:txBody>
      </p:sp>
      <p:sp>
        <p:nvSpPr>
          <p:cNvPr id="3" name="Platshållare för datum 2">
            <a:extLst>
              <a:ext uri="{FF2B5EF4-FFF2-40B4-BE49-F238E27FC236}">
                <a16:creationId xmlns:a16="http://schemas.microsoft.com/office/drawing/2014/main" id="{48E53EA0-70DD-3C01-5789-6767A24C8D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6D6CCA05-64DF-BFED-F65A-55067B5FB5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textruta 4">
            <a:extLst>
              <a:ext uri="{FF2B5EF4-FFF2-40B4-BE49-F238E27FC236}">
                <a16:creationId xmlns:a16="http://schemas.microsoft.com/office/drawing/2014/main" id="{2AF2E4C4-BB69-BCFA-CD77-77A8E220460B}"/>
              </a:ext>
            </a:extLst>
          </p:cNvPr>
          <p:cNvSpPr txBox="1"/>
          <p:nvPr/>
        </p:nvSpPr>
        <p:spPr>
          <a:xfrm>
            <a:off x="1572710" y="2442259"/>
            <a:ext cx="9046580" cy="2123658"/>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Uppdaterat reseräkning och manualer för elev- och instruktörsersättningar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Ny mall för RIB-ersättning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Alla eleversättningar utbetalas av FAK kansli via Crona lön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Rubrik 1">
            <a:extLst>
              <a:ext uri="{FF2B5EF4-FFF2-40B4-BE49-F238E27FC236}">
                <a16:creationId xmlns:a16="http://schemas.microsoft.com/office/drawing/2014/main" id="{BDAAFFC9-3C55-17DA-9FB7-B240C80D7B28}"/>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07795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CB186-5809-9FB7-4CE9-CB7BFF9F50F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22A2FDA-46AB-8960-73A7-ED8313344DE2}"/>
              </a:ext>
            </a:extLst>
          </p:cNvPr>
          <p:cNvSpPr>
            <a:spLocks noGrp="1"/>
          </p:cNvSpPr>
          <p:nvPr>
            <p:ph type="title"/>
          </p:nvPr>
        </p:nvSpPr>
        <p:spPr>
          <a:xfrm>
            <a:off x="1775548" y="516960"/>
            <a:ext cx="7900887" cy="1567724"/>
          </a:xfrm>
        </p:spPr>
        <p:txBody>
          <a:bodyPr/>
          <a:lstStyle/>
          <a:p>
            <a:r>
              <a:rPr lang="sv-SE" sz="4800" dirty="0"/>
              <a:t>Vad förväntas din kår göra?</a:t>
            </a:r>
          </a:p>
        </p:txBody>
      </p:sp>
      <p:sp>
        <p:nvSpPr>
          <p:cNvPr id="3" name="Platshållare för datum 2">
            <a:extLst>
              <a:ext uri="{FF2B5EF4-FFF2-40B4-BE49-F238E27FC236}">
                <a16:creationId xmlns:a16="http://schemas.microsoft.com/office/drawing/2014/main" id="{F0BAA43B-42D5-0A16-8CE7-AEDEF00175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CD0D76CE-DC54-C3A0-153A-9097545F80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textruta 4">
            <a:extLst>
              <a:ext uri="{FF2B5EF4-FFF2-40B4-BE49-F238E27FC236}">
                <a16:creationId xmlns:a16="http://schemas.microsoft.com/office/drawing/2014/main" id="{55B2EDA7-A878-634A-3B5C-63DBE867EC90}"/>
              </a:ext>
            </a:extLst>
          </p:cNvPr>
          <p:cNvSpPr txBox="1"/>
          <p:nvPr/>
        </p:nvSpPr>
        <p:spPr>
          <a:xfrm>
            <a:off x="1572710" y="2442259"/>
            <a:ext cx="9643158" cy="2123658"/>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Ta 15 minuter och gå igenom vad som ligger på hemsidan under dokument.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Använd bara de uppdaterade blanketterna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Hittar du något inaktuellt meddela omgående kansliet riks@fak.se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Rubrik 1">
            <a:extLst>
              <a:ext uri="{FF2B5EF4-FFF2-40B4-BE49-F238E27FC236}">
                <a16:creationId xmlns:a16="http://schemas.microsoft.com/office/drawing/2014/main" id="{8A4221DE-5B97-1F48-8DF7-310304CA64D0}"/>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616076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k Värmeland du sköna">
            <a:extLst>
              <a:ext uri="{FF2B5EF4-FFF2-40B4-BE49-F238E27FC236}">
                <a16:creationId xmlns:a16="http://schemas.microsoft.com/office/drawing/2014/main" id="{FC2D98A5-C7BA-3E4A-33AD-38B320C34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5" y="0"/>
            <a:ext cx="6759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datum 3">
            <a:extLst>
              <a:ext uri="{FF2B5EF4-FFF2-40B4-BE49-F238E27FC236}">
                <a16:creationId xmlns:a16="http://schemas.microsoft.com/office/drawing/2014/main" id="{EFBF83F6-B2DF-0C8E-5741-03CE39B9E3EF}"/>
              </a:ext>
            </a:extLst>
          </p:cNvPr>
          <p:cNvSpPr>
            <a:spLocks noGrp="1"/>
          </p:cNvSpPr>
          <p:nvPr>
            <p:ph type="dt" sz="half" idx="10"/>
          </p:nvPr>
        </p:nvSpPr>
        <p:spPr/>
        <p:txBody>
          <a:bodyPr/>
          <a:lstStyle/>
          <a:p>
            <a:fld id="{7F2D7E14-50AA-4061-85D2-4326B05D2AAF}" type="datetime1">
              <a:rPr lang="sv-SE" smtClean="0"/>
              <a:t>2026-02-23</a:t>
            </a:fld>
            <a:endParaRPr lang="sv-SE"/>
          </a:p>
        </p:txBody>
      </p:sp>
      <p:sp>
        <p:nvSpPr>
          <p:cNvPr id="5" name="Platshållare för bildnummer 4">
            <a:extLst>
              <a:ext uri="{FF2B5EF4-FFF2-40B4-BE49-F238E27FC236}">
                <a16:creationId xmlns:a16="http://schemas.microsoft.com/office/drawing/2014/main" id="{503DA28A-61B5-A2CD-D2C7-217CCA12D988}"/>
              </a:ext>
            </a:extLst>
          </p:cNvPr>
          <p:cNvSpPr>
            <a:spLocks noGrp="1"/>
          </p:cNvSpPr>
          <p:nvPr>
            <p:ph type="sldNum" sz="quarter" idx="12"/>
          </p:nvPr>
        </p:nvSpPr>
        <p:spPr/>
        <p:txBody>
          <a:bodyPr/>
          <a:lstStyle/>
          <a:p>
            <a:fld id="{AE086683-F536-42AB-ABBC-F4803DFE8DBC}" type="slidenum">
              <a:rPr lang="sv-SE" smtClean="0"/>
              <a:t>24</a:t>
            </a:fld>
            <a:endParaRPr lang="sv-SE"/>
          </a:p>
        </p:txBody>
      </p:sp>
      <p:pic>
        <p:nvPicPr>
          <p:cNvPr id="7" name="Bildobjekt 6" descr="En bild som visar klädsel, person&#10;&#10;AI-genererat innehåll kan vara felaktigt.">
            <a:extLst>
              <a:ext uri="{FF2B5EF4-FFF2-40B4-BE49-F238E27FC236}">
                <a16:creationId xmlns:a16="http://schemas.microsoft.com/office/drawing/2014/main" id="{62B7F89B-69D2-EEA4-52F0-C4F5FDDE8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04165" y="857250"/>
            <a:ext cx="6858000" cy="5143500"/>
          </a:xfrm>
          <a:prstGeom prst="rect">
            <a:avLst/>
          </a:prstGeom>
        </p:spPr>
      </p:pic>
      <p:sp>
        <p:nvSpPr>
          <p:cNvPr id="9" name="textruta 8">
            <a:extLst>
              <a:ext uri="{FF2B5EF4-FFF2-40B4-BE49-F238E27FC236}">
                <a16:creationId xmlns:a16="http://schemas.microsoft.com/office/drawing/2014/main" id="{310A9FFE-5670-28FC-A76E-9EA2ED0AA7C8}"/>
              </a:ext>
            </a:extLst>
          </p:cNvPr>
          <p:cNvSpPr txBox="1"/>
          <p:nvPr/>
        </p:nvSpPr>
        <p:spPr>
          <a:xfrm>
            <a:off x="0" y="1154276"/>
            <a:ext cx="7620000" cy="2585323"/>
          </a:xfrm>
          <a:prstGeom prst="rect">
            <a:avLst/>
          </a:prstGeom>
          <a:noFill/>
        </p:spPr>
        <p:txBody>
          <a:bodyPr wrap="square">
            <a:spAutoFit/>
          </a:bodyPr>
          <a:lstStyle/>
          <a:p>
            <a:pPr algn="ctr"/>
            <a:r>
              <a:rPr lang="sv-SE" sz="5400" b="1" dirty="0"/>
              <a:t>”Sverige är inte i krig </a:t>
            </a:r>
          </a:p>
          <a:p>
            <a:pPr algn="ctr"/>
            <a:r>
              <a:rPr lang="sv-SE" sz="5400" b="1" dirty="0"/>
              <a:t>Men det råder inte heller fred”</a:t>
            </a:r>
          </a:p>
        </p:txBody>
      </p:sp>
      <p:sp>
        <p:nvSpPr>
          <p:cNvPr id="10" name="textruta 9">
            <a:extLst>
              <a:ext uri="{FF2B5EF4-FFF2-40B4-BE49-F238E27FC236}">
                <a16:creationId xmlns:a16="http://schemas.microsoft.com/office/drawing/2014/main" id="{A21A83B3-8EC3-9BA2-FEE9-12056F2ACC9B}"/>
              </a:ext>
            </a:extLst>
          </p:cNvPr>
          <p:cNvSpPr txBox="1"/>
          <p:nvPr/>
        </p:nvSpPr>
        <p:spPr>
          <a:xfrm>
            <a:off x="786882" y="0"/>
            <a:ext cx="10566918" cy="769441"/>
          </a:xfrm>
          <a:prstGeom prst="rect">
            <a:avLst/>
          </a:prstGeom>
          <a:solidFill>
            <a:schemeClr val="accent1"/>
          </a:solidFill>
        </p:spPr>
        <p:txBody>
          <a:bodyPr wrap="square">
            <a:spAutoFit/>
          </a:bodyPr>
          <a:lstStyle/>
          <a:p>
            <a:r>
              <a:rPr lang="sv-SE" sz="4400" b="1" dirty="0"/>
              <a:t>Folk och Försvars Rikskonferens 2025</a:t>
            </a:r>
          </a:p>
        </p:txBody>
      </p:sp>
    </p:spTree>
    <p:extLst>
      <p:ext uri="{BB962C8B-B14F-4D97-AF65-F5344CB8AC3E}">
        <p14:creationId xmlns:p14="http://schemas.microsoft.com/office/powerpoint/2010/main" val="20881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85F823EE-3C8C-C3FD-C017-0C97DFB26A2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16" r="2716"/>
          <a:stretch>
            <a:fillRect/>
          </a:stretch>
        </p:blipFill>
        <p:spPr>
          <a:xfrm>
            <a:off x="7768536" y="622168"/>
            <a:ext cx="4423464" cy="6235831"/>
          </a:xfrm>
        </p:spPr>
      </p:pic>
      <p:sp>
        <p:nvSpPr>
          <p:cNvPr id="3" name="Rubrik 2">
            <a:extLst>
              <a:ext uri="{FF2B5EF4-FFF2-40B4-BE49-F238E27FC236}">
                <a16:creationId xmlns:a16="http://schemas.microsoft.com/office/drawing/2014/main" id="{8DDB4906-9492-C9C0-7FC9-35952F99AD65}"/>
              </a:ext>
            </a:extLst>
          </p:cNvPr>
          <p:cNvSpPr>
            <a:spLocks noGrp="1"/>
          </p:cNvSpPr>
          <p:nvPr>
            <p:ph type="title"/>
          </p:nvPr>
        </p:nvSpPr>
        <p:spPr>
          <a:xfrm>
            <a:off x="1039131" y="1614669"/>
            <a:ext cx="7401158" cy="1558390"/>
          </a:xfrm>
        </p:spPr>
        <p:txBody>
          <a:bodyPr/>
          <a:lstStyle/>
          <a:p>
            <a:r>
              <a:rPr lang="sv-SE" sz="3600" dirty="0"/>
              <a:t>Revisionen 2022/23 och redovisningen 2024</a:t>
            </a:r>
            <a:br>
              <a:rPr lang="sv-SE" sz="2800" dirty="0"/>
            </a:br>
            <a:endParaRPr lang="sv-SE" sz="3600" dirty="0"/>
          </a:p>
        </p:txBody>
      </p:sp>
      <p:sp>
        <p:nvSpPr>
          <p:cNvPr id="4" name="Platshållare för innehåll 3">
            <a:extLst>
              <a:ext uri="{FF2B5EF4-FFF2-40B4-BE49-F238E27FC236}">
                <a16:creationId xmlns:a16="http://schemas.microsoft.com/office/drawing/2014/main" id="{6787CD32-B225-122B-03A0-525DD67DC178}"/>
              </a:ext>
            </a:extLst>
          </p:cNvPr>
          <p:cNvSpPr>
            <a:spLocks noGrp="1"/>
          </p:cNvSpPr>
          <p:nvPr>
            <p:ph sz="half" idx="1"/>
          </p:nvPr>
        </p:nvSpPr>
        <p:spPr>
          <a:xfrm>
            <a:off x="799203" y="2946085"/>
            <a:ext cx="6969334" cy="3592827"/>
          </a:xfrm>
        </p:spPr>
        <p:txBody>
          <a:bodyPr/>
          <a:lstStyle/>
          <a:p>
            <a:r>
              <a:rPr lang="sv-SE" dirty="0"/>
              <a:t>Revisionen visade på brister i fakturor från kårer för kurskostnader.</a:t>
            </a:r>
          </a:p>
          <a:p>
            <a:r>
              <a:rPr lang="sv-SE" dirty="0" err="1"/>
              <a:t>EY:s</a:t>
            </a:r>
            <a:r>
              <a:rPr lang="sv-SE" dirty="0"/>
              <a:t> revision avslutades med en utförligt rapport till MCF i början av 2025.</a:t>
            </a:r>
          </a:p>
          <a:p>
            <a:r>
              <a:rPr lang="sv-SE" dirty="0"/>
              <a:t>Bokföringen 2024 hade samma brister som föregående år och krävde åtgärder. Samtliga kurser gicks igenom och redovisningarna justerades där det fanns oklarheter.</a:t>
            </a:r>
          </a:p>
          <a:p>
            <a:r>
              <a:rPr lang="sv-SE" dirty="0"/>
              <a:t>Den redovisning som lämnades in för 2024 hade underlag för varje kostnad i kårernas fakturor.</a:t>
            </a:r>
          </a:p>
          <a:p>
            <a:endParaRPr lang="sv-SE" dirty="0"/>
          </a:p>
          <a:p>
            <a:endParaRPr lang="sv-SE" dirty="0"/>
          </a:p>
          <a:p>
            <a:endParaRPr lang="sv-SE" dirty="0"/>
          </a:p>
          <a:p>
            <a:endParaRPr lang="sv-SE" dirty="0"/>
          </a:p>
        </p:txBody>
      </p:sp>
      <p:sp>
        <p:nvSpPr>
          <p:cNvPr id="5" name="Platshållare för datum 4">
            <a:extLst>
              <a:ext uri="{FF2B5EF4-FFF2-40B4-BE49-F238E27FC236}">
                <a16:creationId xmlns:a16="http://schemas.microsoft.com/office/drawing/2014/main" id="{31E3209C-3CD7-99B2-EFB3-0E6D0E02D9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96107D-5927-44F6-B35C-FF54EC74F426}"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B0EF39BB-CD1D-77EC-7AC8-93A5CD2A39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 name="Rubrik 1">
            <a:extLst>
              <a:ext uri="{FF2B5EF4-FFF2-40B4-BE49-F238E27FC236}">
                <a16:creationId xmlns:a16="http://schemas.microsoft.com/office/drawing/2014/main" id="{EA3D9421-2800-0389-CC58-60FB1FACA7BC}"/>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760964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284B2-2EE5-2965-49C1-3F763146BE25}"/>
            </a:ext>
          </a:extLst>
        </p:cNvPr>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287DAD77-A558-8DC1-85E8-35764367D33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16" r="2716"/>
          <a:stretch>
            <a:fillRect/>
          </a:stretch>
        </p:blipFill>
        <p:spPr>
          <a:xfrm>
            <a:off x="7768536" y="622168"/>
            <a:ext cx="4423464" cy="6235831"/>
          </a:xfrm>
        </p:spPr>
      </p:pic>
      <p:sp>
        <p:nvSpPr>
          <p:cNvPr id="3" name="Rubrik 2">
            <a:extLst>
              <a:ext uri="{FF2B5EF4-FFF2-40B4-BE49-F238E27FC236}">
                <a16:creationId xmlns:a16="http://schemas.microsoft.com/office/drawing/2014/main" id="{82E76313-0DAA-6852-2259-33B4E86365BB}"/>
              </a:ext>
            </a:extLst>
          </p:cNvPr>
          <p:cNvSpPr>
            <a:spLocks noGrp="1"/>
          </p:cNvSpPr>
          <p:nvPr>
            <p:ph type="title"/>
          </p:nvPr>
        </p:nvSpPr>
        <p:spPr>
          <a:xfrm>
            <a:off x="1039131" y="1614669"/>
            <a:ext cx="7401158" cy="1558390"/>
          </a:xfrm>
        </p:spPr>
        <p:txBody>
          <a:bodyPr/>
          <a:lstStyle/>
          <a:p>
            <a:r>
              <a:rPr lang="sv-SE" sz="3600" dirty="0"/>
              <a:t> </a:t>
            </a:r>
            <a:r>
              <a:rPr lang="sv-SE" sz="2800" dirty="0"/>
              <a:t>Händelser runt FAK redovisning till MCF 2025</a:t>
            </a:r>
            <a:br>
              <a:rPr lang="sv-SE" sz="2800" dirty="0"/>
            </a:br>
            <a:endParaRPr lang="sv-SE" sz="3600" dirty="0"/>
          </a:p>
        </p:txBody>
      </p:sp>
      <p:sp>
        <p:nvSpPr>
          <p:cNvPr id="4" name="Platshållare för innehåll 3">
            <a:extLst>
              <a:ext uri="{FF2B5EF4-FFF2-40B4-BE49-F238E27FC236}">
                <a16:creationId xmlns:a16="http://schemas.microsoft.com/office/drawing/2014/main" id="{ED9F7447-4A5E-C412-6973-67D0A1D180ED}"/>
              </a:ext>
            </a:extLst>
          </p:cNvPr>
          <p:cNvSpPr>
            <a:spLocks noGrp="1"/>
          </p:cNvSpPr>
          <p:nvPr>
            <p:ph sz="half" idx="1"/>
          </p:nvPr>
        </p:nvSpPr>
        <p:spPr>
          <a:xfrm>
            <a:off x="799203" y="2946085"/>
            <a:ext cx="6969334" cy="3592827"/>
          </a:xfrm>
        </p:spPr>
        <p:txBody>
          <a:bodyPr/>
          <a:lstStyle/>
          <a:p>
            <a:r>
              <a:rPr lang="sv-SE" dirty="0"/>
              <a:t>27 mars MCF mailar beslut angående revisionen 2022-23 och aviserar uppföljning av redovisningen för 2024 i form av stickprov och en dialog om interna hyreskostnader inför beslut om uppdrag för 2026 och 2027</a:t>
            </a:r>
          </a:p>
          <a:p>
            <a:r>
              <a:rPr lang="sv-SE" dirty="0"/>
              <a:t>10 april sänder FAK in årsrapporteringen för 2024</a:t>
            </a:r>
          </a:p>
          <a:p>
            <a:r>
              <a:rPr lang="sv-SE" dirty="0"/>
              <a:t>30 april MSB mailar frågor med begäran om stickprov</a:t>
            </a:r>
          </a:p>
          <a:p>
            <a:r>
              <a:rPr lang="sv-SE" dirty="0"/>
              <a:t>11 maj FAK besvarar frågorna och skickar in begärda stickprov.</a:t>
            </a:r>
          </a:p>
          <a:p>
            <a:r>
              <a:rPr lang="sv-SE" dirty="0"/>
              <a:t>13 juni MCF ger besked att svar kommer först efter sommaren och frågar om tilläggsuppdragen för 2025.</a:t>
            </a:r>
          </a:p>
          <a:p>
            <a:endParaRPr lang="sv-SE" dirty="0"/>
          </a:p>
          <a:p>
            <a:endParaRPr lang="sv-SE" dirty="0"/>
          </a:p>
          <a:p>
            <a:endParaRPr lang="sv-SE" dirty="0"/>
          </a:p>
        </p:txBody>
      </p:sp>
      <p:sp>
        <p:nvSpPr>
          <p:cNvPr id="5" name="Platshållare för datum 4">
            <a:extLst>
              <a:ext uri="{FF2B5EF4-FFF2-40B4-BE49-F238E27FC236}">
                <a16:creationId xmlns:a16="http://schemas.microsoft.com/office/drawing/2014/main" id="{F618F214-FA82-9A06-C114-AED7EA9947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96107D-5927-44F6-B35C-FF54EC74F426}"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0D29225F-7158-45E4-C770-02B020E979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 name="Rubrik 1">
            <a:extLst>
              <a:ext uri="{FF2B5EF4-FFF2-40B4-BE49-F238E27FC236}">
                <a16:creationId xmlns:a16="http://schemas.microsoft.com/office/drawing/2014/main" id="{EBEF5619-5048-18D9-C416-9AA306D9AF8A}"/>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840596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9C23A-33D8-87CE-2994-A441D9C13DFD}"/>
            </a:ext>
          </a:extLst>
        </p:cNvPr>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E946634-1049-E968-606E-35248C3F1AAF}"/>
              </a:ext>
            </a:extLst>
          </p:cNvPr>
          <p:cNvSpPr>
            <a:spLocks noGrp="1"/>
          </p:cNvSpPr>
          <p:nvPr>
            <p:ph sz="half" idx="1"/>
          </p:nvPr>
        </p:nvSpPr>
        <p:spPr>
          <a:xfrm>
            <a:off x="941895" y="2586565"/>
            <a:ext cx="6615895" cy="3334728"/>
          </a:xfrm>
        </p:spPr>
        <p:txBody>
          <a:bodyPr/>
          <a:lstStyle/>
          <a:p>
            <a:r>
              <a:rPr lang="sv-SE" dirty="0"/>
              <a:t>18 juni FAK besvarar frågor med </a:t>
            </a:r>
            <a:r>
              <a:rPr lang="sv-SE" dirty="0" err="1"/>
              <a:t>bl</a:t>
            </a:r>
            <a:r>
              <a:rPr lang="sv-SE" dirty="0"/>
              <a:t> a redovisning av beredskapsveckan och de rutiner som införts.</a:t>
            </a:r>
          </a:p>
          <a:p>
            <a:r>
              <a:rPr lang="sv-SE" dirty="0"/>
              <a:t>16 juli MCF ställer fler frågor </a:t>
            </a:r>
            <a:r>
              <a:rPr lang="sv-SE" dirty="0" err="1"/>
              <a:t>bl</a:t>
            </a:r>
            <a:r>
              <a:rPr lang="sv-SE" dirty="0"/>
              <a:t> a angående Blå hallen</a:t>
            </a:r>
          </a:p>
          <a:p>
            <a:r>
              <a:rPr lang="sv-SE" dirty="0"/>
              <a:t>29 augusti FAK bjuder in till teamsmöte och besvarar frågorna</a:t>
            </a:r>
          </a:p>
          <a:p>
            <a:r>
              <a:rPr lang="sv-SE" dirty="0"/>
              <a:t>8 oktober MCF ställer nya frågor </a:t>
            </a:r>
            <a:r>
              <a:rPr lang="sv-SE" dirty="0" err="1"/>
              <a:t>bl</a:t>
            </a:r>
            <a:r>
              <a:rPr lang="sv-SE" dirty="0"/>
              <a:t> a om fordonshyra</a:t>
            </a:r>
          </a:p>
          <a:p>
            <a:r>
              <a:rPr lang="sv-SE" dirty="0"/>
              <a:t>21 oktober FAK besvarar frågorna om </a:t>
            </a:r>
            <a:r>
              <a:rPr lang="sv-SE" dirty="0" err="1"/>
              <a:t>bl</a:t>
            </a:r>
            <a:r>
              <a:rPr lang="sv-SE" dirty="0"/>
              <a:t> a fordonshyror</a:t>
            </a:r>
          </a:p>
          <a:p>
            <a:endParaRPr lang="sv-SE" dirty="0"/>
          </a:p>
          <a:p>
            <a:endParaRPr lang="sv-SE" dirty="0"/>
          </a:p>
          <a:p>
            <a:endParaRPr lang="sv-SE" dirty="0"/>
          </a:p>
          <a:p>
            <a:endParaRPr lang="sv-SE" dirty="0"/>
          </a:p>
          <a:p>
            <a:endParaRPr lang="sv-SE" dirty="0"/>
          </a:p>
          <a:p>
            <a:endParaRPr lang="sv-SE" dirty="0"/>
          </a:p>
          <a:p>
            <a:endParaRPr lang="sv-SE" dirty="0"/>
          </a:p>
        </p:txBody>
      </p:sp>
      <p:sp>
        <p:nvSpPr>
          <p:cNvPr id="5" name="Platshållare för datum 4">
            <a:extLst>
              <a:ext uri="{FF2B5EF4-FFF2-40B4-BE49-F238E27FC236}">
                <a16:creationId xmlns:a16="http://schemas.microsoft.com/office/drawing/2014/main" id="{12B1E3B7-D5CB-DA50-0637-D2542F3923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96107D-5927-44F6-B35C-FF54EC74F426}"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A4890676-8F1A-4FD5-4A11-CE61B4CB7B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10" name="Platshållare för bild 9" descr="En bild som visar utomhus, hjul, klädsel, fordon&#10;&#10;AI-genererat innehåll kan vara felaktigt.">
            <a:extLst>
              <a:ext uri="{FF2B5EF4-FFF2-40B4-BE49-F238E27FC236}">
                <a16:creationId xmlns:a16="http://schemas.microsoft.com/office/drawing/2014/main" id="{E50780C3-FCA0-E7FD-B38D-C93E8A6CE77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75" b="275"/>
          <a:stretch>
            <a:fillRect/>
          </a:stretch>
        </p:blipFill>
        <p:spPr>
          <a:xfrm>
            <a:off x="7817919" y="0"/>
            <a:ext cx="4374081" cy="6858000"/>
          </a:xfrm>
        </p:spPr>
      </p:pic>
      <p:sp>
        <p:nvSpPr>
          <p:cNvPr id="8" name="Rubrik 2">
            <a:extLst>
              <a:ext uri="{FF2B5EF4-FFF2-40B4-BE49-F238E27FC236}">
                <a16:creationId xmlns:a16="http://schemas.microsoft.com/office/drawing/2014/main" id="{9AD4481C-C50D-E542-3529-43FBD67EA76F}"/>
              </a:ext>
            </a:extLst>
          </p:cNvPr>
          <p:cNvSpPr txBox="1">
            <a:spLocks/>
          </p:cNvSpPr>
          <p:nvPr/>
        </p:nvSpPr>
        <p:spPr>
          <a:xfrm>
            <a:off x="1142724" y="1536569"/>
            <a:ext cx="7401158" cy="61493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prstClr val="black"/>
                </a:solidFill>
                <a:effectLst/>
                <a:uLnTx/>
                <a:uFillTx/>
                <a:latin typeface="Georgia"/>
                <a:ea typeface="+mj-ea"/>
                <a:cs typeface="+mj-cs"/>
              </a:rPr>
              <a:t> </a:t>
            </a:r>
            <a:r>
              <a:rPr kumimoji="0" lang="sv-SE" sz="2800" b="0" i="0" u="none" strike="noStrike" kern="1200" cap="none" spc="0" normalizeH="0" baseline="0" noProof="0" dirty="0">
                <a:ln>
                  <a:noFill/>
                </a:ln>
                <a:solidFill>
                  <a:prstClr val="black"/>
                </a:solidFill>
                <a:effectLst/>
                <a:uLnTx/>
                <a:uFillTx/>
                <a:latin typeface="Georgia"/>
                <a:ea typeface="+mj-ea"/>
                <a:cs typeface="+mj-cs"/>
              </a:rPr>
              <a:t>Händelser runt FAK redovisning till MCF</a:t>
            </a:r>
            <a:endParaRPr kumimoji="0" lang="sv-SE" sz="3600" b="0" i="0" u="none" strike="noStrike" kern="1200" cap="none" spc="0" normalizeH="0" baseline="0" noProof="0" dirty="0">
              <a:ln>
                <a:noFill/>
              </a:ln>
              <a:solidFill>
                <a:prstClr val="black"/>
              </a:solidFill>
              <a:effectLst/>
              <a:uLnTx/>
              <a:uFillTx/>
              <a:latin typeface="Georgia"/>
              <a:ea typeface="+mj-ea"/>
              <a:cs typeface="+mj-cs"/>
            </a:endParaRPr>
          </a:p>
        </p:txBody>
      </p:sp>
      <p:sp>
        <p:nvSpPr>
          <p:cNvPr id="2" name="Rubrik 1">
            <a:extLst>
              <a:ext uri="{FF2B5EF4-FFF2-40B4-BE49-F238E27FC236}">
                <a16:creationId xmlns:a16="http://schemas.microsoft.com/office/drawing/2014/main" id="{1E15655F-61BF-01C6-F2CF-ACFA64343822}"/>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253372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B3EB6-21B6-F000-66E4-E911C8CC6BD2}"/>
            </a:ext>
          </a:extLst>
        </p:cNvPr>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66A2D5EE-B6FA-B4D6-653E-D2ECF72066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96107D-5927-44F6-B35C-FF54EC74F426}"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D379803B-9EFB-6C98-4D9F-D297A1338A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10" name="Platshållare för bild 9">
            <a:extLst>
              <a:ext uri="{FF2B5EF4-FFF2-40B4-BE49-F238E27FC236}">
                <a16:creationId xmlns:a16="http://schemas.microsoft.com/office/drawing/2014/main" id="{A3EC1E82-0BE3-7E88-EA8F-D0DD0DB8A21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082" r="26082"/>
          <a:stretch/>
        </p:blipFill>
        <p:spPr>
          <a:xfrm>
            <a:off x="7817919" y="0"/>
            <a:ext cx="4374081" cy="6858000"/>
          </a:xfrm>
        </p:spPr>
      </p:pic>
      <p:sp>
        <p:nvSpPr>
          <p:cNvPr id="8" name="Rubrik 2">
            <a:extLst>
              <a:ext uri="{FF2B5EF4-FFF2-40B4-BE49-F238E27FC236}">
                <a16:creationId xmlns:a16="http://schemas.microsoft.com/office/drawing/2014/main" id="{5E74749C-55B4-80F2-FC80-AB9F05173145}"/>
              </a:ext>
            </a:extLst>
          </p:cNvPr>
          <p:cNvSpPr txBox="1">
            <a:spLocks/>
          </p:cNvSpPr>
          <p:nvPr/>
        </p:nvSpPr>
        <p:spPr>
          <a:xfrm>
            <a:off x="1142724" y="1536569"/>
            <a:ext cx="7401158" cy="61493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prstClr val="black"/>
                </a:solidFill>
                <a:effectLst/>
                <a:uLnTx/>
                <a:uFillTx/>
                <a:latin typeface="Georgia"/>
                <a:ea typeface="+mj-ea"/>
                <a:cs typeface="+mj-cs"/>
              </a:rPr>
              <a:t> </a:t>
            </a:r>
            <a:r>
              <a:rPr kumimoji="0" lang="sv-SE" sz="2800" b="0" i="0" u="none" strike="noStrike" kern="1200" cap="none" spc="0" normalizeH="0" baseline="0" noProof="0" dirty="0">
                <a:ln>
                  <a:noFill/>
                </a:ln>
                <a:solidFill>
                  <a:prstClr val="black"/>
                </a:solidFill>
                <a:effectLst/>
                <a:uLnTx/>
                <a:uFillTx/>
                <a:latin typeface="Georgia"/>
                <a:ea typeface="+mj-ea"/>
                <a:cs typeface="+mj-cs"/>
              </a:rPr>
              <a:t>Möte hos MCF 27 november</a:t>
            </a:r>
            <a:endParaRPr kumimoji="0" lang="sv-SE" sz="3600" b="0" i="0" u="none" strike="noStrike" kern="1200" cap="none" spc="0" normalizeH="0" baseline="0" noProof="0" dirty="0">
              <a:ln>
                <a:noFill/>
              </a:ln>
              <a:solidFill>
                <a:prstClr val="black"/>
              </a:solidFill>
              <a:effectLst/>
              <a:uLnTx/>
              <a:uFillTx/>
              <a:latin typeface="Georgia"/>
              <a:ea typeface="+mj-ea"/>
              <a:cs typeface="+mj-cs"/>
            </a:endParaRPr>
          </a:p>
        </p:txBody>
      </p:sp>
      <p:sp>
        <p:nvSpPr>
          <p:cNvPr id="3" name="Platshållare för innehåll 2">
            <a:extLst>
              <a:ext uri="{FF2B5EF4-FFF2-40B4-BE49-F238E27FC236}">
                <a16:creationId xmlns:a16="http://schemas.microsoft.com/office/drawing/2014/main" id="{A21D373E-209A-3347-DAD9-C50096B34D7B}"/>
              </a:ext>
            </a:extLst>
          </p:cNvPr>
          <p:cNvSpPr>
            <a:spLocks noGrp="1"/>
          </p:cNvSpPr>
          <p:nvPr>
            <p:ph sz="half" idx="1"/>
          </p:nvPr>
        </p:nvSpPr>
        <p:spPr>
          <a:xfrm>
            <a:off x="838200" y="2344985"/>
            <a:ext cx="6720068" cy="3708573"/>
          </a:xfrm>
        </p:spPr>
        <p:txBody>
          <a:bodyPr/>
          <a:lstStyle/>
          <a:p>
            <a:r>
              <a:rPr lang="sv-SE" dirty="0"/>
              <a:t>Närvarande MCF handläggare, enhetschef, verksamhetschef och avdelningschef</a:t>
            </a:r>
          </a:p>
          <a:p>
            <a:r>
              <a:rPr lang="sv-SE" dirty="0"/>
              <a:t>FAK visade kostnaderna för FAK Värmlands bandvagnar under 2024. Kårkostnaden uppgick till 6 426 kr per utbildningsdygn medan kurskostnaden var 4 500 kr.</a:t>
            </a:r>
          </a:p>
          <a:p>
            <a:r>
              <a:rPr lang="sv-SE" dirty="0"/>
              <a:t>FAK gick igenom olika MCF förslag på annan finansiering av bandvagnar och varför vi inte kan använda deras förslag.</a:t>
            </a:r>
          </a:p>
          <a:p>
            <a:r>
              <a:rPr lang="sv-SE" dirty="0"/>
              <a:t>På fråga om kurskostnader från andra leverantörer var godkända så svarade handläggaren att det var så men inte om en kår fakturerade.</a:t>
            </a:r>
          </a:p>
        </p:txBody>
      </p:sp>
      <p:sp>
        <p:nvSpPr>
          <p:cNvPr id="2" name="Rubrik 1">
            <a:extLst>
              <a:ext uri="{FF2B5EF4-FFF2-40B4-BE49-F238E27FC236}">
                <a16:creationId xmlns:a16="http://schemas.microsoft.com/office/drawing/2014/main" id="{7D573866-A50E-5166-27FF-264A4C93DA63}"/>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95010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C38FB-1DF9-3B75-E3AA-D1B21BE9915C}"/>
            </a:ext>
          </a:extLst>
        </p:cNvPr>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9D0D14F1-570C-071B-E044-D1AED04B19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96107D-5927-44F6-B35C-FF54EC74F426}"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1B9EBCDD-AEB8-1E2B-16CC-28BB6B9AA2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textruta 2">
            <a:extLst>
              <a:ext uri="{FF2B5EF4-FFF2-40B4-BE49-F238E27FC236}">
                <a16:creationId xmlns:a16="http://schemas.microsoft.com/office/drawing/2014/main" id="{67E0770F-25FF-3224-5D31-937B9FEF86D4}"/>
              </a:ext>
            </a:extLst>
          </p:cNvPr>
          <p:cNvSpPr txBox="1"/>
          <p:nvPr/>
        </p:nvSpPr>
        <p:spPr>
          <a:xfrm>
            <a:off x="1722120" y="2473289"/>
            <a:ext cx="9228909" cy="3454857"/>
          </a:xfrm>
          <a:prstGeom prst="rect">
            <a:avLst/>
          </a:prstGeom>
          <a:noFill/>
        </p:spPr>
        <p:txBody>
          <a:bodyPr wrap="square">
            <a:spAutoFit/>
          </a:bodyPr>
          <a:lstStyle/>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sv-SE"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”Trafikverket och Svenska Kraftnät har bandvagnar, </a:t>
            </a:r>
            <a:r>
              <a:rPr kumimoji="0" lang="sv-SE" sz="24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Trv</a:t>
            </a:r>
            <a:r>
              <a:rPr kumimoji="0" lang="sv-SE"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tar bara         1 360 kr per dygn.”</a:t>
            </a:r>
          </a:p>
          <a:p>
            <a:pPr marL="800100" marR="0" lvl="1"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sv-SE" sz="2400" b="0"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Priset var utan moms och gäller inte körning i terräng.</a:t>
            </a:r>
          </a:p>
          <a:p>
            <a:pPr marL="800100" marR="0" lvl="1"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sv-SE" sz="2400" b="0"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Priset ökar med 20 procent vid årsskiftet till 7 500 kr ink moms.</a:t>
            </a:r>
          </a:p>
          <a:p>
            <a:pPr marL="800100" marR="0" lvl="1"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sv-SE" sz="2400" b="0"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FAK får inte boka bandvagnar till MTE-kurser</a:t>
            </a:r>
          </a:p>
          <a:p>
            <a:pPr marL="457200" marR="0" lvl="1" indent="0" algn="l" defTabSz="914400" rtl="0" eaLnBrk="1" fontAlgn="auto" latinLnBrk="0" hangingPunct="1">
              <a:lnSpc>
                <a:spcPct val="115000"/>
              </a:lnSpc>
              <a:spcBef>
                <a:spcPts val="0"/>
              </a:spcBef>
              <a:spcAft>
                <a:spcPts val="800"/>
              </a:spcAft>
              <a:buClrTx/>
              <a:buSzTx/>
              <a:buFontTx/>
              <a:buNone/>
              <a:tabLst/>
              <a:defRPr/>
            </a:pPr>
            <a:br>
              <a:rPr kumimoji="0" lang="sv-SE"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sv-SE" sz="24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endParaRPr kumimoji="0" lang="sv-SE"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 name="textruta 1">
            <a:extLst>
              <a:ext uri="{FF2B5EF4-FFF2-40B4-BE49-F238E27FC236}">
                <a16:creationId xmlns:a16="http://schemas.microsoft.com/office/drawing/2014/main" id="{C86244C9-7C5C-9AFD-F232-812C13B0A520}"/>
              </a:ext>
            </a:extLst>
          </p:cNvPr>
          <p:cNvSpPr txBox="1"/>
          <p:nvPr/>
        </p:nvSpPr>
        <p:spPr>
          <a:xfrm>
            <a:off x="1874520" y="1814040"/>
            <a:ext cx="933450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ptos" panose="020B0004020202020204" pitchFamily="34" charset="0"/>
                <a:ea typeface="+mn-ea"/>
                <a:cs typeface="Aparajita" panose="020B0502040204020203" pitchFamily="18" charset="0"/>
              </a:rPr>
              <a:t>Exempel på MSBs förslag för inhyrning av bandvagnar</a:t>
            </a:r>
          </a:p>
        </p:txBody>
      </p:sp>
      <p:sp>
        <p:nvSpPr>
          <p:cNvPr id="4" name="Rubrik 1">
            <a:extLst>
              <a:ext uri="{FF2B5EF4-FFF2-40B4-BE49-F238E27FC236}">
                <a16:creationId xmlns:a16="http://schemas.microsoft.com/office/drawing/2014/main" id="{DCE78E06-716B-311F-25FD-49CC4722349A}"/>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249276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E372008-95B6-4470-BB11-05228411A1DC}"/>
              </a:ext>
            </a:extLst>
          </p:cNvPr>
          <p:cNvSpPr txBox="1">
            <a:spLocks/>
          </p:cNvSpPr>
          <p:nvPr/>
        </p:nvSpPr>
        <p:spPr>
          <a:xfrm>
            <a:off x="1098374"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graphicFrame>
        <p:nvGraphicFramePr>
          <p:cNvPr id="2" name="Tabell 1">
            <a:extLst>
              <a:ext uri="{FF2B5EF4-FFF2-40B4-BE49-F238E27FC236}">
                <a16:creationId xmlns:a16="http://schemas.microsoft.com/office/drawing/2014/main" id="{20B54B12-5A89-41E7-9530-458EA91F770C}"/>
              </a:ext>
            </a:extLst>
          </p:cNvPr>
          <p:cNvGraphicFramePr>
            <a:graphicFrameLocks noGrp="1"/>
          </p:cNvGraphicFramePr>
          <p:nvPr>
            <p:extLst>
              <p:ext uri="{D42A27DB-BD31-4B8C-83A1-F6EECF244321}">
                <p14:modId xmlns:p14="http://schemas.microsoft.com/office/powerpoint/2010/main" val="3089358887"/>
              </p:ext>
            </p:extLst>
          </p:nvPr>
        </p:nvGraphicFramePr>
        <p:xfrm>
          <a:off x="-24418" y="485192"/>
          <a:ext cx="12216418" cy="6169575"/>
        </p:xfrm>
        <a:graphic>
          <a:graphicData uri="http://schemas.openxmlformats.org/drawingml/2006/table">
            <a:tbl>
              <a:tblPr firstRow="1" firstCol="1" bandRow="1">
                <a:tableStyleId>{5C22544A-7EE6-4342-B048-85BDC9FD1C3A}</a:tableStyleId>
              </a:tblPr>
              <a:tblGrid>
                <a:gridCol w="2077624">
                  <a:extLst>
                    <a:ext uri="{9D8B030D-6E8A-4147-A177-3AD203B41FA5}">
                      <a16:colId xmlns:a16="http://schemas.microsoft.com/office/drawing/2014/main" val="3394151096"/>
                    </a:ext>
                  </a:extLst>
                </a:gridCol>
                <a:gridCol w="10138794">
                  <a:extLst>
                    <a:ext uri="{9D8B030D-6E8A-4147-A177-3AD203B41FA5}">
                      <a16:colId xmlns:a16="http://schemas.microsoft.com/office/drawing/2014/main" val="4077497159"/>
                    </a:ext>
                  </a:extLst>
                </a:gridCol>
              </a:tblGrid>
              <a:tr h="251560">
                <a:tc>
                  <a:txBody>
                    <a:bodyPr/>
                    <a:lstStyle/>
                    <a:p>
                      <a:pPr>
                        <a:lnSpc>
                          <a:spcPct val="107000"/>
                        </a:lnSpc>
                        <a:spcAft>
                          <a:spcPts val="800"/>
                        </a:spcAft>
                      </a:pPr>
                      <a:r>
                        <a:rPr lang="sv-SE" sz="1600">
                          <a:effectLst/>
                        </a:rPr>
                        <a:t>Tid </a:t>
                      </a:r>
                      <a:endParaRPr lang="sv-SE" sz="140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600" dirty="0">
                          <a:effectLst/>
                        </a:rPr>
                        <a:t>Program lördag 21 feb</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2283891164"/>
                  </a:ext>
                </a:extLst>
              </a:tr>
              <a:tr h="273150">
                <a:tc>
                  <a:txBody>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11.00 – 12.30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Lunch serveras på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Höllviksnäs</a:t>
                      </a:r>
                      <a:r>
                        <a:rPr lang="sv-SE" sz="1400" dirty="0">
                          <a:effectLst/>
                          <a:latin typeface="Calibri" panose="020F0502020204030204" pitchFamily="34" charset="0"/>
                          <a:ea typeface="Calibri" panose="020F0502020204030204" pitchFamily="34" charset="0"/>
                          <a:cs typeface="Times New Roman" panose="02020603050405020304" pitchFamily="18" charset="0"/>
                        </a:rPr>
                        <a:t> kursgård - Välkomna </a:t>
                      </a:r>
                      <a:r>
                        <a:rPr lang="sv-SE" sz="16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1570145163"/>
                  </a:ext>
                </a:extLst>
              </a:tr>
              <a:tr h="748649">
                <a:tc>
                  <a:txBody>
                    <a:bodyPr/>
                    <a:lstStyle/>
                    <a:p>
                      <a:pPr>
                        <a:lnSpc>
                          <a:spcPct val="107000"/>
                        </a:lnSpc>
                        <a:spcAft>
                          <a:spcPts val="800"/>
                        </a:spcAft>
                      </a:pPr>
                      <a:r>
                        <a:rPr lang="sv-SE" sz="1600" dirty="0">
                          <a:effectLst/>
                        </a:rPr>
                        <a:t>12.30-13.00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tabLst>
                          <a:tab pos="6102350" algn="l"/>
                        </a:tabLst>
                      </a:pPr>
                      <a:r>
                        <a:rPr lang="sv-SE" sz="1400" dirty="0">
                          <a:effectLst/>
                        </a:rPr>
                        <a:t>Inledning</a:t>
                      </a:r>
                    </a:p>
                    <a:p>
                      <a:pPr marL="285750" marR="767080" lvl="0" indent="-285750">
                        <a:lnSpc>
                          <a:spcPct val="107000"/>
                        </a:lnSpc>
                        <a:buFont typeface="Arial" panose="020B0604020202020204" pitchFamily="34" charset="0"/>
                        <a:buChar char="•"/>
                        <a:tabLst>
                          <a:tab pos="6102350" algn="l"/>
                        </a:tabLst>
                      </a:pPr>
                      <a:r>
                        <a:rPr lang="sv-SE" sz="1400" dirty="0">
                          <a:effectLst/>
                        </a:rPr>
                        <a:t>Vad hände inom FAK 2025 (</a:t>
                      </a:r>
                      <a:r>
                        <a:rPr lang="sv-SE" sz="1400" dirty="0" err="1">
                          <a:effectLst/>
                        </a:rPr>
                        <a:t>bl</a:t>
                      </a:r>
                      <a:r>
                        <a:rPr lang="sv-SE" sz="1400" dirty="0">
                          <a:effectLst/>
                        </a:rPr>
                        <a:t> a extra revision med konsekvenser) och vad händer 2026?</a:t>
                      </a:r>
                    </a:p>
                    <a:p>
                      <a:pPr marL="0" marR="767080" lvl="0" indent="0">
                        <a:lnSpc>
                          <a:spcPct val="107000"/>
                        </a:lnSpc>
                        <a:buFont typeface="Arial" panose="020B0604020202020204" pitchFamily="34" charset="0"/>
                        <a:buNone/>
                        <a:tabLst>
                          <a:tab pos="6102350" algn="l"/>
                        </a:tabLst>
                      </a:pPr>
                      <a:r>
                        <a:rPr lang="sv-SE" sz="1400" b="1" dirty="0">
                          <a:effectLst/>
                        </a:rPr>
                        <a:t>        RKC C-O Jakobsson Kanslichef Kristian Reinoso Konsult Mikael Rye-Danjelsen</a:t>
                      </a:r>
                    </a:p>
                  </a:txBody>
                  <a:tcPr marL="31756" marR="31756" marT="6186" marB="0"/>
                </a:tc>
                <a:extLst>
                  <a:ext uri="{0D108BD9-81ED-4DB2-BD59-A6C34878D82A}">
                    <a16:rowId xmlns:a16="http://schemas.microsoft.com/office/drawing/2014/main" val="1628539700"/>
                  </a:ext>
                </a:extLst>
              </a:tr>
              <a:tr h="870546">
                <a:tc>
                  <a:txBody>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13.00-14.15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285750" marR="767080" indent="-285750">
                        <a:lnSpc>
                          <a:spcPct val="107000"/>
                        </a:lnSpc>
                        <a:spcAft>
                          <a:spcPts val="800"/>
                        </a:spcAft>
                        <a:buFont typeface="Arial" panose="020B0604020202020204" pitchFamily="34" charset="0"/>
                        <a:buChar char="•"/>
                      </a:pPr>
                      <a:r>
                        <a:rPr lang="sv-SE" sz="1400" dirty="0">
                          <a:effectLst/>
                        </a:rPr>
                        <a:t>Omvärldsläget</a:t>
                      </a: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dirty="0">
                          <a:effectLst/>
                        </a:rPr>
                        <a:t>Vad händer inom Totalförsvaret</a:t>
                      </a: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Försvarsmaktens materielutveckling och avveckling.</a:t>
                      </a:r>
                    </a:p>
                    <a:p>
                      <a:pPr marL="0" marR="76708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sv-SE" sz="1400" dirty="0">
                        <a:effectLst/>
                      </a:endParaRPr>
                    </a:p>
                    <a:p>
                      <a:pPr marR="767080">
                        <a:lnSpc>
                          <a:spcPct val="107000"/>
                        </a:lnSpc>
                        <a:spcAft>
                          <a:spcPts val="800"/>
                        </a:spcAft>
                      </a:pPr>
                      <a:r>
                        <a:rPr lang="sv-SE" sz="1400" b="1" dirty="0">
                          <a:effectLst/>
                          <a:latin typeface="+mn-lt"/>
                          <a:ea typeface="Calibri" panose="020F0502020204030204" pitchFamily="34" charset="0"/>
                          <a:cs typeface="Times New Roman" panose="02020603050405020304" pitchFamily="18" charset="0"/>
                        </a:rPr>
                        <a:t>        </a:t>
                      </a:r>
                      <a:r>
                        <a:rPr lang="sv-SE" sz="1400" b="1" dirty="0" err="1">
                          <a:effectLst/>
                          <a:latin typeface="+mn-lt"/>
                          <a:ea typeface="Calibri" panose="020F0502020204030204" pitchFamily="34" charset="0"/>
                          <a:cs typeface="Times New Roman" panose="02020603050405020304" pitchFamily="18" charset="0"/>
                        </a:rPr>
                        <a:t>Bgen</a:t>
                      </a:r>
                      <a:r>
                        <a:rPr lang="sv-SE" sz="1400" b="1" dirty="0">
                          <a:effectLst/>
                          <a:latin typeface="+mn-lt"/>
                          <a:ea typeface="Calibri" panose="020F0502020204030204" pitchFamily="34" charset="0"/>
                          <a:cs typeface="Times New Roman" panose="02020603050405020304" pitchFamily="18" charset="0"/>
                        </a:rPr>
                        <a:t> Stig-Olof Krohné  </a:t>
                      </a:r>
                      <a:r>
                        <a:rPr lang="sv-SE" sz="1400" b="1" kern="1200" dirty="0">
                          <a:solidFill>
                            <a:schemeClr val="dk1"/>
                          </a:solidFill>
                          <a:effectLst/>
                          <a:latin typeface="+mn-lt"/>
                          <a:ea typeface="+mn-ea"/>
                          <a:cs typeface="+mn-cs"/>
                        </a:rPr>
                        <a:t>stf C FST STÖD </a:t>
                      </a:r>
                      <a:endParaRPr lang="sv-SE" sz="1400" b="1" dirty="0">
                        <a:effectLst/>
                        <a:latin typeface="+mn-lt"/>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3303860771"/>
                  </a:ext>
                </a:extLst>
              </a:tr>
              <a:tr h="251560">
                <a:tc>
                  <a:txBody>
                    <a:bodyPr/>
                    <a:lstStyle/>
                    <a:p>
                      <a:pPr>
                        <a:lnSpc>
                          <a:spcPct val="107000"/>
                        </a:lnSpc>
                        <a:spcAft>
                          <a:spcPts val="800"/>
                        </a:spcAft>
                      </a:pPr>
                      <a:r>
                        <a:rPr lang="sv-SE" sz="1600" dirty="0">
                          <a:effectLst/>
                        </a:rPr>
                        <a:t>14.15-14.30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400" dirty="0">
                          <a:effectLst/>
                        </a:rPr>
                        <a:t>Bensträckare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14555973"/>
                  </a:ext>
                </a:extLst>
              </a:tr>
              <a:tr h="1008991">
                <a:tc>
                  <a:txBody>
                    <a:bodyPr/>
                    <a:lstStyle/>
                    <a:p>
                      <a:pPr>
                        <a:lnSpc>
                          <a:spcPct val="107000"/>
                        </a:lnSpc>
                        <a:spcAft>
                          <a:spcPts val="800"/>
                        </a:spcAft>
                      </a:pPr>
                      <a:r>
                        <a:rPr lang="sv-SE" sz="1600" dirty="0">
                          <a:effectLst/>
                        </a:rPr>
                        <a:t>14.30-16.20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FAK:s inriktning fram till 2027 enligt Riksstämman 2025 – Arbetsgrupper Stadgar och materiel - Grupparbete</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Rekrytering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Strategi för FAK:s fordons- och materielanskaffning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Krigsplacering – konsekvenser för FAK</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       </a:t>
                      </a:r>
                      <a:r>
                        <a:rPr lang="sv-SE" sz="1400" b="1" kern="1200" dirty="0">
                          <a:solidFill>
                            <a:schemeClr val="dk1"/>
                          </a:solidFill>
                          <a:effectLst/>
                          <a:latin typeface="+mn-lt"/>
                          <a:ea typeface="+mn-ea"/>
                          <a:cs typeface="+mn-cs"/>
                        </a:rPr>
                        <a:t> Redovisning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txBody>
                  <a:tcPr marL="31756" marR="31756" marT="6186" marB="0"/>
                </a:tc>
                <a:extLst>
                  <a:ext uri="{0D108BD9-81ED-4DB2-BD59-A6C34878D82A}">
                    <a16:rowId xmlns:a16="http://schemas.microsoft.com/office/drawing/2014/main" val="1372794296"/>
                  </a:ext>
                </a:extLst>
              </a:tr>
            </a:tbl>
          </a:graphicData>
        </a:graphic>
      </p:graphicFrame>
      <p:graphicFrame>
        <p:nvGraphicFramePr>
          <p:cNvPr id="4" name="Tabell 3">
            <a:extLst>
              <a:ext uri="{FF2B5EF4-FFF2-40B4-BE49-F238E27FC236}">
                <a16:creationId xmlns:a16="http://schemas.microsoft.com/office/drawing/2014/main" id="{052C3380-EB31-9691-7C80-7BB4B1FEE963}"/>
              </a:ext>
            </a:extLst>
          </p:cNvPr>
          <p:cNvGraphicFramePr>
            <a:graphicFrameLocks noGrp="1"/>
          </p:cNvGraphicFramePr>
          <p:nvPr/>
        </p:nvGraphicFramePr>
        <p:xfrm>
          <a:off x="-24418" y="5713659"/>
          <a:ext cx="12192000" cy="255487"/>
        </p:xfrm>
        <a:graphic>
          <a:graphicData uri="http://schemas.openxmlformats.org/drawingml/2006/table">
            <a:tbl>
              <a:tblPr firstRow="1" firstCol="1" bandRow="1">
                <a:tableStyleId>{5C22544A-7EE6-4342-B048-85BDC9FD1C3A}</a:tableStyleId>
              </a:tblPr>
              <a:tblGrid>
                <a:gridCol w="2073471">
                  <a:extLst>
                    <a:ext uri="{9D8B030D-6E8A-4147-A177-3AD203B41FA5}">
                      <a16:colId xmlns:a16="http://schemas.microsoft.com/office/drawing/2014/main" val="389835868"/>
                    </a:ext>
                  </a:extLst>
                </a:gridCol>
                <a:gridCol w="10118529">
                  <a:extLst>
                    <a:ext uri="{9D8B030D-6E8A-4147-A177-3AD203B41FA5}">
                      <a16:colId xmlns:a16="http://schemas.microsoft.com/office/drawing/2014/main" val="1112193813"/>
                    </a:ext>
                  </a:extLst>
                </a:gridCol>
              </a:tblGrid>
              <a:tr h="116809">
                <a:tc>
                  <a:txBody>
                    <a:bodyPr/>
                    <a:lstStyle/>
                    <a:p>
                      <a:pPr>
                        <a:lnSpc>
                          <a:spcPct val="107000"/>
                        </a:lnSpc>
                        <a:spcAft>
                          <a:spcPts val="800"/>
                        </a:spcAft>
                      </a:pPr>
                      <a:r>
                        <a:rPr lang="sv-SE" sz="1600" dirty="0">
                          <a:solidFill>
                            <a:schemeClr val="bg1"/>
                          </a:solidFill>
                          <a:effectLst/>
                        </a:rPr>
                        <a:t>15.35-15.45</a:t>
                      </a:r>
                      <a:endParaRPr lang="sv-SE"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solidFill>
                      <a:schemeClr val="accent1"/>
                    </a:solidFill>
                  </a:tcPr>
                </a:tc>
                <a:tc>
                  <a:txBody>
                    <a:bodyPr/>
                    <a:lstStyle/>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b="0" dirty="0">
                          <a:solidFill>
                            <a:schemeClr val="tx1"/>
                          </a:solidFill>
                          <a:effectLst/>
                        </a:rPr>
                        <a:t>Bensträckare</a:t>
                      </a:r>
                      <a:endParaRPr lang="sv-SE" sz="1400" b="0" kern="1200" dirty="0">
                        <a:solidFill>
                          <a:schemeClr val="tx1"/>
                        </a:solidFill>
                        <a:effectLst/>
                        <a:latin typeface="+mn-lt"/>
                        <a:ea typeface="+mn-ea"/>
                        <a:cs typeface="+mn-cs"/>
                      </a:endParaRPr>
                    </a:p>
                  </a:txBody>
                  <a:tcPr marL="31756" marR="31756" marT="6186" marB="0">
                    <a:solidFill>
                      <a:schemeClr val="bg1"/>
                    </a:solidFill>
                  </a:tcPr>
                </a:tc>
                <a:extLst>
                  <a:ext uri="{0D108BD9-81ED-4DB2-BD59-A6C34878D82A}">
                    <a16:rowId xmlns:a16="http://schemas.microsoft.com/office/drawing/2014/main" val="3691431794"/>
                  </a:ext>
                </a:extLst>
              </a:tr>
            </a:tbl>
          </a:graphicData>
        </a:graphic>
      </p:graphicFrame>
      <p:graphicFrame>
        <p:nvGraphicFramePr>
          <p:cNvPr id="5" name="Tabell 4">
            <a:extLst>
              <a:ext uri="{FF2B5EF4-FFF2-40B4-BE49-F238E27FC236}">
                <a16:creationId xmlns:a16="http://schemas.microsoft.com/office/drawing/2014/main" id="{BC0780D1-62C7-D88B-3D87-466BB03870E0}"/>
              </a:ext>
            </a:extLst>
          </p:cNvPr>
          <p:cNvGraphicFramePr>
            <a:graphicFrameLocks noGrp="1"/>
          </p:cNvGraphicFramePr>
          <p:nvPr>
            <p:extLst>
              <p:ext uri="{D42A27DB-BD31-4B8C-83A1-F6EECF244321}">
                <p14:modId xmlns:p14="http://schemas.microsoft.com/office/powerpoint/2010/main" val="318020775"/>
              </p:ext>
            </p:extLst>
          </p:nvPr>
        </p:nvGraphicFramePr>
        <p:xfrm>
          <a:off x="-24418" y="5672769"/>
          <a:ext cx="12192000" cy="1075934"/>
        </p:xfrm>
        <a:graphic>
          <a:graphicData uri="http://schemas.openxmlformats.org/drawingml/2006/table">
            <a:tbl>
              <a:tblPr firstRow="1" firstCol="1" bandRow="1">
                <a:tableStyleId>{5C22544A-7EE6-4342-B048-85BDC9FD1C3A}</a:tableStyleId>
              </a:tblPr>
              <a:tblGrid>
                <a:gridCol w="2077711">
                  <a:extLst>
                    <a:ext uri="{9D8B030D-6E8A-4147-A177-3AD203B41FA5}">
                      <a16:colId xmlns:a16="http://schemas.microsoft.com/office/drawing/2014/main" val="393549669"/>
                    </a:ext>
                  </a:extLst>
                </a:gridCol>
                <a:gridCol w="10114289">
                  <a:extLst>
                    <a:ext uri="{9D8B030D-6E8A-4147-A177-3AD203B41FA5}">
                      <a16:colId xmlns:a16="http://schemas.microsoft.com/office/drawing/2014/main" val="3742382369"/>
                    </a:ext>
                  </a:extLst>
                </a:gridCol>
              </a:tblGrid>
              <a:tr h="112091">
                <a:tc>
                  <a:txBody>
                    <a:bodyPr/>
                    <a:lstStyle/>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16.20-16.30</a:t>
                      </a: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Bensträckare</a:t>
                      </a:r>
                    </a:p>
                  </a:txBody>
                  <a:tcPr marL="31756" marR="31756" marT="6186" marB="0">
                    <a:solidFill>
                      <a:schemeClr val="bg1">
                        <a:lumMod val="85000"/>
                      </a:schemeClr>
                    </a:solidFill>
                  </a:tcPr>
                </a:tc>
                <a:extLst>
                  <a:ext uri="{0D108BD9-81ED-4DB2-BD59-A6C34878D82A}">
                    <a16:rowId xmlns:a16="http://schemas.microsoft.com/office/drawing/2014/main" val="2344832382"/>
                  </a:ext>
                </a:extLst>
              </a:tr>
              <a:tr h="66953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400" dirty="0">
                          <a:effectLst/>
                        </a:rPr>
                        <a:t>16.30-17.30</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18.30-</a:t>
                      </a: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Hur ska vår kommunikation se ut mellan Rikskåren – kårerna  och medlemmarna? Hemsidan – Nyhetsbladet- Intervjuer mm</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 </a:t>
                      </a:r>
                      <a:r>
                        <a:rPr lang="sv-SE" sz="1400" b="1" kern="1200" dirty="0">
                          <a:solidFill>
                            <a:schemeClr val="dk1"/>
                          </a:solidFill>
                          <a:effectLst/>
                          <a:latin typeface="+mn-lt"/>
                          <a:ea typeface="+mn-ea"/>
                          <a:cs typeface="+mn-cs"/>
                        </a:rPr>
                        <a:t>Copyfabriken , FAK Kansli</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Middag i Restaurangen</a:t>
                      </a:r>
                    </a:p>
                  </a:txBody>
                  <a:tcPr marL="31756" marR="31756" marT="6186" marB="0">
                    <a:solidFill>
                      <a:schemeClr val="bg1">
                        <a:lumMod val="85000"/>
                      </a:schemeClr>
                    </a:solidFill>
                  </a:tcPr>
                </a:tc>
                <a:extLst>
                  <a:ext uri="{0D108BD9-81ED-4DB2-BD59-A6C34878D82A}">
                    <a16:rowId xmlns:a16="http://schemas.microsoft.com/office/drawing/2014/main" val="1391077563"/>
                  </a:ext>
                </a:extLst>
              </a:tr>
            </a:tbl>
          </a:graphicData>
        </a:graphic>
      </p:graphicFrame>
    </p:spTree>
    <p:extLst>
      <p:ext uri="{BB962C8B-B14F-4D97-AF65-F5344CB8AC3E}">
        <p14:creationId xmlns:p14="http://schemas.microsoft.com/office/powerpoint/2010/main" val="3377571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7F72E2-6476-5530-384A-62AFD09CF716}"/>
              </a:ext>
            </a:extLst>
          </p:cNvPr>
          <p:cNvSpPr>
            <a:spLocks noGrp="1"/>
          </p:cNvSpPr>
          <p:nvPr>
            <p:ph type="title"/>
          </p:nvPr>
        </p:nvSpPr>
        <p:spPr>
          <a:xfrm>
            <a:off x="838200" y="935750"/>
            <a:ext cx="8029574" cy="770018"/>
          </a:xfrm>
        </p:spPr>
        <p:txBody>
          <a:bodyPr/>
          <a:lstStyle/>
          <a:p>
            <a:r>
              <a:rPr lang="sv-SE" dirty="0"/>
              <a:t>Händelser fram till idag:</a:t>
            </a:r>
          </a:p>
        </p:txBody>
      </p:sp>
      <p:sp>
        <p:nvSpPr>
          <p:cNvPr id="3" name="Platshållare för datum 2">
            <a:extLst>
              <a:ext uri="{FF2B5EF4-FFF2-40B4-BE49-F238E27FC236}">
                <a16:creationId xmlns:a16="http://schemas.microsoft.com/office/drawing/2014/main" id="{5A267495-4361-9E72-16FA-D954C40D15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E006-2066-4FF5-A5EE-513D059A77D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538CA172-469C-400F-C205-EC818DC50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innehåll 5">
            <a:extLst>
              <a:ext uri="{FF2B5EF4-FFF2-40B4-BE49-F238E27FC236}">
                <a16:creationId xmlns:a16="http://schemas.microsoft.com/office/drawing/2014/main" id="{39686EEE-55A0-CD49-0036-D6DD06EAF7BB}"/>
              </a:ext>
            </a:extLst>
          </p:cNvPr>
          <p:cNvSpPr>
            <a:spLocks noGrp="1"/>
          </p:cNvSpPr>
          <p:nvPr>
            <p:ph sz="quarter" idx="14"/>
          </p:nvPr>
        </p:nvSpPr>
        <p:spPr>
          <a:xfrm>
            <a:off x="838200" y="2038912"/>
            <a:ext cx="9972755" cy="5015707"/>
          </a:xfrm>
        </p:spPr>
        <p:txBody>
          <a:bodyPr/>
          <a:lstStyle/>
          <a:p>
            <a:pPr lvl="1"/>
            <a:r>
              <a:rPr lang="sv-SE" b="1" dirty="0"/>
              <a:t>Möten 4 december och 16 januari på MCF </a:t>
            </a:r>
          </a:p>
          <a:p>
            <a:pPr lvl="2"/>
            <a:r>
              <a:rPr lang="sv-SE" dirty="0"/>
              <a:t>Olika syn på redovisning av kurskostnader.</a:t>
            </a:r>
          </a:p>
          <a:p>
            <a:pPr lvl="2"/>
            <a:r>
              <a:rPr lang="sv-SE" dirty="0"/>
              <a:t>MCF menar att kårers kostnader för lokaler och fordon inte får faktureras riks utan ska bestå av kårernas kvitton och fakturor.</a:t>
            </a:r>
          </a:p>
          <a:p>
            <a:pPr lvl="2"/>
            <a:r>
              <a:rPr lang="sv-SE" dirty="0"/>
              <a:t>Kostnader för skador under utbildning ska ingå i dygnshyran.</a:t>
            </a:r>
            <a:br>
              <a:rPr lang="sv-SE" dirty="0"/>
            </a:br>
            <a:endParaRPr lang="sv-SE" dirty="0"/>
          </a:p>
          <a:p>
            <a:pPr marL="239400" lvl="1" indent="0">
              <a:buNone/>
            </a:pPr>
            <a:r>
              <a:rPr lang="sv-SE" dirty="0"/>
              <a:t>Efter mötet den 16 januari var vi överens om att ha en budgetdialog om fordonskostnader och två datum bokades.</a:t>
            </a:r>
          </a:p>
          <a:p>
            <a:pPr lvl="2"/>
            <a:r>
              <a:rPr lang="sv-SE" dirty="0"/>
              <a:t>MCF svarade inte på mail, telefon eller sms</a:t>
            </a:r>
          </a:p>
          <a:p>
            <a:pPr lvl="2"/>
            <a:r>
              <a:rPr lang="sv-SE" dirty="0"/>
              <a:t>MCF skickar en skrivelse på epost strax innan </a:t>
            </a:r>
            <a:r>
              <a:rPr lang="sv-SE" dirty="0" err="1"/>
              <a:t>kl</a:t>
            </a:r>
            <a:r>
              <a:rPr lang="sv-SE" dirty="0"/>
              <a:t> 15 fredagen den 23 januari.</a:t>
            </a:r>
          </a:p>
          <a:p>
            <a:pPr lvl="3"/>
            <a:r>
              <a:rPr lang="sv-SE" dirty="0"/>
              <a:t>MCF avvisar möten om de själva inte ser att de behövs.</a:t>
            </a:r>
          </a:p>
          <a:p>
            <a:pPr lvl="3"/>
            <a:r>
              <a:rPr lang="sv-SE" dirty="0"/>
              <a:t>Återkrav på Blå Hallens bokförda kostnader för 2024 på 234 479 kr. (187 583 kr+25% OH)</a:t>
            </a:r>
          </a:p>
          <a:p>
            <a:pPr lvl="3"/>
            <a:r>
              <a:rPr lang="sv-SE" dirty="0"/>
              <a:t>Detaljerade regler för redovisning 2025 och budget 2026 där kårkostnader blandas med Riks bokföring</a:t>
            </a:r>
          </a:p>
          <a:p>
            <a:pPr lvl="1"/>
            <a:r>
              <a:rPr lang="sv-SE" b="1" dirty="0"/>
              <a:t>9 februari FAK sänder in reviderade budgetar för 2026</a:t>
            </a:r>
          </a:p>
          <a:p>
            <a:pPr lvl="1"/>
            <a:r>
              <a:rPr lang="sv-SE" b="1" dirty="0"/>
              <a:t>16 februari MCF kräver detaljerade underlag per kår för fordonskostnader i budgetarna</a:t>
            </a:r>
          </a:p>
          <a:p>
            <a:pPr lvl="1"/>
            <a:r>
              <a:rPr lang="sv-SE" b="1" dirty="0"/>
              <a:t>17 februari FAK svarar på frågor om underlag för fordonskostnader</a:t>
            </a:r>
          </a:p>
          <a:p>
            <a:pPr lvl="1"/>
            <a:r>
              <a:rPr lang="sv-SE" b="1" dirty="0"/>
              <a:t>20 februari MCF ger budgetuppdrag med nedskärningar</a:t>
            </a:r>
          </a:p>
          <a:p>
            <a:pPr lvl="1"/>
            <a:endParaRPr lang="sv-SE" b="1" dirty="0"/>
          </a:p>
          <a:p>
            <a:pPr lvl="3"/>
            <a:endParaRPr lang="sv-SE" dirty="0"/>
          </a:p>
        </p:txBody>
      </p:sp>
      <p:sp>
        <p:nvSpPr>
          <p:cNvPr id="5" name="Rubrik 1">
            <a:extLst>
              <a:ext uri="{FF2B5EF4-FFF2-40B4-BE49-F238E27FC236}">
                <a16:creationId xmlns:a16="http://schemas.microsoft.com/office/drawing/2014/main" id="{00D81883-F1D1-392E-648C-1EC69C3EB053}"/>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690546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6CF05-9B46-3D0C-4D68-9D8C6CBB7F9D}"/>
            </a:ext>
          </a:extLst>
        </p:cNvPr>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BBC6B6C-9B34-F559-1D83-A1808B438B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E006-2066-4FF5-A5EE-513D059A77D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F61C57A9-CDF0-E9E7-E312-E8BB704CB6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innehåll 5">
            <a:extLst>
              <a:ext uri="{FF2B5EF4-FFF2-40B4-BE49-F238E27FC236}">
                <a16:creationId xmlns:a16="http://schemas.microsoft.com/office/drawing/2014/main" id="{9F5BA225-744F-8D5E-3AAF-D0B857E7101E}"/>
              </a:ext>
            </a:extLst>
          </p:cNvPr>
          <p:cNvSpPr>
            <a:spLocks noGrp="1"/>
          </p:cNvSpPr>
          <p:nvPr>
            <p:ph sz="quarter" idx="14"/>
          </p:nvPr>
        </p:nvSpPr>
        <p:spPr>
          <a:xfrm>
            <a:off x="1109622" y="1479851"/>
            <a:ext cx="10244178" cy="4876499"/>
          </a:xfrm>
        </p:spPr>
        <p:txBody>
          <a:bodyPr/>
          <a:lstStyle/>
          <a:p>
            <a:pPr marL="743400" lvl="3" indent="0">
              <a:buNone/>
            </a:pPr>
            <a:r>
              <a:rPr lang="sv-SE" sz="1800" dirty="0"/>
              <a:t>Av sökta kurser och andra uppdrag har vi fått beviljat ca 2 tredjedelar</a:t>
            </a:r>
          </a:p>
          <a:p>
            <a:pPr marL="743400" lvl="3" indent="0">
              <a:buNone/>
            </a:pPr>
            <a:r>
              <a:rPr lang="sv-SE" sz="1800" dirty="0"/>
              <a:t>Hälften av dessa har reducerats rakt över med tio procent oavsett vilka kostnader som ingår</a:t>
            </a:r>
          </a:p>
          <a:p>
            <a:pPr marL="743400" lvl="3" indent="0">
              <a:buNone/>
            </a:pPr>
            <a:r>
              <a:rPr lang="sv-SE" sz="1800" dirty="0"/>
              <a:t>Vi uppmanas att i största utsträckning använda egna fordon</a:t>
            </a:r>
          </a:p>
          <a:p>
            <a:pPr marL="743400" lvl="3" indent="0">
              <a:buNone/>
            </a:pPr>
            <a:r>
              <a:rPr lang="sv-SE" sz="1800" dirty="0"/>
              <a:t>Vårt budgetäskande hade:</a:t>
            </a:r>
          </a:p>
          <a:p>
            <a:pPr marL="743400" lvl="3" indent="0">
              <a:buNone/>
            </a:pPr>
            <a:r>
              <a:rPr lang="sv-SE" sz="1800" dirty="0"/>
              <a:t>	All utbildningsmateriel förutom bandvagnar var beräknade för inhyrning utanför FAK kårer</a:t>
            </a:r>
          </a:p>
          <a:p>
            <a:pPr marL="743400" lvl="3" indent="0">
              <a:buNone/>
            </a:pPr>
            <a:r>
              <a:rPr lang="sv-SE" sz="1800" dirty="0"/>
              <a:t>	All utbildningsmateriel låg på samma nivåer som Bilkåren fått godkänt i sina budgetar</a:t>
            </a:r>
          </a:p>
          <a:p>
            <a:pPr marL="743400" lvl="3" indent="0">
              <a:buNone/>
            </a:pPr>
            <a:r>
              <a:rPr lang="sv-SE" sz="1800" dirty="0"/>
              <a:t>Uppdrag för skyddskläder har </a:t>
            </a:r>
            <a:r>
              <a:rPr lang="sv-SE" sz="1800" dirty="0" err="1"/>
              <a:t>strukïts</a:t>
            </a:r>
            <a:endParaRPr lang="sv-SE" sz="1800" dirty="0"/>
          </a:p>
          <a:p>
            <a:pPr marL="743400" lvl="3" indent="0">
              <a:buNone/>
            </a:pPr>
            <a:r>
              <a:rPr lang="sv-SE" sz="1800" dirty="0"/>
              <a:t>Av äskade ca 15 miljoner har ca 11 miljoner beviljats</a:t>
            </a:r>
          </a:p>
          <a:p>
            <a:pPr marL="743400" lvl="3" indent="0">
              <a:buNone/>
            </a:pPr>
            <a:endParaRPr lang="sv-SE" dirty="0"/>
          </a:p>
          <a:p>
            <a:pPr marL="743400" lvl="3" indent="0">
              <a:buNone/>
            </a:pPr>
            <a:endParaRPr lang="sv-SE" dirty="0"/>
          </a:p>
          <a:p>
            <a:pPr marL="743400" lvl="3" indent="0">
              <a:buNone/>
            </a:pPr>
            <a:endParaRPr lang="sv-SE" dirty="0"/>
          </a:p>
          <a:p>
            <a:pPr marL="0" indent="0">
              <a:buNone/>
            </a:pPr>
            <a:r>
              <a:rPr lang="sv-SE" dirty="0"/>
              <a:t>		</a:t>
            </a:r>
          </a:p>
          <a:p>
            <a:pPr marL="743400" lvl="3" indent="0">
              <a:buNone/>
            </a:pPr>
            <a:endParaRPr lang="sv-SE" dirty="0"/>
          </a:p>
        </p:txBody>
      </p:sp>
      <p:sp>
        <p:nvSpPr>
          <p:cNvPr id="5" name="textruta 4">
            <a:extLst>
              <a:ext uri="{FF2B5EF4-FFF2-40B4-BE49-F238E27FC236}">
                <a16:creationId xmlns:a16="http://schemas.microsoft.com/office/drawing/2014/main" id="{E33679ED-2EF3-0E4E-7948-4C0342542273}"/>
              </a:ext>
            </a:extLst>
          </p:cNvPr>
          <p:cNvSpPr txBox="1"/>
          <p:nvPr/>
        </p:nvSpPr>
        <p:spPr>
          <a:xfrm>
            <a:off x="1364466" y="837727"/>
            <a:ext cx="8925629"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1" u="none" strike="noStrike" kern="1200" cap="none" spc="0" normalizeH="0" baseline="0" noProof="0" dirty="0">
                <a:ln>
                  <a:noFill/>
                </a:ln>
                <a:solidFill>
                  <a:prstClr val="black"/>
                </a:solidFill>
                <a:effectLst/>
                <a:uLnTx/>
                <a:uFillTx/>
                <a:latin typeface="Arial"/>
                <a:ea typeface="+mn-ea"/>
                <a:cs typeface="+mn-cs"/>
              </a:rPr>
              <a:t>Innehåll i budgetbeslutet</a:t>
            </a:r>
          </a:p>
        </p:txBody>
      </p:sp>
      <p:sp>
        <p:nvSpPr>
          <p:cNvPr id="2" name="Rubrik 1">
            <a:extLst>
              <a:ext uri="{FF2B5EF4-FFF2-40B4-BE49-F238E27FC236}">
                <a16:creationId xmlns:a16="http://schemas.microsoft.com/office/drawing/2014/main" id="{185C2696-B9B4-28F8-8EE5-825022D6E9ED}"/>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586299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1C802-D07E-1530-0E5D-6D57D0F93D60}"/>
            </a:ext>
          </a:extLst>
        </p:cNvPr>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9C84BB10-C711-4AE1-FF80-77DD33DB7C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E006-2066-4FF5-A5EE-513D059A77D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2062455F-37C7-5E82-36D3-ABFCFE439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innehåll 5">
            <a:extLst>
              <a:ext uri="{FF2B5EF4-FFF2-40B4-BE49-F238E27FC236}">
                <a16:creationId xmlns:a16="http://schemas.microsoft.com/office/drawing/2014/main" id="{1434A5D5-7166-5FAB-D863-D40584D4FFB3}"/>
              </a:ext>
            </a:extLst>
          </p:cNvPr>
          <p:cNvSpPr>
            <a:spLocks noGrp="1"/>
          </p:cNvSpPr>
          <p:nvPr>
            <p:ph sz="quarter" idx="14"/>
          </p:nvPr>
        </p:nvSpPr>
        <p:spPr>
          <a:xfrm>
            <a:off x="752354" y="1863524"/>
            <a:ext cx="10601446" cy="4492826"/>
          </a:xfrm>
        </p:spPr>
        <p:txBody>
          <a:bodyPr/>
          <a:lstStyle/>
          <a:p>
            <a:pPr marL="743400" lvl="3" indent="0">
              <a:buNone/>
            </a:pPr>
            <a:r>
              <a:rPr lang="sv-SE" sz="2000" dirty="0"/>
              <a:t>Vi har fått ungefär samma tilldelning av uppdrag och organisationsstöd som för 2025</a:t>
            </a:r>
            <a:endParaRPr lang="sv-SE" sz="1600" dirty="0"/>
          </a:p>
          <a:p>
            <a:pPr marL="743400" lvl="3" indent="0">
              <a:buNone/>
            </a:pPr>
            <a:r>
              <a:rPr lang="sv-SE" sz="2000" dirty="0"/>
              <a:t>Oklarheter om redovisningsfrågorna är stora</a:t>
            </a:r>
          </a:p>
          <a:p>
            <a:pPr marL="743400" lvl="3" indent="0">
              <a:buNone/>
            </a:pPr>
            <a:r>
              <a:rPr lang="sv-SE" sz="2000" dirty="0"/>
              <a:t>Kontakter mellan kårer med utbildningsuppdrag och kansliet kommer att tas direkt</a:t>
            </a:r>
          </a:p>
          <a:p>
            <a:pPr marL="743400" lvl="3" indent="0">
              <a:buNone/>
            </a:pPr>
            <a:r>
              <a:rPr lang="sv-SE" sz="2000" dirty="0"/>
              <a:t>Hur FAK ska hantera de nya omfattande kraven på redovisning hanteras med stor prioritet.</a:t>
            </a:r>
          </a:p>
          <a:p>
            <a:pPr marL="743400" lvl="3" indent="0">
              <a:buNone/>
            </a:pPr>
            <a:r>
              <a:rPr lang="sv-SE" sz="2000" dirty="0"/>
              <a:t>Frågan stannar inte vid FAKs verksamhet.</a:t>
            </a:r>
          </a:p>
          <a:p>
            <a:pPr marL="743400" lvl="3" indent="0">
              <a:buNone/>
            </a:pPr>
            <a:endParaRPr lang="sv-SE" sz="1800" dirty="0"/>
          </a:p>
          <a:p>
            <a:pPr marL="743400" lvl="3" indent="0">
              <a:buNone/>
            </a:pPr>
            <a:r>
              <a:rPr lang="sv-SE" sz="2000" dirty="0"/>
              <a:t>Direktiven i regleringsbrevet för 2026 till MCF att minska administration till förmån för uppbyggnad av civilt försvar:</a:t>
            </a:r>
          </a:p>
          <a:p>
            <a:pPr marL="743400" lvl="3" indent="0">
              <a:buNone/>
            </a:pPr>
            <a:endParaRPr lang="sv-SE" sz="2000" dirty="0"/>
          </a:p>
          <a:p>
            <a:pPr marL="743400" lvl="3" indent="0">
              <a:buNone/>
            </a:pPr>
            <a:r>
              <a:rPr lang="sv-SE" sz="1800" b="1" dirty="0"/>
              <a:t>”Myndigheten för civilt försvar ska se över och genomföra förenklingar av de administrativa krav som myndigheten ställer på de frivilliga försvarsorganisationerna avseende återrapportering” </a:t>
            </a:r>
            <a:endParaRPr lang="sv-SE" sz="3200" b="1" dirty="0"/>
          </a:p>
          <a:p>
            <a:pPr marL="743400" lvl="3" indent="0">
              <a:buNone/>
            </a:pPr>
            <a:endParaRPr lang="sv-SE" sz="1800" dirty="0"/>
          </a:p>
          <a:p>
            <a:pPr marL="0" indent="0">
              <a:buNone/>
            </a:pPr>
            <a:r>
              <a:rPr lang="sv-SE" sz="1800" dirty="0"/>
              <a:t>		</a:t>
            </a:r>
          </a:p>
          <a:p>
            <a:pPr marL="743400" lvl="3" indent="0">
              <a:buNone/>
            </a:pPr>
            <a:endParaRPr lang="sv-SE" dirty="0"/>
          </a:p>
        </p:txBody>
      </p:sp>
      <p:sp>
        <p:nvSpPr>
          <p:cNvPr id="5" name="textruta 4">
            <a:extLst>
              <a:ext uri="{FF2B5EF4-FFF2-40B4-BE49-F238E27FC236}">
                <a16:creationId xmlns:a16="http://schemas.microsoft.com/office/drawing/2014/main" id="{35C0D865-9E55-E316-16C9-FED93D0A79C7}"/>
              </a:ext>
            </a:extLst>
          </p:cNvPr>
          <p:cNvSpPr txBox="1"/>
          <p:nvPr/>
        </p:nvSpPr>
        <p:spPr>
          <a:xfrm>
            <a:off x="1364466" y="837727"/>
            <a:ext cx="8925629"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1" u="none" strike="noStrike" kern="1200" cap="none" spc="0" normalizeH="0" baseline="0" noProof="0" dirty="0">
                <a:ln>
                  <a:noFill/>
                </a:ln>
                <a:solidFill>
                  <a:prstClr val="black"/>
                </a:solidFill>
                <a:effectLst/>
                <a:uLnTx/>
                <a:uFillTx/>
                <a:latin typeface="Arial"/>
                <a:ea typeface="+mn-ea"/>
                <a:cs typeface="+mn-cs"/>
              </a:rPr>
              <a:t>Hur går vi vidare?</a:t>
            </a:r>
          </a:p>
        </p:txBody>
      </p:sp>
      <p:sp>
        <p:nvSpPr>
          <p:cNvPr id="2" name="Rubrik 1">
            <a:extLst>
              <a:ext uri="{FF2B5EF4-FFF2-40B4-BE49-F238E27FC236}">
                <a16:creationId xmlns:a16="http://schemas.microsoft.com/office/drawing/2014/main" id="{3D8F630A-DCA1-4434-CBBF-8622ADEEEABA}"/>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4032362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09028-827B-55B0-90A4-D7540B982DBD}"/>
            </a:ext>
          </a:extLst>
        </p:cNvPr>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0D8B42FD-1AC3-6BB3-F22A-859A17694383}"/>
              </a:ext>
            </a:extLst>
          </p:cNvPr>
          <p:cNvGraphicFramePr>
            <a:graphicFrameLocks noGrp="1"/>
          </p:cNvGraphicFramePr>
          <p:nvPr>
            <p:extLst>
              <p:ext uri="{D42A27DB-BD31-4B8C-83A1-F6EECF244321}">
                <p14:modId xmlns:p14="http://schemas.microsoft.com/office/powerpoint/2010/main" val="1222754208"/>
              </p:ext>
            </p:extLst>
          </p:nvPr>
        </p:nvGraphicFramePr>
        <p:xfrm>
          <a:off x="807" y="600975"/>
          <a:ext cx="12141549" cy="6919861"/>
        </p:xfrm>
        <a:graphic>
          <a:graphicData uri="http://schemas.openxmlformats.org/drawingml/2006/table">
            <a:tbl>
              <a:tblPr firstRow="1" firstCol="1" bandRow="1">
                <a:tableStyleId>{5C22544A-7EE6-4342-B048-85BDC9FD1C3A}</a:tableStyleId>
              </a:tblPr>
              <a:tblGrid>
                <a:gridCol w="1945211">
                  <a:extLst>
                    <a:ext uri="{9D8B030D-6E8A-4147-A177-3AD203B41FA5}">
                      <a16:colId xmlns:a16="http://schemas.microsoft.com/office/drawing/2014/main" val="3194684766"/>
                    </a:ext>
                  </a:extLst>
                </a:gridCol>
                <a:gridCol w="10072586">
                  <a:extLst>
                    <a:ext uri="{9D8B030D-6E8A-4147-A177-3AD203B41FA5}">
                      <a16:colId xmlns:a16="http://schemas.microsoft.com/office/drawing/2014/main" val="654994393"/>
                    </a:ext>
                  </a:extLst>
                </a:gridCol>
                <a:gridCol w="123752">
                  <a:extLst>
                    <a:ext uri="{9D8B030D-6E8A-4147-A177-3AD203B41FA5}">
                      <a16:colId xmlns:a16="http://schemas.microsoft.com/office/drawing/2014/main" val="302455191"/>
                    </a:ext>
                  </a:extLst>
                </a:gridCol>
              </a:tblGrid>
              <a:tr h="242172">
                <a:tc>
                  <a:txBody>
                    <a:bodyPr/>
                    <a:lstStyle/>
                    <a:p>
                      <a:pPr>
                        <a:lnSpc>
                          <a:spcPct val="115000"/>
                        </a:lnSpc>
                        <a:spcAft>
                          <a:spcPts val="0"/>
                        </a:spcAft>
                      </a:pPr>
                      <a:r>
                        <a:rPr lang="sv-SE" sz="1400" dirty="0">
                          <a:effectLst/>
                        </a:rPr>
                        <a:t>Tid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r>
                        <a:rPr lang="sv-SE" sz="1600" dirty="0">
                          <a:effectLst/>
                        </a:rPr>
                        <a:t>Program söndag 22 feb</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893074917"/>
                  </a:ext>
                </a:extLst>
              </a:tr>
              <a:tr h="583290">
                <a:tc>
                  <a:txBody>
                    <a:bodyPr/>
                    <a:lstStyle/>
                    <a:p>
                      <a:pPr>
                        <a:lnSpc>
                          <a:spcPct val="115000"/>
                        </a:lnSpc>
                        <a:spcAft>
                          <a:spcPts val="0"/>
                        </a:spcAft>
                      </a:pPr>
                      <a:r>
                        <a:rPr lang="sv-SE" sz="1400" dirty="0">
                          <a:effectLst/>
                        </a:rPr>
                        <a:t>07.00-08.00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dirty="0">
                          <a:effectLst/>
                        </a:rPr>
                        <a:t>Frukost – utcheckade.  </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       Alla</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42280106"/>
                  </a:ext>
                </a:extLst>
              </a:tr>
              <a:tr h="512191">
                <a:tc>
                  <a:txBody>
                    <a:bodyPr/>
                    <a:lstStyle/>
                    <a:p>
                      <a:pPr>
                        <a:lnSpc>
                          <a:spcPct val="115000"/>
                        </a:lnSpc>
                        <a:spcAft>
                          <a:spcPts val="0"/>
                        </a:spcAft>
                      </a:pPr>
                      <a:r>
                        <a:rPr lang="sv-SE" sz="1400" dirty="0">
                          <a:effectLst/>
                        </a:rPr>
                        <a:t>08.00-08.45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rPr>
                        <a:t>Åtgärder med anledning av revisionen 2022-23  - uppföljning</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rPr>
                        <a:t>Åtgärder under 2025 med anledning av bokslut 2024 - Konsekvenser</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latin typeface="Calibri" panose="020F0502020204030204" pitchFamily="34" charset="0"/>
                          <a:ea typeface="Calibri" panose="020F0502020204030204" pitchFamily="34" charset="0"/>
                          <a:cs typeface="Times New Roman" panose="02020603050405020304" pitchFamily="18" charset="0"/>
                        </a:rPr>
                        <a:t>        Mikael Rye-Danjelsen, Vendela Eriksson</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sv-SE" sz="1400" dirty="0">
                        <a:effectLst/>
                      </a:endParaRPr>
                    </a:p>
                  </a:txBody>
                  <a:tcPr marL="49176" marR="49176" marT="0" marB="0"/>
                </a:tc>
                <a:tc>
                  <a:txBody>
                    <a:bodyPr/>
                    <a:lstStyle/>
                    <a:p>
                      <a:pPr>
                        <a:lnSpc>
                          <a:spcPct val="115000"/>
                        </a:lnSpc>
                        <a:spcAft>
                          <a:spcPts val="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717920201"/>
                  </a:ext>
                </a:extLst>
              </a:tr>
              <a:tr h="555149">
                <a:tc>
                  <a:txBody>
                    <a:bodyPr/>
                    <a:lstStyle/>
                    <a:p>
                      <a:pPr>
                        <a:lnSpc>
                          <a:spcPct val="115000"/>
                        </a:lnSpc>
                        <a:spcAft>
                          <a:spcPts val="0"/>
                        </a:spcAft>
                      </a:pPr>
                      <a:r>
                        <a:rPr lang="sv-SE" sz="1400" dirty="0">
                          <a:effectLst/>
                        </a:rPr>
                        <a:t>08.45-09.30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dirty="0">
                          <a:effectLst/>
                        </a:rPr>
                        <a:t>Ekonomi 2026</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highlight>
                            <a:srgbClr val="FFFF00"/>
                          </a:highlight>
                        </a:rPr>
                        <a:t>Nytt organisationsstödssystem – Konsekvenser för FAK?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1" dirty="0">
                          <a:effectLst/>
                          <a:hlinkClick r:id="rId3" action="ppaction://hlinkfile"/>
                        </a:rPr>
                        <a:t>Inlämnade Projektansökningar</a:t>
                      </a:r>
                      <a:endParaRPr lang="sv-SE" sz="1400" b="1" dirty="0">
                        <a:effectLst/>
                      </a:endParaRP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Medlemsavgifter, Rutiner, utbildning</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rPr>
                        <a:t>      Vendela, C-O</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22459112"/>
                  </a:ext>
                </a:extLst>
              </a:tr>
              <a:tr h="346225">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09.30-10.00</a:t>
                      </a: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Fika i Restaurangen</a:t>
                      </a: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11274692"/>
                  </a:ext>
                </a:extLst>
              </a:tr>
              <a:tr h="870301">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10.00-10.30</a:t>
                      </a: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b="0" u="none" dirty="0">
                          <a:effectLst/>
                        </a:rPr>
                        <a:t>Verksamhetsuppdrag 2026  </a:t>
                      </a:r>
                      <a:endParaRPr lang="sv-SE" sz="1400" b="0" u="none" dirty="0">
                        <a:effectLst/>
                        <a:hlinkClick r:id="rId4" action="ppaction://hlinkfile"/>
                      </a:endParaRPr>
                    </a:p>
                    <a:p>
                      <a:pPr marL="285750" indent="-285750">
                        <a:lnSpc>
                          <a:spcPct val="115000"/>
                        </a:lnSpc>
                        <a:spcAft>
                          <a:spcPts val="0"/>
                        </a:spcAft>
                        <a:buFont typeface="Arial" panose="020B0604020202020204" pitchFamily="34" charset="0"/>
                        <a:buChar char="•"/>
                      </a:pPr>
                      <a:r>
                        <a:rPr lang="sv-SE" sz="1400" b="0" dirty="0">
                          <a:effectLst/>
                          <a:hlinkClick r:id="rId4" action="ppaction://hlinkfile"/>
                        </a:rPr>
                        <a:t>FAK Drog- och alkoholpolicy </a:t>
                      </a:r>
                      <a:endParaRPr lang="sv-SE" sz="1400" b="0" dirty="0">
                        <a:effectLst/>
                      </a:endParaRPr>
                    </a:p>
                    <a:p>
                      <a:pPr marL="285750" indent="-285750">
                        <a:lnSpc>
                          <a:spcPct val="115000"/>
                        </a:lnSpc>
                        <a:spcAft>
                          <a:spcPts val="0"/>
                        </a:spcAft>
                        <a:buFont typeface="Arial" panose="020B0604020202020204" pitchFamily="34" charset="0"/>
                        <a:buChar char="•"/>
                      </a:pPr>
                      <a:r>
                        <a:rPr lang="sv-SE" sz="1400" b="0" dirty="0">
                          <a:effectLst/>
                          <a:hlinkClick r:id="rId5" action="ppaction://hlinkfile"/>
                        </a:rPr>
                        <a:t>FAK Trafiksäkerhetspolicy (redovisning av gårdagens WS)</a:t>
                      </a:r>
                      <a:endParaRPr lang="sv-SE" sz="1400" b="0" dirty="0">
                        <a:effectLst/>
                      </a:endParaRPr>
                    </a:p>
                    <a:p>
                      <a:pPr marL="0" indent="0">
                        <a:lnSpc>
                          <a:spcPct val="115000"/>
                        </a:lnSpc>
                        <a:spcAft>
                          <a:spcPts val="0"/>
                        </a:spcAft>
                        <a:buFont typeface="Arial" panose="020B0604020202020204" pitchFamily="34" charset="0"/>
                        <a:buNone/>
                      </a:pPr>
                      <a:r>
                        <a:rPr lang="sv-SE" sz="1400" b="1" dirty="0">
                          <a:effectLst/>
                        </a:rPr>
                        <a:t>    C-O m </a:t>
                      </a:r>
                      <a:r>
                        <a:rPr lang="sv-SE" sz="1400" b="1" dirty="0" err="1">
                          <a:effectLst/>
                        </a:rPr>
                        <a:t>fl</a:t>
                      </a:r>
                      <a:endParaRPr lang="sv-SE" sz="1400" b="1" dirty="0">
                        <a:effectLst/>
                      </a:endParaRPr>
                    </a:p>
                    <a:p>
                      <a:pPr marL="0" indent="0">
                        <a:lnSpc>
                          <a:spcPct val="115000"/>
                        </a:lnSpc>
                        <a:spcAft>
                          <a:spcPts val="0"/>
                        </a:spcAft>
                        <a:buFont typeface="Arial" panose="020B0604020202020204" pitchFamily="34" charset="0"/>
                        <a:buNone/>
                      </a:pPr>
                      <a:endParaRPr lang="sv-SE" sz="1400" b="1" dirty="0">
                        <a:effectLst/>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3861023333"/>
                  </a:ext>
                </a:extLst>
              </a:tr>
              <a:tr h="37309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10.30 -11.30</a:t>
                      </a:r>
                    </a:p>
                    <a:p>
                      <a:pPr marL="0" marR="0" lvl="0" indent="0" algn="l" defTabSz="914400" rtl="0" eaLnBrk="1" fontAlgn="auto" latinLnBrk="0" hangingPunct="1">
                        <a:lnSpc>
                          <a:spcPct val="115000"/>
                        </a:lnSpc>
                        <a:spcBef>
                          <a:spcPts val="0"/>
                        </a:spcBef>
                        <a:spcAft>
                          <a:spcPts val="0"/>
                        </a:spcAft>
                        <a:buClrTx/>
                        <a:buSzTx/>
                        <a:buFontTx/>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11.30-12.00</a:t>
                      </a:r>
                    </a:p>
                  </a:txBody>
                  <a:tcPr marL="49176" marR="49176" marT="0" marB="0"/>
                </a:tc>
                <a:tc>
                  <a:txBody>
                    <a:bodyPr/>
                    <a:lstStyle/>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De nya administrativa systemen – Hur fungerar de? </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1" kern="1200" dirty="0">
                          <a:solidFill>
                            <a:schemeClr val="dk1"/>
                          </a:solidFill>
                          <a:effectLst/>
                          <a:latin typeface="+mn-lt"/>
                          <a:ea typeface="+mn-ea"/>
                          <a:cs typeface="+mn-cs"/>
                        </a:rPr>
                        <a:t>        Mikael Rye-Danjelsen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latin typeface="+mn-lt"/>
                          <a:ea typeface="Calibri" panose="020F0502020204030204" pitchFamily="34" charset="0"/>
                          <a:cs typeface="Times New Roman" panose="02020603050405020304" pitchFamily="18" charset="0"/>
                        </a:rPr>
                        <a:t>Vägen framåt mot Riksstämma 2027</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latin typeface="+mn-lt"/>
                          <a:ea typeface="Calibri" panose="020F0502020204030204" pitchFamily="34" charset="0"/>
                          <a:cs typeface="Times New Roman" panose="02020603050405020304" pitchFamily="18" charset="0"/>
                        </a:rPr>
                        <a:t>        Valberedningen och Klas Göran Asplund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20681668"/>
                  </a:ext>
                </a:extLst>
              </a:tr>
              <a:tr h="98298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rPr>
                        <a:t>12.00-13.00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Lunch  -   </a:t>
                      </a:r>
                      <a:r>
                        <a:rPr lang="sv-SE" sz="1400" b="1" dirty="0">
                          <a:effectLst/>
                          <a:latin typeface="Calibri" panose="020F0502020204030204" pitchFamily="34" charset="0"/>
                          <a:ea typeface="Calibri" panose="020F0502020204030204" pitchFamily="34" charset="0"/>
                          <a:cs typeface="Times New Roman" panose="02020603050405020304" pitchFamily="18" charset="0"/>
                        </a:rPr>
                        <a:t>Hemfärd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968416356"/>
                  </a:ext>
                </a:extLst>
              </a:tr>
            </a:tbl>
          </a:graphicData>
        </a:graphic>
      </p:graphicFrame>
      <p:sp>
        <p:nvSpPr>
          <p:cNvPr id="3" name="Rubrik 1">
            <a:extLst>
              <a:ext uri="{FF2B5EF4-FFF2-40B4-BE49-F238E27FC236}">
                <a16:creationId xmlns:a16="http://schemas.microsoft.com/office/drawing/2014/main" id="{19431FF4-F6B9-5CA1-E751-8FE960132183}"/>
              </a:ext>
            </a:extLst>
          </p:cNvPr>
          <p:cNvSpPr txBox="1">
            <a:spLocks/>
          </p:cNvSpPr>
          <p:nvPr/>
        </p:nvSpPr>
        <p:spPr>
          <a:xfrm>
            <a:off x="1122792"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418478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24D41EEC-18F0-3464-65E5-CD0C9BBE2087}"/>
              </a:ext>
            </a:extLst>
          </p:cNvPr>
          <p:cNvSpPr>
            <a:spLocks noGrp="1"/>
          </p:cNvSpPr>
          <p:nvPr>
            <p:ph type="dt" sz="half" idx="10"/>
          </p:nvPr>
        </p:nvSpPr>
        <p:spPr/>
        <p:txBody>
          <a:bodyPr/>
          <a:lstStyle/>
          <a:p>
            <a:fld id="{84174636-13CD-4138-9660-AEFDA6AF6336}" type="datetime1">
              <a:rPr lang="sv-SE" smtClean="0"/>
              <a:t>2026-02-23</a:t>
            </a:fld>
            <a:endParaRPr lang="sv-SE"/>
          </a:p>
        </p:txBody>
      </p:sp>
      <p:sp>
        <p:nvSpPr>
          <p:cNvPr id="5" name="Platshållare för bildnummer 4">
            <a:extLst>
              <a:ext uri="{FF2B5EF4-FFF2-40B4-BE49-F238E27FC236}">
                <a16:creationId xmlns:a16="http://schemas.microsoft.com/office/drawing/2014/main" id="{0EC72F45-0345-C623-F496-D6561D5D1965}"/>
              </a:ext>
            </a:extLst>
          </p:cNvPr>
          <p:cNvSpPr>
            <a:spLocks noGrp="1"/>
          </p:cNvSpPr>
          <p:nvPr>
            <p:ph type="sldNum" sz="quarter" idx="12"/>
          </p:nvPr>
        </p:nvSpPr>
        <p:spPr/>
        <p:txBody>
          <a:bodyPr/>
          <a:lstStyle/>
          <a:p>
            <a:fld id="{AE086683-F536-42AB-ABBC-F4803DFE8DBC}" type="slidenum">
              <a:rPr lang="sv-SE" smtClean="0"/>
              <a:t>34</a:t>
            </a:fld>
            <a:endParaRPr lang="sv-SE"/>
          </a:p>
        </p:txBody>
      </p:sp>
      <p:sp>
        <p:nvSpPr>
          <p:cNvPr id="7" name="textruta 6">
            <a:extLst>
              <a:ext uri="{FF2B5EF4-FFF2-40B4-BE49-F238E27FC236}">
                <a16:creationId xmlns:a16="http://schemas.microsoft.com/office/drawing/2014/main" id="{86A0F5C5-9776-374A-E039-5D05CECD9253}"/>
              </a:ext>
            </a:extLst>
          </p:cNvPr>
          <p:cNvSpPr txBox="1"/>
          <p:nvPr/>
        </p:nvSpPr>
        <p:spPr>
          <a:xfrm>
            <a:off x="1426029" y="609601"/>
            <a:ext cx="9927771" cy="6186309"/>
          </a:xfrm>
          <a:prstGeom prst="rect">
            <a:avLst/>
          </a:prstGeom>
          <a:solidFill>
            <a:schemeClr val="accent1">
              <a:lumMod val="20000"/>
              <a:lumOff val="80000"/>
            </a:schemeClr>
          </a:solidFill>
        </p:spPr>
        <p:txBody>
          <a:bodyPr wrap="square">
            <a:spAutoFit/>
          </a:bodyPr>
          <a:lstStyle/>
          <a:p>
            <a:pPr marL="342900" lvl="0" indent="-342900">
              <a:buFont typeface="+mj-lt"/>
              <a:buAutoNum type="arabicPeriod"/>
              <a:tabLst>
                <a:tab pos="457200" algn="l"/>
              </a:tabLst>
            </a:pPr>
            <a:r>
              <a:rPr lang="sv-SE" dirty="0">
                <a:solidFill>
                  <a:srgbClr val="000000"/>
                </a:solidFill>
                <a:effectLst/>
                <a:latin typeface="Verdana" panose="020B0604030504040204" pitchFamily="34" charset="0"/>
                <a:ea typeface="Aptos" panose="020B0004020202020204" pitchFamily="34" charset="0"/>
                <a:cs typeface="Aptos" panose="020B0004020202020204" pitchFamily="34" charset="0"/>
              </a:rPr>
              <a:t>FAK har sammanlagt fått 35 PBB i organisationsbidrag. Bidraget tilldelas enligt en trappa och 35 PBB innebär att FAK har uppdrag (se 3 nedan) i intervallet  10 MSEK - 20 MSEK.  </a:t>
            </a:r>
          </a:p>
          <a:p>
            <a:pPr marL="342900" lvl="0" indent="-342900">
              <a:buFont typeface="+mj-lt"/>
              <a:buAutoNum type="arabicPeriod"/>
              <a:tabLst>
                <a:tab pos="457200" algn="l"/>
              </a:tabLst>
            </a:pPr>
            <a:endParaRPr lang="sv-SE"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sv-SE" dirty="0">
                <a:solidFill>
                  <a:srgbClr val="000000"/>
                </a:solidFill>
                <a:effectLst/>
                <a:latin typeface="Verdana" panose="020B0604030504040204" pitchFamily="34" charset="0"/>
                <a:ea typeface="Aptos" panose="020B0004020202020204" pitchFamily="34" charset="0"/>
                <a:cs typeface="Aptos" panose="020B0004020202020204" pitchFamily="34" charset="0"/>
              </a:rPr>
              <a:t>FAK har fått  4,3 MSEK i verksamhetsbidrag. Bidraget tilldelas proportionellt efter uppdrag (se 3 nedan) för MCF och FM var för sig. FAK:s bidrag är 11% av totalt verksamhetsbidrag från MCF, vilket innebär att FAK har (borde ha) 11% av totalt "uppdrag" från MCF. </a:t>
            </a:r>
          </a:p>
          <a:p>
            <a:pPr marL="342900" lvl="0" indent="-342900">
              <a:buFont typeface="+mj-lt"/>
              <a:buAutoNum type="arabicPeriod"/>
              <a:tabLst>
                <a:tab pos="457200" algn="l"/>
              </a:tabLst>
            </a:pPr>
            <a:endParaRPr lang="sv-SE"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sv-SE" dirty="0">
                <a:solidFill>
                  <a:srgbClr val="000000"/>
                </a:solidFill>
                <a:effectLst/>
                <a:latin typeface="Verdana" panose="020B0604030504040204" pitchFamily="34" charset="0"/>
                <a:ea typeface="Aptos" panose="020B0004020202020204" pitchFamily="34" charset="0"/>
                <a:cs typeface="Aptos" panose="020B0004020202020204" pitchFamily="34" charset="0"/>
              </a:rPr>
              <a:t>Begreppet "uppdrag" för beräkning av organisationsstöd 2026 är (ska vara) medelvärdet av beslutade uppdrag för 2025 och redovisat utfall för 2024.</a:t>
            </a:r>
          </a:p>
          <a:p>
            <a:pPr marL="342900" lvl="0" indent="-342900">
              <a:buFont typeface="+mj-lt"/>
              <a:buAutoNum type="arabicPeriod"/>
              <a:tabLst>
                <a:tab pos="457200" algn="l"/>
              </a:tabLst>
            </a:pPr>
            <a:endParaRPr lang="sv-SE"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sv-SE" dirty="0">
                <a:solidFill>
                  <a:srgbClr val="000000"/>
                </a:solidFill>
                <a:effectLst/>
                <a:latin typeface="Verdana" panose="020B0604030504040204" pitchFamily="34" charset="0"/>
                <a:ea typeface="Aptos" panose="020B0004020202020204" pitchFamily="34" charset="0"/>
                <a:cs typeface="Aptos" panose="020B0004020202020204" pitchFamily="34" charset="0"/>
              </a:rPr>
              <a:t>MCF och FM delar organisationsbidraget (i procent) lika mellan sig (24%). Eftersom MCF står för en större andel av totala organisationsstödet (34,2%) innebär det att MCF betalar "för lite" av det totala organisationsbidraget. Därmed ökar MCF pott för verksamhetsbidrag. Skillnaden är inte avgörande, men de organisationer som har mer uppdrag från MCF än från FM tjänar på det.    </a:t>
            </a:r>
          </a:p>
          <a:p>
            <a:pPr marL="342900" lvl="0" indent="-342900">
              <a:buFont typeface="+mj-lt"/>
              <a:buAutoNum type="arabicPeriod"/>
              <a:tabLst>
                <a:tab pos="457200" algn="l"/>
              </a:tabLst>
            </a:pPr>
            <a:endParaRPr lang="sv-SE"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sv-SE" dirty="0">
                <a:solidFill>
                  <a:srgbClr val="000000"/>
                </a:solidFill>
                <a:effectLst/>
                <a:latin typeface="Verdana" panose="020B0604030504040204" pitchFamily="34" charset="0"/>
                <a:ea typeface="Aptos" panose="020B0004020202020204" pitchFamily="34" charset="0"/>
                <a:cs typeface="Aptos" panose="020B0004020202020204" pitchFamily="34" charset="0"/>
              </a:rPr>
              <a:t>Totala organisationsstödet har ökat (i kr), så mycket att organisationsbidraget med nuvarande trappa sjunker till 24%. Riktvärdet borde vara 30% om man vill se organisationsbidraget som en friare (utan krav på redovisning) grund för organisationerna.</a:t>
            </a:r>
            <a:endParaRPr lang="sv-SE" dirty="0">
              <a:effectLst/>
              <a:latin typeface="Aptos" panose="020B0004020202020204" pitchFamily="34" charset="0"/>
              <a:ea typeface="Aptos" panose="020B0004020202020204" pitchFamily="34" charset="0"/>
              <a:cs typeface="Aptos" panose="020B0004020202020204" pitchFamily="34" charset="0"/>
            </a:endParaRPr>
          </a:p>
        </p:txBody>
      </p:sp>
      <p:sp>
        <p:nvSpPr>
          <p:cNvPr id="8" name="textruta 7">
            <a:extLst>
              <a:ext uri="{FF2B5EF4-FFF2-40B4-BE49-F238E27FC236}">
                <a16:creationId xmlns:a16="http://schemas.microsoft.com/office/drawing/2014/main" id="{B699775F-9582-20E5-1807-CEA245A53980}"/>
              </a:ext>
            </a:extLst>
          </p:cNvPr>
          <p:cNvSpPr txBox="1"/>
          <p:nvPr/>
        </p:nvSpPr>
        <p:spPr>
          <a:xfrm>
            <a:off x="2739324" y="136525"/>
            <a:ext cx="7354001" cy="430887"/>
          </a:xfrm>
          <a:prstGeom prst="rect">
            <a:avLst/>
          </a:prstGeom>
          <a:noFill/>
        </p:spPr>
        <p:txBody>
          <a:bodyPr wrap="none" lIns="0" tIns="0" rIns="0" bIns="0" rtlCol="0">
            <a:spAutoFit/>
          </a:bodyPr>
          <a:lstStyle/>
          <a:p>
            <a:pPr algn="l"/>
            <a:r>
              <a:rPr lang="sv-SE" sz="2800" dirty="0">
                <a:highlight>
                  <a:srgbClr val="FFFF00"/>
                </a:highlight>
              </a:rPr>
              <a:t>Ny </a:t>
            </a:r>
            <a:r>
              <a:rPr lang="sv-SE" sz="2800" dirty="0" err="1">
                <a:highlight>
                  <a:srgbClr val="FFFF00"/>
                </a:highlight>
              </a:rPr>
              <a:t>Orgstödsmodell</a:t>
            </a:r>
            <a:r>
              <a:rPr lang="sv-SE" sz="2800" dirty="0">
                <a:highlight>
                  <a:srgbClr val="FFFF00"/>
                </a:highlight>
              </a:rPr>
              <a:t> och konsekvenser för FAK</a:t>
            </a:r>
          </a:p>
        </p:txBody>
      </p:sp>
    </p:spTree>
    <p:extLst>
      <p:ext uri="{BB962C8B-B14F-4D97-AF65-F5344CB8AC3E}">
        <p14:creationId xmlns:p14="http://schemas.microsoft.com/office/powerpoint/2010/main" val="258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E577A-9C13-9EAF-C079-81BF7A864E85}"/>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Pennanteckning 1">
                <a:extLst>
                  <a:ext uri="{FF2B5EF4-FFF2-40B4-BE49-F238E27FC236}">
                    <a16:creationId xmlns:a16="http://schemas.microsoft.com/office/drawing/2014/main" id="{AFF023F9-6187-DBD9-AAA9-5B29243A0535}"/>
                  </a:ext>
                </a:extLst>
              </p14:cNvPr>
              <p14:cNvContentPartPr/>
              <p14:nvPr/>
            </p14:nvContentPartPr>
            <p14:xfrm>
              <a:off x="7952873" y="2603028"/>
              <a:ext cx="360" cy="360"/>
            </p14:xfrm>
          </p:contentPart>
        </mc:Choice>
        <mc:Fallback xmlns="">
          <p:pic>
            <p:nvPicPr>
              <p:cNvPr id="2" name="Pennanteckning 1">
                <a:extLst>
                  <a:ext uri="{FF2B5EF4-FFF2-40B4-BE49-F238E27FC236}">
                    <a16:creationId xmlns:a16="http://schemas.microsoft.com/office/drawing/2014/main" id="{64EB54F0-5E5C-4380-827D-C589EE7C8014}"/>
                  </a:ext>
                </a:extLst>
              </p:cNvPr>
              <p:cNvPicPr/>
              <p:nvPr/>
            </p:nvPicPr>
            <p:blipFill>
              <a:blip r:embed="rId3"/>
              <a:stretch>
                <a:fillRect/>
              </a:stretch>
            </p:blipFill>
            <p:spPr>
              <a:xfrm>
                <a:off x="7943873" y="25940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Pennanteckning 2">
                <a:extLst>
                  <a:ext uri="{FF2B5EF4-FFF2-40B4-BE49-F238E27FC236}">
                    <a16:creationId xmlns:a16="http://schemas.microsoft.com/office/drawing/2014/main" id="{FD9AAFEA-675C-D087-D9D1-80166AAEE95D}"/>
                  </a:ext>
                </a:extLst>
              </p14:cNvPr>
              <p14:cNvContentPartPr/>
              <p14:nvPr/>
            </p14:nvContentPartPr>
            <p14:xfrm>
              <a:off x="8129993" y="2640468"/>
              <a:ext cx="360" cy="360"/>
            </p14:xfrm>
          </p:contentPart>
        </mc:Choice>
        <mc:Fallback xmlns="">
          <p:pic>
            <p:nvPicPr>
              <p:cNvPr id="3" name="Pennanteckning 2">
                <a:extLst>
                  <a:ext uri="{FF2B5EF4-FFF2-40B4-BE49-F238E27FC236}">
                    <a16:creationId xmlns:a16="http://schemas.microsoft.com/office/drawing/2014/main" id="{2021E8A8-7C75-4159-AC10-CCB7E27F5389}"/>
                  </a:ext>
                </a:extLst>
              </p:cNvPr>
              <p:cNvPicPr/>
              <p:nvPr/>
            </p:nvPicPr>
            <p:blipFill>
              <a:blip r:embed="rId3"/>
              <a:stretch>
                <a:fillRect/>
              </a:stretch>
            </p:blipFill>
            <p:spPr>
              <a:xfrm>
                <a:off x="8120993" y="2631468"/>
                <a:ext cx="18000" cy="18000"/>
              </a:xfrm>
              <a:prstGeom prst="rect">
                <a:avLst/>
              </a:prstGeom>
            </p:spPr>
          </p:pic>
        </mc:Fallback>
      </mc:AlternateContent>
      <p:grpSp>
        <p:nvGrpSpPr>
          <p:cNvPr id="10" name="Grupp 9">
            <a:extLst>
              <a:ext uri="{FF2B5EF4-FFF2-40B4-BE49-F238E27FC236}">
                <a16:creationId xmlns:a16="http://schemas.microsoft.com/office/drawing/2014/main" id="{C2FC73C5-6464-74A9-3D3C-3B6B9053C2AE}"/>
              </a:ext>
            </a:extLst>
          </p:cNvPr>
          <p:cNvGrpSpPr/>
          <p:nvPr/>
        </p:nvGrpSpPr>
        <p:grpSpPr>
          <a:xfrm>
            <a:off x="8186153" y="2640468"/>
            <a:ext cx="360" cy="360"/>
            <a:chOff x="6662153" y="2640468"/>
            <a:chExt cx="360" cy="360"/>
          </a:xfrm>
        </p:grpSpPr>
        <mc:AlternateContent xmlns:mc="http://schemas.openxmlformats.org/markup-compatibility/2006" xmlns:p14="http://schemas.microsoft.com/office/powerpoint/2010/main">
          <mc:Choice Requires="p14">
            <p:contentPart p14:bwMode="auto" r:id="rId5">
              <p14:nvContentPartPr>
                <p14:cNvPr id="8" name="Pennanteckning 7">
                  <a:extLst>
                    <a:ext uri="{FF2B5EF4-FFF2-40B4-BE49-F238E27FC236}">
                      <a16:creationId xmlns:a16="http://schemas.microsoft.com/office/drawing/2014/main" id="{8CEE4F2D-8170-9979-C7AE-4F3FF492000D}"/>
                    </a:ext>
                  </a:extLst>
                </p14:cNvPr>
                <p14:cNvContentPartPr/>
                <p14:nvPr/>
              </p14:nvContentPartPr>
              <p14:xfrm>
                <a:off x="6662153" y="2640468"/>
                <a:ext cx="360" cy="360"/>
              </p14:xfrm>
            </p:contentPart>
          </mc:Choice>
          <mc:Fallback xmlns="">
            <p:pic>
              <p:nvPicPr>
                <p:cNvPr id="8" name="Pennanteckning 7">
                  <a:extLst>
                    <a:ext uri="{FF2B5EF4-FFF2-40B4-BE49-F238E27FC236}">
                      <a16:creationId xmlns:a16="http://schemas.microsoft.com/office/drawing/2014/main" id="{116287FF-3B51-499C-963B-44B9383C768C}"/>
                    </a:ext>
                  </a:extLst>
                </p:cNvPr>
                <p:cNvPicPr/>
                <p:nvPr/>
              </p:nvPicPr>
              <p:blipFill>
                <a:blip r:embed="rId7"/>
                <a:stretch>
                  <a:fillRect/>
                </a:stretch>
              </p:blipFill>
              <p:spPr>
                <a:xfrm>
                  <a:off x="6653153" y="26318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Pennanteckning 8">
                  <a:extLst>
                    <a:ext uri="{FF2B5EF4-FFF2-40B4-BE49-F238E27FC236}">
                      <a16:creationId xmlns:a16="http://schemas.microsoft.com/office/drawing/2014/main" id="{EA8892E6-711C-490E-F061-7EA5B002ACB5}"/>
                    </a:ext>
                  </a:extLst>
                </p14:cNvPr>
                <p14:cNvContentPartPr/>
                <p14:nvPr/>
              </p14:nvContentPartPr>
              <p14:xfrm>
                <a:off x="6662153" y="2640468"/>
                <a:ext cx="360" cy="360"/>
              </p14:xfrm>
            </p:contentPart>
          </mc:Choice>
          <mc:Fallback xmlns="">
            <p:pic>
              <p:nvPicPr>
                <p:cNvPr id="9" name="Pennanteckning 8">
                  <a:extLst>
                    <a:ext uri="{FF2B5EF4-FFF2-40B4-BE49-F238E27FC236}">
                      <a16:creationId xmlns:a16="http://schemas.microsoft.com/office/drawing/2014/main" id="{17E85FD9-E8A1-4278-AE5A-FF0F6FD3A4E1}"/>
                    </a:ext>
                  </a:extLst>
                </p:cNvPr>
                <p:cNvPicPr/>
                <p:nvPr/>
              </p:nvPicPr>
              <p:blipFill>
                <a:blip r:embed="rId7"/>
                <a:stretch>
                  <a:fillRect/>
                </a:stretch>
              </p:blipFill>
              <p:spPr>
                <a:xfrm>
                  <a:off x="6653153" y="263182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1" name="Pennanteckning 10">
                <a:extLst>
                  <a:ext uri="{FF2B5EF4-FFF2-40B4-BE49-F238E27FC236}">
                    <a16:creationId xmlns:a16="http://schemas.microsoft.com/office/drawing/2014/main" id="{32588F39-06C2-C62B-7C8F-01EC8B092CA6}"/>
                  </a:ext>
                </a:extLst>
              </p14:cNvPr>
              <p14:cNvContentPartPr/>
              <p14:nvPr/>
            </p14:nvContentPartPr>
            <p14:xfrm>
              <a:off x="-905047" y="746508"/>
              <a:ext cx="360" cy="360"/>
            </p14:xfrm>
          </p:contentPart>
        </mc:Choice>
        <mc:Fallback xmlns="">
          <p:pic>
            <p:nvPicPr>
              <p:cNvPr id="11" name="Pennanteckning 10">
                <a:extLst>
                  <a:ext uri="{FF2B5EF4-FFF2-40B4-BE49-F238E27FC236}">
                    <a16:creationId xmlns:a16="http://schemas.microsoft.com/office/drawing/2014/main" id="{24E105C5-D73A-43DC-AC64-97285C65F208}"/>
                  </a:ext>
                </a:extLst>
              </p:cNvPr>
              <p:cNvPicPr/>
              <p:nvPr/>
            </p:nvPicPr>
            <p:blipFill>
              <a:blip r:embed="rId3"/>
              <a:stretch>
                <a:fillRect/>
              </a:stretch>
            </p:blipFill>
            <p:spPr>
              <a:xfrm>
                <a:off x="-914047" y="7375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Pennanteckning 11">
                <a:extLst>
                  <a:ext uri="{FF2B5EF4-FFF2-40B4-BE49-F238E27FC236}">
                    <a16:creationId xmlns:a16="http://schemas.microsoft.com/office/drawing/2014/main" id="{3894AFD6-8506-EA03-F76F-13B2BAA8AC7F}"/>
                  </a:ext>
                </a:extLst>
              </p14:cNvPr>
              <p14:cNvContentPartPr/>
              <p14:nvPr/>
            </p14:nvContentPartPr>
            <p14:xfrm>
              <a:off x="8522033" y="4506708"/>
              <a:ext cx="21600" cy="11160"/>
            </p14:xfrm>
          </p:contentPart>
        </mc:Choice>
        <mc:Fallback xmlns="">
          <p:pic>
            <p:nvPicPr>
              <p:cNvPr id="12" name="Pennanteckning 11">
                <a:extLst>
                  <a:ext uri="{FF2B5EF4-FFF2-40B4-BE49-F238E27FC236}">
                    <a16:creationId xmlns:a16="http://schemas.microsoft.com/office/drawing/2014/main" id="{D5B527F8-C235-4008-B386-34A1468DA376}"/>
                  </a:ext>
                </a:extLst>
              </p:cNvPr>
              <p:cNvPicPr/>
              <p:nvPr/>
            </p:nvPicPr>
            <p:blipFill>
              <a:blip r:embed="rId11"/>
              <a:stretch>
                <a:fillRect/>
              </a:stretch>
            </p:blipFill>
            <p:spPr>
              <a:xfrm>
                <a:off x="8513181" y="4497989"/>
                <a:ext cx="38951" cy="28249"/>
              </a:xfrm>
              <a:prstGeom prst="rect">
                <a:avLst/>
              </a:prstGeom>
            </p:spPr>
          </p:pic>
        </mc:Fallback>
      </mc:AlternateContent>
      <p:grpSp>
        <p:nvGrpSpPr>
          <p:cNvPr id="18" name="Grupp 17">
            <a:extLst>
              <a:ext uri="{FF2B5EF4-FFF2-40B4-BE49-F238E27FC236}">
                <a16:creationId xmlns:a16="http://schemas.microsoft.com/office/drawing/2014/main" id="{C0D81B0A-16D1-8CDB-55FA-25C9D4AAC30F}"/>
              </a:ext>
            </a:extLst>
          </p:cNvPr>
          <p:cNvGrpSpPr/>
          <p:nvPr/>
        </p:nvGrpSpPr>
        <p:grpSpPr>
          <a:xfrm>
            <a:off x="5237393" y="2090057"/>
            <a:ext cx="18720" cy="9720"/>
            <a:chOff x="3713393" y="2090057"/>
            <a:chExt cx="18720" cy="9720"/>
          </a:xfrm>
        </p:grpSpPr>
        <mc:AlternateContent xmlns:mc="http://schemas.openxmlformats.org/markup-compatibility/2006" xmlns:p14="http://schemas.microsoft.com/office/powerpoint/2010/main">
          <mc:Choice Requires="p14">
            <p:contentPart p14:bwMode="auto" r:id="rId12">
              <p14:nvContentPartPr>
                <p14:cNvPr id="15" name="Pennanteckning 14">
                  <a:extLst>
                    <a:ext uri="{FF2B5EF4-FFF2-40B4-BE49-F238E27FC236}">
                      <a16:creationId xmlns:a16="http://schemas.microsoft.com/office/drawing/2014/main" id="{7A93B9F8-9F60-78AB-4F5B-86FD3E53F841}"/>
                    </a:ext>
                  </a:extLst>
                </p14:cNvPr>
                <p14:cNvContentPartPr/>
                <p14:nvPr/>
              </p14:nvContentPartPr>
              <p14:xfrm>
                <a:off x="3713393" y="2090057"/>
                <a:ext cx="360" cy="360"/>
              </p14:xfrm>
            </p:contentPart>
          </mc:Choice>
          <mc:Fallback xmlns="">
            <p:pic>
              <p:nvPicPr>
                <p:cNvPr id="15" name="Pennanteckning 14">
                  <a:extLst>
                    <a:ext uri="{FF2B5EF4-FFF2-40B4-BE49-F238E27FC236}">
                      <a16:creationId xmlns:a16="http://schemas.microsoft.com/office/drawing/2014/main" id="{4B569278-F69C-49FB-8B6E-5F0532955720}"/>
                    </a:ext>
                  </a:extLst>
                </p:cNvPr>
                <p:cNvPicPr/>
                <p:nvPr/>
              </p:nvPicPr>
              <p:blipFill>
                <a:blip r:embed="rId7"/>
                <a:stretch>
                  <a:fillRect/>
                </a:stretch>
              </p:blipFill>
              <p:spPr>
                <a:xfrm>
                  <a:off x="3704393" y="20810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Pennanteckning 15">
                  <a:extLst>
                    <a:ext uri="{FF2B5EF4-FFF2-40B4-BE49-F238E27FC236}">
                      <a16:creationId xmlns:a16="http://schemas.microsoft.com/office/drawing/2014/main" id="{4BF431D3-71D9-5147-A1A1-1BE8456C7EC6}"/>
                    </a:ext>
                  </a:extLst>
                </p14:cNvPr>
                <p14:cNvContentPartPr/>
                <p14:nvPr/>
              </p14:nvContentPartPr>
              <p14:xfrm>
                <a:off x="3713393" y="2090057"/>
                <a:ext cx="360" cy="360"/>
              </p14:xfrm>
            </p:contentPart>
          </mc:Choice>
          <mc:Fallback xmlns="">
            <p:pic>
              <p:nvPicPr>
                <p:cNvPr id="16" name="Pennanteckning 15">
                  <a:extLst>
                    <a:ext uri="{FF2B5EF4-FFF2-40B4-BE49-F238E27FC236}">
                      <a16:creationId xmlns:a16="http://schemas.microsoft.com/office/drawing/2014/main" id="{E7E34BDF-0896-4C4D-94E1-4791809F5A88}"/>
                    </a:ext>
                  </a:extLst>
                </p:cNvPr>
                <p:cNvPicPr/>
                <p:nvPr/>
              </p:nvPicPr>
              <p:blipFill>
                <a:blip r:embed="rId7"/>
                <a:stretch>
                  <a:fillRect/>
                </a:stretch>
              </p:blipFill>
              <p:spPr>
                <a:xfrm>
                  <a:off x="3704393" y="20810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Pennanteckning 16">
                  <a:extLst>
                    <a:ext uri="{FF2B5EF4-FFF2-40B4-BE49-F238E27FC236}">
                      <a16:creationId xmlns:a16="http://schemas.microsoft.com/office/drawing/2014/main" id="{B3203A64-0C1B-97D2-ED71-56F1364D7D38}"/>
                    </a:ext>
                  </a:extLst>
                </p14:cNvPr>
                <p14:cNvContentPartPr/>
                <p14:nvPr/>
              </p14:nvContentPartPr>
              <p14:xfrm>
                <a:off x="3731753" y="2099417"/>
                <a:ext cx="360" cy="360"/>
              </p14:xfrm>
            </p:contentPart>
          </mc:Choice>
          <mc:Fallback xmlns="">
            <p:pic>
              <p:nvPicPr>
                <p:cNvPr id="17" name="Pennanteckning 16">
                  <a:extLst>
                    <a:ext uri="{FF2B5EF4-FFF2-40B4-BE49-F238E27FC236}">
                      <a16:creationId xmlns:a16="http://schemas.microsoft.com/office/drawing/2014/main" id="{8FE82D9D-6563-4867-9670-EF7DAF6AB582}"/>
                    </a:ext>
                  </a:extLst>
                </p:cNvPr>
                <p:cNvPicPr/>
                <p:nvPr/>
              </p:nvPicPr>
              <p:blipFill>
                <a:blip r:embed="rId7"/>
                <a:stretch>
                  <a:fillRect/>
                </a:stretch>
              </p:blipFill>
              <p:spPr>
                <a:xfrm>
                  <a:off x="3723113" y="2090417"/>
                  <a:ext cx="18000" cy="18000"/>
                </a:xfrm>
                <a:prstGeom prst="rect">
                  <a:avLst/>
                </a:prstGeom>
              </p:spPr>
            </p:pic>
          </mc:Fallback>
        </mc:AlternateContent>
      </p:grpSp>
      <p:sp>
        <p:nvSpPr>
          <p:cNvPr id="13" name="Rubrik 1">
            <a:extLst>
              <a:ext uri="{FF2B5EF4-FFF2-40B4-BE49-F238E27FC236}">
                <a16:creationId xmlns:a16="http://schemas.microsoft.com/office/drawing/2014/main" id="{DF40DEC6-1DD6-DAF5-D5BC-0D93FE10C66C}"/>
              </a:ext>
            </a:extLst>
          </p:cNvPr>
          <p:cNvSpPr txBox="1">
            <a:spLocks/>
          </p:cNvSpPr>
          <p:nvPr/>
        </p:nvSpPr>
        <p:spPr>
          <a:xfrm>
            <a:off x="1055544" y="-46298"/>
            <a:ext cx="9900990" cy="778790"/>
          </a:xfrm>
          <a:prstGeom prst="rect">
            <a:avLst/>
          </a:prstGeom>
          <a:solidFill>
            <a:schemeClr val="accent5"/>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a:t>
            </a:r>
            <a:r>
              <a:rPr lang="sv-SE" altLang="sv-SE" sz="3600" b="1" dirty="0">
                <a:solidFill>
                  <a:prstClr val="black"/>
                </a:solidFill>
                <a:latin typeface="Cambria" pitchFamily="18" charset="0"/>
                <a:ea typeface="MS Gothic" pitchFamily="49" charset="-128"/>
                <a:cs typeface="Times New Roman" pitchFamily="18" charset="0"/>
              </a:rPr>
              <a:t>1</a:t>
            </a: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graphicFrame>
        <p:nvGraphicFramePr>
          <p:cNvPr id="6" name="Objekt 5">
            <a:extLst>
              <a:ext uri="{FF2B5EF4-FFF2-40B4-BE49-F238E27FC236}">
                <a16:creationId xmlns:a16="http://schemas.microsoft.com/office/drawing/2014/main" id="{B1186619-1094-5178-E6D7-5480A88206DE}"/>
              </a:ext>
            </a:extLst>
          </p:cNvPr>
          <p:cNvGraphicFramePr>
            <a:graphicFrameLocks noChangeAspect="1"/>
          </p:cNvGraphicFramePr>
          <p:nvPr/>
        </p:nvGraphicFramePr>
        <p:xfrm>
          <a:off x="195263" y="1655763"/>
          <a:ext cx="11784012" cy="6424612"/>
        </p:xfrm>
        <a:graphic>
          <a:graphicData uri="http://schemas.openxmlformats.org/presentationml/2006/ole">
            <mc:AlternateContent xmlns:mc="http://schemas.openxmlformats.org/markup-compatibility/2006">
              <mc:Choice xmlns:v="urn:schemas-microsoft-com:vml" Requires="v">
                <p:oleObj name="Document" r:id="rId15" imgW="7577802" imgH="4127398" progId="Word.Document.12">
                  <p:embed/>
                </p:oleObj>
              </mc:Choice>
              <mc:Fallback>
                <p:oleObj name="Document" r:id="rId15" imgW="7577802" imgH="4127398" progId="Word.Document.12">
                  <p:embed/>
                  <p:pic>
                    <p:nvPicPr>
                      <p:cNvPr id="6" name="Objekt 5">
                        <a:extLst>
                          <a:ext uri="{FF2B5EF4-FFF2-40B4-BE49-F238E27FC236}">
                            <a16:creationId xmlns:a16="http://schemas.microsoft.com/office/drawing/2014/main" id="{662CC174-D71B-7C62-9C35-EC0D26BCDC2D}"/>
                          </a:ext>
                        </a:extLst>
                      </p:cNvPr>
                      <p:cNvPicPr/>
                      <p:nvPr/>
                    </p:nvPicPr>
                    <p:blipFill>
                      <a:blip r:embed="rId16"/>
                      <a:stretch>
                        <a:fillRect/>
                      </a:stretch>
                    </p:blipFill>
                    <p:spPr>
                      <a:xfrm>
                        <a:off x="195263" y="1655763"/>
                        <a:ext cx="11784012" cy="6424612"/>
                      </a:xfrm>
                      <a:prstGeom prst="rect">
                        <a:avLst/>
                      </a:prstGeom>
                      <a:ln>
                        <a:noFill/>
                      </a:ln>
                    </p:spPr>
                  </p:pic>
                </p:oleObj>
              </mc:Fallback>
            </mc:AlternateContent>
          </a:graphicData>
        </a:graphic>
      </p:graphicFrame>
      <p:sp>
        <p:nvSpPr>
          <p:cNvPr id="7" name="textruta 6">
            <a:extLst>
              <a:ext uri="{FF2B5EF4-FFF2-40B4-BE49-F238E27FC236}">
                <a16:creationId xmlns:a16="http://schemas.microsoft.com/office/drawing/2014/main" id="{3785DDA6-9743-627C-1407-C0C3A67C2CA1}"/>
              </a:ext>
            </a:extLst>
          </p:cNvPr>
          <p:cNvSpPr txBox="1"/>
          <p:nvPr/>
        </p:nvSpPr>
        <p:spPr>
          <a:xfrm>
            <a:off x="4039518" y="849086"/>
            <a:ext cx="2707215" cy="553998"/>
          </a:xfrm>
          <a:prstGeom prst="rect">
            <a:avLst/>
          </a:prstGeom>
          <a:solidFill>
            <a:schemeClr val="bg2"/>
          </a:solid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Calibri" panose="020F0502020204030204"/>
                <a:ea typeface="+mn-ea"/>
                <a:cs typeface="+mn-cs"/>
              </a:rPr>
              <a:t>Ekonomi 2026</a:t>
            </a:r>
          </a:p>
        </p:txBody>
      </p:sp>
    </p:spTree>
    <p:extLst>
      <p:ext uri="{BB962C8B-B14F-4D97-AF65-F5344CB8AC3E}">
        <p14:creationId xmlns:p14="http://schemas.microsoft.com/office/powerpoint/2010/main" val="2219367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2D66DE-A981-634A-A1FD-16AC453076F7}"/>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Pennanteckning 1">
                <a:extLst>
                  <a:ext uri="{FF2B5EF4-FFF2-40B4-BE49-F238E27FC236}">
                    <a16:creationId xmlns:a16="http://schemas.microsoft.com/office/drawing/2014/main" id="{4B246EE5-9AC2-76A2-5C37-F6BE37E7C391}"/>
                  </a:ext>
                </a:extLst>
              </p14:cNvPr>
              <p14:cNvContentPartPr/>
              <p14:nvPr/>
            </p14:nvContentPartPr>
            <p14:xfrm>
              <a:off x="7952873" y="2603028"/>
              <a:ext cx="360" cy="360"/>
            </p14:xfrm>
          </p:contentPart>
        </mc:Choice>
        <mc:Fallback xmlns="">
          <p:pic>
            <p:nvPicPr>
              <p:cNvPr id="2" name="Pennanteckning 1">
                <a:extLst>
                  <a:ext uri="{FF2B5EF4-FFF2-40B4-BE49-F238E27FC236}">
                    <a16:creationId xmlns:a16="http://schemas.microsoft.com/office/drawing/2014/main" id="{64EB54F0-5E5C-4380-827D-C589EE7C8014}"/>
                  </a:ext>
                </a:extLst>
              </p:cNvPr>
              <p:cNvPicPr/>
              <p:nvPr/>
            </p:nvPicPr>
            <p:blipFill>
              <a:blip r:embed="rId3"/>
              <a:stretch>
                <a:fillRect/>
              </a:stretch>
            </p:blipFill>
            <p:spPr>
              <a:xfrm>
                <a:off x="7943873" y="25940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Pennanteckning 2">
                <a:extLst>
                  <a:ext uri="{FF2B5EF4-FFF2-40B4-BE49-F238E27FC236}">
                    <a16:creationId xmlns:a16="http://schemas.microsoft.com/office/drawing/2014/main" id="{B07BBACE-1835-2B8C-AE5D-E8689FFD8470}"/>
                  </a:ext>
                </a:extLst>
              </p14:cNvPr>
              <p14:cNvContentPartPr/>
              <p14:nvPr/>
            </p14:nvContentPartPr>
            <p14:xfrm>
              <a:off x="8129993" y="2640468"/>
              <a:ext cx="360" cy="360"/>
            </p14:xfrm>
          </p:contentPart>
        </mc:Choice>
        <mc:Fallback xmlns="">
          <p:pic>
            <p:nvPicPr>
              <p:cNvPr id="3" name="Pennanteckning 2">
                <a:extLst>
                  <a:ext uri="{FF2B5EF4-FFF2-40B4-BE49-F238E27FC236}">
                    <a16:creationId xmlns:a16="http://schemas.microsoft.com/office/drawing/2014/main" id="{2021E8A8-7C75-4159-AC10-CCB7E27F5389}"/>
                  </a:ext>
                </a:extLst>
              </p:cNvPr>
              <p:cNvPicPr/>
              <p:nvPr/>
            </p:nvPicPr>
            <p:blipFill>
              <a:blip r:embed="rId3"/>
              <a:stretch>
                <a:fillRect/>
              </a:stretch>
            </p:blipFill>
            <p:spPr>
              <a:xfrm>
                <a:off x="8120993" y="2631468"/>
                <a:ext cx="18000" cy="18000"/>
              </a:xfrm>
              <a:prstGeom prst="rect">
                <a:avLst/>
              </a:prstGeom>
            </p:spPr>
          </p:pic>
        </mc:Fallback>
      </mc:AlternateContent>
      <p:grpSp>
        <p:nvGrpSpPr>
          <p:cNvPr id="10" name="Grupp 9">
            <a:extLst>
              <a:ext uri="{FF2B5EF4-FFF2-40B4-BE49-F238E27FC236}">
                <a16:creationId xmlns:a16="http://schemas.microsoft.com/office/drawing/2014/main" id="{FBE696F9-781A-02A0-C191-00A78E48F750}"/>
              </a:ext>
            </a:extLst>
          </p:cNvPr>
          <p:cNvGrpSpPr/>
          <p:nvPr/>
        </p:nvGrpSpPr>
        <p:grpSpPr>
          <a:xfrm>
            <a:off x="8186153" y="2640468"/>
            <a:ext cx="360" cy="360"/>
            <a:chOff x="6662153" y="2640468"/>
            <a:chExt cx="360" cy="360"/>
          </a:xfrm>
        </p:grpSpPr>
        <mc:AlternateContent xmlns:mc="http://schemas.openxmlformats.org/markup-compatibility/2006" xmlns:p14="http://schemas.microsoft.com/office/powerpoint/2010/main">
          <mc:Choice Requires="p14">
            <p:contentPart p14:bwMode="auto" r:id="rId5">
              <p14:nvContentPartPr>
                <p14:cNvPr id="8" name="Pennanteckning 7">
                  <a:extLst>
                    <a:ext uri="{FF2B5EF4-FFF2-40B4-BE49-F238E27FC236}">
                      <a16:creationId xmlns:a16="http://schemas.microsoft.com/office/drawing/2014/main" id="{42C1B0F8-3D6E-DC3A-58C1-F61C2DED45D3}"/>
                    </a:ext>
                  </a:extLst>
                </p14:cNvPr>
                <p14:cNvContentPartPr/>
                <p14:nvPr/>
              </p14:nvContentPartPr>
              <p14:xfrm>
                <a:off x="6662153" y="2640468"/>
                <a:ext cx="360" cy="360"/>
              </p14:xfrm>
            </p:contentPart>
          </mc:Choice>
          <mc:Fallback xmlns="">
            <p:pic>
              <p:nvPicPr>
                <p:cNvPr id="8" name="Pennanteckning 7">
                  <a:extLst>
                    <a:ext uri="{FF2B5EF4-FFF2-40B4-BE49-F238E27FC236}">
                      <a16:creationId xmlns:a16="http://schemas.microsoft.com/office/drawing/2014/main" id="{116287FF-3B51-499C-963B-44B9383C768C}"/>
                    </a:ext>
                  </a:extLst>
                </p:cNvPr>
                <p:cNvPicPr/>
                <p:nvPr/>
              </p:nvPicPr>
              <p:blipFill>
                <a:blip r:embed="rId7"/>
                <a:stretch>
                  <a:fillRect/>
                </a:stretch>
              </p:blipFill>
              <p:spPr>
                <a:xfrm>
                  <a:off x="6653153" y="26318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Pennanteckning 8">
                  <a:extLst>
                    <a:ext uri="{FF2B5EF4-FFF2-40B4-BE49-F238E27FC236}">
                      <a16:creationId xmlns:a16="http://schemas.microsoft.com/office/drawing/2014/main" id="{B007D82B-2542-BB45-3159-DBA73425DBBF}"/>
                    </a:ext>
                  </a:extLst>
                </p14:cNvPr>
                <p14:cNvContentPartPr/>
                <p14:nvPr/>
              </p14:nvContentPartPr>
              <p14:xfrm>
                <a:off x="6662153" y="2640468"/>
                <a:ext cx="360" cy="360"/>
              </p14:xfrm>
            </p:contentPart>
          </mc:Choice>
          <mc:Fallback xmlns="">
            <p:pic>
              <p:nvPicPr>
                <p:cNvPr id="9" name="Pennanteckning 8">
                  <a:extLst>
                    <a:ext uri="{FF2B5EF4-FFF2-40B4-BE49-F238E27FC236}">
                      <a16:creationId xmlns:a16="http://schemas.microsoft.com/office/drawing/2014/main" id="{17E85FD9-E8A1-4278-AE5A-FF0F6FD3A4E1}"/>
                    </a:ext>
                  </a:extLst>
                </p:cNvPr>
                <p:cNvPicPr/>
                <p:nvPr/>
              </p:nvPicPr>
              <p:blipFill>
                <a:blip r:embed="rId7"/>
                <a:stretch>
                  <a:fillRect/>
                </a:stretch>
              </p:blipFill>
              <p:spPr>
                <a:xfrm>
                  <a:off x="6653153" y="263182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1" name="Pennanteckning 10">
                <a:extLst>
                  <a:ext uri="{FF2B5EF4-FFF2-40B4-BE49-F238E27FC236}">
                    <a16:creationId xmlns:a16="http://schemas.microsoft.com/office/drawing/2014/main" id="{F8BB1ECB-A1D6-502F-24D2-A4D05D1F4685}"/>
                  </a:ext>
                </a:extLst>
              </p14:cNvPr>
              <p14:cNvContentPartPr/>
              <p14:nvPr/>
            </p14:nvContentPartPr>
            <p14:xfrm>
              <a:off x="-905047" y="746508"/>
              <a:ext cx="360" cy="360"/>
            </p14:xfrm>
          </p:contentPart>
        </mc:Choice>
        <mc:Fallback xmlns="">
          <p:pic>
            <p:nvPicPr>
              <p:cNvPr id="11" name="Pennanteckning 10">
                <a:extLst>
                  <a:ext uri="{FF2B5EF4-FFF2-40B4-BE49-F238E27FC236}">
                    <a16:creationId xmlns:a16="http://schemas.microsoft.com/office/drawing/2014/main" id="{24E105C5-D73A-43DC-AC64-97285C65F208}"/>
                  </a:ext>
                </a:extLst>
              </p:cNvPr>
              <p:cNvPicPr/>
              <p:nvPr/>
            </p:nvPicPr>
            <p:blipFill>
              <a:blip r:embed="rId3"/>
              <a:stretch>
                <a:fillRect/>
              </a:stretch>
            </p:blipFill>
            <p:spPr>
              <a:xfrm>
                <a:off x="-914047" y="7375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Pennanteckning 11">
                <a:extLst>
                  <a:ext uri="{FF2B5EF4-FFF2-40B4-BE49-F238E27FC236}">
                    <a16:creationId xmlns:a16="http://schemas.microsoft.com/office/drawing/2014/main" id="{28B492D2-F450-9AED-3AF8-2A3C542BF276}"/>
                  </a:ext>
                </a:extLst>
              </p14:cNvPr>
              <p14:cNvContentPartPr/>
              <p14:nvPr/>
            </p14:nvContentPartPr>
            <p14:xfrm>
              <a:off x="8522033" y="4506708"/>
              <a:ext cx="21600" cy="11160"/>
            </p14:xfrm>
          </p:contentPart>
        </mc:Choice>
        <mc:Fallback xmlns="">
          <p:pic>
            <p:nvPicPr>
              <p:cNvPr id="12" name="Pennanteckning 11">
                <a:extLst>
                  <a:ext uri="{FF2B5EF4-FFF2-40B4-BE49-F238E27FC236}">
                    <a16:creationId xmlns:a16="http://schemas.microsoft.com/office/drawing/2014/main" id="{D5B527F8-C235-4008-B386-34A1468DA376}"/>
                  </a:ext>
                </a:extLst>
              </p:cNvPr>
              <p:cNvPicPr/>
              <p:nvPr/>
            </p:nvPicPr>
            <p:blipFill>
              <a:blip r:embed="rId11"/>
              <a:stretch>
                <a:fillRect/>
              </a:stretch>
            </p:blipFill>
            <p:spPr>
              <a:xfrm>
                <a:off x="8513181" y="4497989"/>
                <a:ext cx="38951" cy="28249"/>
              </a:xfrm>
              <a:prstGeom prst="rect">
                <a:avLst/>
              </a:prstGeom>
            </p:spPr>
          </p:pic>
        </mc:Fallback>
      </mc:AlternateContent>
      <p:grpSp>
        <p:nvGrpSpPr>
          <p:cNvPr id="18" name="Grupp 17">
            <a:extLst>
              <a:ext uri="{FF2B5EF4-FFF2-40B4-BE49-F238E27FC236}">
                <a16:creationId xmlns:a16="http://schemas.microsoft.com/office/drawing/2014/main" id="{B22BDE51-FAED-8776-44F4-493506524255}"/>
              </a:ext>
            </a:extLst>
          </p:cNvPr>
          <p:cNvGrpSpPr/>
          <p:nvPr/>
        </p:nvGrpSpPr>
        <p:grpSpPr>
          <a:xfrm>
            <a:off x="5237393" y="2090057"/>
            <a:ext cx="18720" cy="9720"/>
            <a:chOff x="3713393" y="2090057"/>
            <a:chExt cx="18720" cy="9720"/>
          </a:xfrm>
        </p:grpSpPr>
        <mc:AlternateContent xmlns:mc="http://schemas.openxmlformats.org/markup-compatibility/2006" xmlns:p14="http://schemas.microsoft.com/office/powerpoint/2010/main">
          <mc:Choice Requires="p14">
            <p:contentPart p14:bwMode="auto" r:id="rId12">
              <p14:nvContentPartPr>
                <p14:cNvPr id="15" name="Pennanteckning 14">
                  <a:extLst>
                    <a:ext uri="{FF2B5EF4-FFF2-40B4-BE49-F238E27FC236}">
                      <a16:creationId xmlns:a16="http://schemas.microsoft.com/office/drawing/2014/main" id="{F3E56C21-D289-FFE4-9A8D-A06E0DE0BC52}"/>
                    </a:ext>
                  </a:extLst>
                </p14:cNvPr>
                <p14:cNvContentPartPr/>
                <p14:nvPr/>
              </p14:nvContentPartPr>
              <p14:xfrm>
                <a:off x="3713393" y="2090057"/>
                <a:ext cx="360" cy="360"/>
              </p14:xfrm>
            </p:contentPart>
          </mc:Choice>
          <mc:Fallback xmlns="">
            <p:pic>
              <p:nvPicPr>
                <p:cNvPr id="15" name="Pennanteckning 14">
                  <a:extLst>
                    <a:ext uri="{FF2B5EF4-FFF2-40B4-BE49-F238E27FC236}">
                      <a16:creationId xmlns:a16="http://schemas.microsoft.com/office/drawing/2014/main" id="{4B569278-F69C-49FB-8B6E-5F0532955720}"/>
                    </a:ext>
                  </a:extLst>
                </p:cNvPr>
                <p:cNvPicPr/>
                <p:nvPr/>
              </p:nvPicPr>
              <p:blipFill>
                <a:blip r:embed="rId7"/>
                <a:stretch>
                  <a:fillRect/>
                </a:stretch>
              </p:blipFill>
              <p:spPr>
                <a:xfrm>
                  <a:off x="3704393" y="20810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Pennanteckning 15">
                  <a:extLst>
                    <a:ext uri="{FF2B5EF4-FFF2-40B4-BE49-F238E27FC236}">
                      <a16:creationId xmlns:a16="http://schemas.microsoft.com/office/drawing/2014/main" id="{BBB0F17D-4BFF-FA10-D6F9-7518BF8E10E4}"/>
                    </a:ext>
                  </a:extLst>
                </p14:cNvPr>
                <p14:cNvContentPartPr/>
                <p14:nvPr/>
              </p14:nvContentPartPr>
              <p14:xfrm>
                <a:off x="3713393" y="2090057"/>
                <a:ext cx="360" cy="360"/>
              </p14:xfrm>
            </p:contentPart>
          </mc:Choice>
          <mc:Fallback xmlns="">
            <p:pic>
              <p:nvPicPr>
                <p:cNvPr id="16" name="Pennanteckning 15">
                  <a:extLst>
                    <a:ext uri="{FF2B5EF4-FFF2-40B4-BE49-F238E27FC236}">
                      <a16:creationId xmlns:a16="http://schemas.microsoft.com/office/drawing/2014/main" id="{E7E34BDF-0896-4C4D-94E1-4791809F5A88}"/>
                    </a:ext>
                  </a:extLst>
                </p:cNvPr>
                <p:cNvPicPr/>
                <p:nvPr/>
              </p:nvPicPr>
              <p:blipFill>
                <a:blip r:embed="rId7"/>
                <a:stretch>
                  <a:fillRect/>
                </a:stretch>
              </p:blipFill>
              <p:spPr>
                <a:xfrm>
                  <a:off x="3704393" y="20810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Pennanteckning 16">
                  <a:extLst>
                    <a:ext uri="{FF2B5EF4-FFF2-40B4-BE49-F238E27FC236}">
                      <a16:creationId xmlns:a16="http://schemas.microsoft.com/office/drawing/2014/main" id="{87502EA2-3323-5CD7-02BB-EACC4F6A0D29}"/>
                    </a:ext>
                  </a:extLst>
                </p14:cNvPr>
                <p14:cNvContentPartPr/>
                <p14:nvPr/>
              </p14:nvContentPartPr>
              <p14:xfrm>
                <a:off x="3731753" y="2099417"/>
                <a:ext cx="360" cy="360"/>
              </p14:xfrm>
            </p:contentPart>
          </mc:Choice>
          <mc:Fallback xmlns="">
            <p:pic>
              <p:nvPicPr>
                <p:cNvPr id="17" name="Pennanteckning 16">
                  <a:extLst>
                    <a:ext uri="{FF2B5EF4-FFF2-40B4-BE49-F238E27FC236}">
                      <a16:creationId xmlns:a16="http://schemas.microsoft.com/office/drawing/2014/main" id="{8FE82D9D-6563-4867-9670-EF7DAF6AB582}"/>
                    </a:ext>
                  </a:extLst>
                </p:cNvPr>
                <p:cNvPicPr/>
                <p:nvPr/>
              </p:nvPicPr>
              <p:blipFill>
                <a:blip r:embed="rId7"/>
                <a:stretch>
                  <a:fillRect/>
                </a:stretch>
              </p:blipFill>
              <p:spPr>
                <a:xfrm>
                  <a:off x="3723113" y="2090417"/>
                  <a:ext cx="18000" cy="18000"/>
                </a:xfrm>
                <a:prstGeom prst="rect">
                  <a:avLst/>
                </a:prstGeom>
              </p:spPr>
            </p:pic>
          </mc:Fallback>
        </mc:AlternateContent>
      </p:grpSp>
      <p:sp>
        <p:nvSpPr>
          <p:cNvPr id="13" name="Rubrik 1">
            <a:extLst>
              <a:ext uri="{FF2B5EF4-FFF2-40B4-BE49-F238E27FC236}">
                <a16:creationId xmlns:a16="http://schemas.microsoft.com/office/drawing/2014/main" id="{75DF1722-5245-AEFC-DF33-011CDCD9F762}"/>
              </a:ext>
            </a:extLst>
          </p:cNvPr>
          <p:cNvSpPr txBox="1">
            <a:spLocks/>
          </p:cNvSpPr>
          <p:nvPr/>
        </p:nvSpPr>
        <p:spPr>
          <a:xfrm>
            <a:off x="1055544" y="-46298"/>
            <a:ext cx="9900990" cy="778790"/>
          </a:xfrm>
          <a:prstGeom prst="rect">
            <a:avLst/>
          </a:prstGeom>
          <a:solidFill>
            <a:schemeClr val="accent5"/>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a:t>
            </a:r>
            <a:r>
              <a:rPr lang="sv-SE" altLang="sv-SE" sz="3600" b="1" dirty="0">
                <a:solidFill>
                  <a:prstClr val="black"/>
                </a:solidFill>
                <a:latin typeface="Cambria" pitchFamily="18" charset="0"/>
                <a:ea typeface="MS Gothic" pitchFamily="49" charset="-128"/>
                <a:cs typeface="Times New Roman" pitchFamily="18" charset="0"/>
              </a:rPr>
              <a:t>1</a:t>
            </a: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graphicFrame>
        <p:nvGraphicFramePr>
          <p:cNvPr id="6" name="Objekt 5">
            <a:extLst>
              <a:ext uri="{FF2B5EF4-FFF2-40B4-BE49-F238E27FC236}">
                <a16:creationId xmlns:a16="http://schemas.microsoft.com/office/drawing/2014/main" id="{4876EE4F-798F-FAA9-6FA2-24980AF1F02D}"/>
              </a:ext>
            </a:extLst>
          </p:cNvPr>
          <p:cNvGraphicFramePr>
            <a:graphicFrameLocks noChangeAspect="1"/>
          </p:cNvGraphicFramePr>
          <p:nvPr/>
        </p:nvGraphicFramePr>
        <p:xfrm>
          <a:off x="194540" y="1656542"/>
          <a:ext cx="11531600" cy="6284913"/>
        </p:xfrm>
        <a:graphic>
          <a:graphicData uri="http://schemas.openxmlformats.org/presentationml/2006/ole">
            <mc:AlternateContent xmlns:mc="http://schemas.openxmlformats.org/markup-compatibility/2006">
              <mc:Choice xmlns:v="urn:schemas-microsoft-com:vml" Requires="v">
                <p:oleObj name="Document" r:id="rId15" imgW="7577802" imgH="4125598" progId="Word.Document.12">
                  <p:embed/>
                </p:oleObj>
              </mc:Choice>
              <mc:Fallback>
                <p:oleObj name="Document" r:id="rId15" imgW="7577802" imgH="4125598" progId="Word.Document.12">
                  <p:embed/>
                  <p:pic>
                    <p:nvPicPr>
                      <p:cNvPr id="6" name="Objekt 5">
                        <a:extLst>
                          <a:ext uri="{FF2B5EF4-FFF2-40B4-BE49-F238E27FC236}">
                            <a16:creationId xmlns:a16="http://schemas.microsoft.com/office/drawing/2014/main" id="{662CC174-D71B-7C62-9C35-EC0D26BCDC2D}"/>
                          </a:ext>
                        </a:extLst>
                      </p:cNvPr>
                      <p:cNvPicPr/>
                      <p:nvPr/>
                    </p:nvPicPr>
                    <p:blipFill>
                      <a:blip r:embed="rId16"/>
                      <a:stretch>
                        <a:fillRect/>
                      </a:stretch>
                    </p:blipFill>
                    <p:spPr>
                      <a:xfrm>
                        <a:off x="194540" y="1656542"/>
                        <a:ext cx="11531600" cy="6284913"/>
                      </a:xfrm>
                      <a:prstGeom prst="rect">
                        <a:avLst/>
                      </a:prstGeom>
                      <a:ln>
                        <a:noFill/>
                      </a:ln>
                    </p:spPr>
                  </p:pic>
                </p:oleObj>
              </mc:Fallback>
            </mc:AlternateContent>
          </a:graphicData>
        </a:graphic>
      </p:graphicFrame>
      <p:sp>
        <p:nvSpPr>
          <p:cNvPr id="7" name="textruta 6">
            <a:extLst>
              <a:ext uri="{FF2B5EF4-FFF2-40B4-BE49-F238E27FC236}">
                <a16:creationId xmlns:a16="http://schemas.microsoft.com/office/drawing/2014/main" id="{7749A345-E257-F7E6-39DA-423958D66BD7}"/>
              </a:ext>
            </a:extLst>
          </p:cNvPr>
          <p:cNvSpPr txBox="1"/>
          <p:nvPr/>
        </p:nvSpPr>
        <p:spPr>
          <a:xfrm>
            <a:off x="4039518" y="849086"/>
            <a:ext cx="2707215" cy="553998"/>
          </a:xfrm>
          <a:prstGeom prst="rect">
            <a:avLst/>
          </a:prstGeom>
          <a:solidFill>
            <a:schemeClr val="bg2"/>
          </a:solid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Calibri" panose="020F0502020204030204"/>
                <a:ea typeface="+mn-ea"/>
                <a:cs typeface="+mn-cs"/>
              </a:rPr>
              <a:t>Ekonomi 2026</a:t>
            </a:r>
          </a:p>
        </p:txBody>
      </p:sp>
    </p:spTree>
    <p:extLst>
      <p:ext uri="{BB962C8B-B14F-4D97-AF65-F5344CB8AC3E}">
        <p14:creationId xmlns:p14="http://schemas.microsoft.com/office/powerpoint/2010/main" val="1903281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7CCB-1F11-980C-942F-AEE0269DC2E5}"/>
            </a:ext>
          </a:extLst>
        </p:cNvPr>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71A175F2-6361-5253-7298-5B289EAFC501}"/>
              </a:ext>
            </a:extLst>
          </p:cNvPr>
          <p:cNvGraphicFramePr>
            <a:graphicFrameLocks noGrp="1"/>
          </p:cNvGraphicFramePr>
          <p:nvPr>
            <p:extLst>
              <p:ext uri="{D42A27DB-BD31-4B8C-83A1-F6EECF244321}">
                <p14:modId xmlns:p14="http://schemas.microsoft.com/office/powerpoint/2010/main" val="2765325507"/>
              </p:ext>
            </p:extLst>
          </p:nvPr>
        </p:nvGraphicFramePr>
        <p:xfrm>
          <a:off x="807" y="600975"/>
          <a:ext cx="12141549" cy="6919861"/>
        </p:xfrm>
        <a:graphic>
          <a:graphicData uri="http://schemas.openxmlformats.org/drawingml/2006/table">
            <a:tbl>
              <a:tblPr firstRow="1" firstCol="1" bandRow="1">
                <a:tableStyleId>{5C22544A-7EE6-4342-B048-85BDC9FD1C3A}</a:tableStyleId>
              </a:tblPr>
              <a:tblGrid>
                <a:gridCol w="1945211">
                  <a:extLst>
                    <a:ext uri="{9D8B030D-6E8A-4147-A177-3AD203B41FA5}">
                      <a16:colId xmlns:a16="http://schemas.microsoft.com/office/drawing/2014/main" val="3194684766"/>
                    </a:ext>
                  </a:extLst>
                </a:gridCol>
                <a:gridCol w="10072586">
                  <a:extLst>
                    <a:ext uri="{9D8B030D-6E8A-4147-A177-3AD203B41FA5}">
                      <a16:colId xmlns:a16="http://schemas.microsoft.com/office/drawing/2014/main" val="654994393"/>
                    </a:ext>
                  </a:extLst>
                </a:gridCol>
                <a:gridCol w="123752">
                  <a:extLst>
                    <a:ext uri="{9D8B030D-6E8A-4147-A177-3AD203B41FA5}">
                      <a16:colId xmlns:a16="http://schemas.microsoft.com/office/drawing/2014/main" val="302455191"/>
                    </a:ext>
                  </a:extLst>
                </a:gridCol>
              </a:tblGrid>
              <a:tr h="242172">
                <a:tc>
                  <a:txBody>
                    <a:bodyPr/>
                    <a:lstStyle/>
                    <a:p>
                      <a:pPr>
                        <a:lnSpc>
                          <a:spcPct val="115000"/>
                        </a:lnSpc>
                        <a:spcAft>
                          <a:spcPts val="0"/>
                        </a:spcAft>
                      </a:pPr>
                      <a:r>
                        <a:rPr lang="sv-SE" sz="1400" dirty="0">
                          <a:effectLst/>
                        </a:rPr>
                        <a:t>Tid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r>
                        <a:rPr lang="sv-SE" sz="1600" dirty="0">
                          <a:effectLst/>
                        </a:rPr>
                        <a:t>Program söndag 22 feb</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893074917"/>
                  </a:ext>
                </a:extLst>
              </a:tr>
              <a:tr h="583290">
                <a:tc>
                  <a:txBody>
                    <a:bodyPr/>
                    <a:lstStyle/>
                    <a:p>
                      <a:pPr>
                        <a:lnSpc>
                          <a:spcPct val="115000"/>
                        </a:lnSpc>
                        <a:spcAft>
                          <a:spcPts val="0"/>
                        </a:spcAft>
                      </a:pPr>
                      <a:r>
                        <a:rPr lang="sv-SE" sz="1400" dirty="0">
                          <a:effectLst/>
                        </a:rPr>
                        <a:t>07.00-08.00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dirty="0">
                          <a:effectLst/>
                        </a:rPr>
                        <a:t>Frukost – utcheckade.  </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       Alla</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42280106"/>
                  </a:ext>
                </a:extLst>
              </a:tr>
              <a:tr h="512191">
                <a:tc>
                  <a:txBody>
                    <a:bodyPr/>
                    <a:lstStyle/>
                    <a:p>
                      <a:pPr>
                        <a:lnSpc>
                          <a:spcPct val="115000"/>
                        </a:lnSpc>
                        <a:spcAft>
                          <a:spcPts val="0"/>
                        </a:spcAft>
                      </a:pPr>
                      <a:r>
                        <a:rPr lang="sv-SE" sz="1400" dirty="0">
                          <a:effectLst/>
                        </a:rPr>
                        <a:t>08.00-08.45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rPr>
                        <a:t>Åtgärder med anledning av revisionen 2022-23  - uppföljning</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rPr>
                        <a:t>Åtgärder under 2025 med anledning av bokslut 2024 - Konsekvenser</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latin typeface="Calibri" panose="020F0502020204030204" pitchFamily="34" charset="0"/>
                          <a:ea typeface="Calibri" panose="020F0502020204030204" pitchFamily="34" charset="0"/>
                          <a:cs typeface="Times New Roman" panose="02020603050405020304" pitchFamily="18" charset="0"/>
                        </a:rPr>
                        <a:t>        Mikael Rye-Danjelsen, Vendela Eriksson</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sv-SE" sz="1400" dirty="0">
                        <a:effectLst/>
                      </a:endParaRPr>
                    </a:p>
                  </a:txBody>
                  <a:tcPr marL="49176" marR="49176" marT="0" marB="0"/>
                </a:tc>
                <a:tc>
                  <a:txBody>
                    <a:bodyPr/>
                    <a:lstStyle/>
                    <a:p>
                      <a:pPr>
                        <a:lnSpc>
                          <a:spcPct val="115000"/>
                        </a:lnSpc>
                        <a:spcAft>
                          <a:spcPts val="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717920201"/>
                  </a:ext>
                </a:extLst>
              </a:tr>
              <a:tr h="555149">
                <a:tc>
                  <a:txBody>
                    <a:bodyPr/>
                    <a:lstStyle/>
                    <a:p>
                      <a:pPr>
                        <a:lnSpc>
                          <a:spcPct val="115000"/>
                        </a:lnSpc>
                        <a:spcAft>
                          <a:spcPts val="0"/>
                        </a:spcAft>
                      </a:pPr>
                      <a:r>
                        <a:rPr lang="sv-SE" sz="1400" dirty="0">
                          <a:effectLst/>
                        </a:rPr>
                        <a:t>08.45-09.30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dirty="0">
                          <a:effectLst/>
                        </a:rPr>
                        <a:t>Ekonomi 2026</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Nytt organisationsstödssystem – Konsekvenser för FAK?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1" dirty="0">
                          <a:effectLst/>
                          <a:hlinkClick r:id="rId3" action="ppaction://hlinkfile"/>
                        </a:rPr>
                        <a:t>Inlämnade Projektansökningar</a:t>
                      </a:r>
                      <a:endParaRPr lang="sv-SE" sz="1400" b="1" dirty="0">
                        <a:effectLst/>
                      </a:endParaRP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highlight>
                            <a:srgbClr val="FFFF00"/>
                          </a:highlight>
                        </a:rPr>
                        <a:t>Medlemsavgifter, Rutiner, utbildning</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u="none" dirty="0">
                          <a:effectLst/>
                        </a:rPr>
                        <a:t>Verksamhetsuppdrag 2026  </a:t>
                      </a:r>
                      <a:endParaRPr lang="sv-SE" sz="1400" b="0" u="none" dirty="0">
                        <a:effectLst/>
                        <a:hlinkClick r:id="rId4" action="ppaction://hlinkfile"/>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rPr>
                        <a:t>      </a:t>
                      </a:r>
                      <a:r>
                        <a:rPr lang="sv-SE" sz="1400" b="1" dirty="0" err="1">
                          <a:effectLst/>
                        </a:rPr>
                        <a:t>Vendela,Mikael</a:t>
                      </a:r>
                      <a:r>
                        <a:rPr lang="sv-SE" sz="1400" b="1" dirty="0">
                          <a:effectLst/>
                        </a:rPr>
                        <a:t>, C-O</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22459112"/>
                  </a:ext>
                </a:extLst>
              </a:tr>
              <a:tr h="346225">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09.30-10.00</a:t>
                      </a: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Fika i Restaurangen</a:t>
                      </a: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11274692"/>
                  </a:ext>
                </a:extLst>
              </a:tr>
              <a:tr h="870301">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10.00-10.30</a:t>
                      </a: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b="0" dirty="0">
                          <a:effectLst/>
                          <a:hlinkClick r:id="rId4" action="ppaction://hlinkfile"/>
                        </a:rPr>
                        <a:t>FAK Drog- och alkoholpolicy </a:t>
                      </a:r>
                      <a:endParaRPr lang="sv-SE" sz="1400" b="0" dirty="0">
                        <a:effectLst/>
                      </a:endParaRPr>
                    </a:p>
                    <a:p>
                      <a:pPr marL="285750" indent="-285750">
                        <a:lnSpc>
                          <a:spcPct val="115000"/>
                        </a:lnSpc>
                        <a:spcAft>
                          <a:spcPts val="0"/>
                        </a:spcAft>
                        <a:buFont typeface="Arial" panose="020B0604020202020204" pitchFamily="34" charset="0"/>
                        <a:buChar char="•"/>
                      </a:pPr>
                      <a:r>
                        <a:rPr lang="sv-SE" sz="1400" b="0" dirty="0">
                          <a:effectLst/>
                          <a:hlinkClick r:id="rId5" action="ppaction://hlinkfile"/>
                        </a:rPr>
                        <a:t>FAK Trafiksäkerhetspolicy (redovisning av gårdagens WS)</a:t>
                      </a:r>
                      <a:endParaRPr lang="sv-SE" sz="1400" b="0" dirty="0">
                        <a:effectLst/>
                      </a:endParaRPr>
                    </a:p>
                    <a:p>
                      <a:pPr marL="0" indent="0">
                        <a:lnSpc>
                          <a:spcPct val="115000"/>
                        </a:lnSpc>
                        <a:spcAft>
                          <a:spcPts val="0"/>
                        </a:spcAft>
                        <a:buFont typeface="Arial" panose="020B0604020202020204" pitchFamily="34" charset="0"/>
                        <a:buNone/>
                      </a:pPr>
                      <a:r>
                        <a:rPr lang="sv-SE" sz="1400" b="1" dirty="0">
                          <a:effectLst/>
                        </a:rPr>
                        <a:t>    C-O m </a:t>
                      </a:r>
                      <a:r>
                        <a:rPr lang="sv-SE" sz="1400" b="1" dirty="0" err="1">
                          <a:effectLst/>
                        </a:rPr>
                        <a:t>fl</a:t>
                      </a:r>
                      <a:endParaRPr lang="sv-SE" sz="1400" b="1" dirty="0">
                        <a:effectLst/>
                      </a:endParaRPr>
                    </a:p>
                    <a:p>
                      <a:pPr marL="0" indent="0">
                        <a:lnSpc>
                          <a:spcPct val="115000"/>
                        </a:lnSpc>
                        <a:spcAft>
                          <a:spcPts val="0"/>
                        </a:spcAft>
                        <a:buFont typeface="Arial" panose="020B0604020202020204" pitchFamily="34" charset="0"/>
                        <a:buNone/>
                      </a:pPr>
                      <a:endParaRPr lang="sv-SE" sz="1400" b="1" dirty="0">
                        <a:effectLst/>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3861023333"/>
                  </a:ext>
                </a:extLst>
              </a:tr>
              <a:tr h="37309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10.30 -11.30</a:t>
                      </a:r>
                    </a:p>
                    <a:p>
                      <a:pPr marL="0" marR="0" lvl="0" indent="0" algn="l" defTabSz="914400" rtl="0" eaLnBrk="1" fontAlgn="auto" latinLnBrk="0" hangingPunct="1">
                        <a:lnSpc>
                          <a:spcPct val="115000"/>
                        </a:lnSpc>
                        <a:spcBef>
                          <a:spcPts val="0"/>
                        </a:spcBef>
                        <a:spcAft>
                          <a:spcPts val="0"/>
                        </a:spcAft>
                        <a:buClrTx/>
                        <a:buSzTx/>
                        <a:buFontTx/>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11.30-12.00</a:t>
                      </a:r>
                    </a:p>
                  </a:txBody>
                  <a:tcPr marL="49176" marR="49176" marT="0" marB="0"/>
                </a:tc>
                <a:tc>
                  <a:txBody>
                    <a:bodyPr/>
                    <a:lstStyle/>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De nya administrativa systemen – Hur fungerar de? </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1" kern="1200" dirty="0">
                          <a:solidFill>
                            <a:schemeClr val="dk1"/>
                          </a:solidFill>
                          <a:effectLst/>
                          <a:latin typeface="+mn-lt"/>
                          <a:ea typeface="+mn-ea"/>
                          <a:cs typeface="+mn-cs"/>
                        </a:rPr>
                        <a:t>        Mikael Rye-Danjelsen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latin typeface="+mn-lt"/>
                          <a:ea typeface="Calibri" panose="020F0502020204030204" pitchFamily="34" charset="0"/>
                          <a:cs typeface="Times New Roman" panose="02020603050405020304" pitchFamily="18" charset="0"/>
                        </a:rPr>
                        <a:t>Vägen framåt mot Riksstämma 2027</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latin typeface="+mn-lt"/>
                          <a:ea typeface="Calibri" panose="020F0502020204030204" pitchFamily="34" charset="0"/>
                          <a:cs typeface="Times New Roman" panose="02020603050405020304" pitchFamily="18" charset="0"/>
                        </a:rPr>
                        <a:t>        Valberedningen och Klas Göran Asplund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20681668"/>
                  </a:ext>
                </a:extLst>
              </a:tr>
              <a:tr h="98298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rPr>
                        <a:t>12.00-13.00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Lunch  -   </a:t>
                      </a:r>
                      <a:r>
                        <a:rPr lang="sv-SE" sz="1400" b="1" dirty="0">
                          <a:effectLst/>
                          <a:latin typeface="Calibri" panose="020F0502020204030204" pitchFamily="34" charset="0"/>
                          <a:ea typeface="Calibri" panose="020F0502020204030204" pitchFamily="34" charset="0"/>
                          <a:cs typeface="Times New Roman" panose="02020603050405020304" pitchFamily="18" charset="0"/>
                        </a:rPr>
                        <a:t>Hemfärd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968416356"/>
                  </a:ext>
                </a:extLst>
              </a:tr>
            </a:tbl>
          </a:graphicData>
        </a:graphic>
      </p:graphicFrame>
      <p:sp>
        <p:nvSpPr>
          <p:cNvPr id="3" name="Rubrik 1">
            <a:extLst>
              <a:ext uri="{FF2B5EF4-FFF2-40B4-BE49-F238E27FC236}">
                <a16:creationId xmlns:a16="http://schemas.microsoft.com/office/drawing/2014/main" id="{9799946F-13CF-5339-B297-CC1624BEE91E}"/>
              </a:ext>
            </a:extLst>
          </p:cNvPr>
          <p:cNvSpPr txBox="1">
            <a:spLocks/>
          </p:cNvSpPr>
          <p:nvPr/>
        </p:nvSpPr>
        <p:spPr>
          <a:xfrm>
            <a:off x="1122792"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798733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11EDF0-C5E1-749D-A551-9AD6D01DD76C}"/>
              </a:ext>
            </a:extLst>
          </p:cNvPr>
          <p:cNvSpPr>
            <a:spLocks noGrp="1"/>
          </p:cNvSpPr>
          <p:nvPr>
            <p:ph type="title"/>
          </p:nvPr>
        </p:nvSpPr>
        <p:spPr>
          <a:xfrm>
            <a:off x="1982369" y="-521284"/>
            <a:ext cx="8007093" cy="1567724"/>
          </a:xfrm>
        </p:spPr>
        <p:txBody>
          <a:bodyPr/>
          <a:lstStyle/>
          <a:p>
            <a:r>
              <a:rPr lang="sv-SE" sz="4000" dirty="0"/>
              <a:t>Medlemsavgifter till riks</a:t>
            </a:r>
          </a:p>
        </p:txBody>
      </p:sp>
      <p:sp>
        <p:nvSpPr>
          <p:cNvPr id="4" name="Platshållare för datum 3">
            <a:extLst>
              <a:ext uri="{FF2B5EF4-FFF2-40B4-BE49-F238E27FC236}">
                <a16:creationId xmlns:a16="http://schemas.microsoft.com/office/drawing/2014/main" id="{F533EC8F-C26C-C413-D723-FF0F6879D8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F8C365F7-5E34-E999-C68B-87C0D434BE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innehåll 5">
            <a:extLst>
              <a:ext uri="{FF2B5EF4-FFF2-40B4-BE49-F238E27FC236}">
                <a16:creationId xmlns:a16="http://schemas.microsoft.com/office/drawing/2014/main" id="{93E4BC28-3169-2F4E-01EA-3576890FCFA1}"/>
              </a:ext>
            </a:extLst>
          </p:cNvPr>
          <p:cNvSpPr>
            <a:spLocks noGrp="1"/>
          </p:cNvSpPr>
          <p:nvPr>
            <p:ph idx="1"/>
          </p:nvPr>
        </p:nvSpPr>
        <p:spPr>
          <a:xfrm>
            <a:off x="803275" y="1989138"/>
            <a:ext cx="10550525" cy="2954655"/>
          </a:xfrm>
          <a:prstGeom prst="rect">
            <a:avLst/>
          </a:prstGeom>
        </p:spPr>
        <p:txBody>
          <a:bodyPr wrap="square">
            <a:spAutoFit/>
          </a:bodyPr>
          <a:lstStyle/>
          <a:p>
            <a:pPr marL="457200" marR="0" lvl="0" indent="-457200" algn="l" defTabSz="74295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Avgiften till Riks på 20:-/medlem kvarstår </a:t>
            </a:r>
          </a:p>
          <a:p>
            <a:pPr marL="0" marR="0" lvl="0" indent="0" algn="ctr" defTabSz="742950" rtl="0" eaLnBrk="1" fontAlgn="base" latinLnBrk="0" hangingPunct="1">
              <a:lnSpc>
                <a:spcPct val="100000"/>
              </a:lnSpc>
              <a:spcBef>
                <a:spcPct val="0"/>
              </a:spcBef>
              <a:spcAft>
                <a:spcPct val="0"/>
              </a:spcAft>
              <a:buClrTx/>
              <a:buSzTx/>
              <a:buFontTx/>
              <a:buNone/>
              <a:tabLst/>
              <a:defRPr/>
            </a:pPr>
            <a:endParaRPr kumimoji="0" lang="sv-SE" altLang="sv-SE" sz="2400" b="0"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endParaRPr>
          </a:p>
          <a:p>
            <a:pPr marL="457200" marR="0" lvl="0" indent="-457200" algn="l" defTabSz="74295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Det administrativa stödet på 50:- medlem har inget med medlemsavgiften att göra utan är en administrativ engångsavgift</a:t>
            </a:r>
          </a:p>
          <a:p>
            <a:pPr marL="457200" marR="0" lvl="0" indent="-457200" algn="l" defTabSz="74295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sv-SE" altLang="sv-SE" sz="2400" dirty="0">
              <a:solidFill>
                <a:prstClr val="black"/>
              </a:solidFill>
              <a:latin typeface="Cambria" pitchFamily="18" charset="0"/>
              <a:ea typeface="MS Gothic" pitchFamily="49" charset="-128"/>
              <a:cs typeface="Times New Roman" pitchFamily="18" charset="0"/>
            </a:endParaRPr>
          </a:p>
          <a:p>
            <a:pPr marL="457200" marR="0" lvl="0" indent="-457200" algn="l" defTabSz="74295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altLang="sv-SE" sz="2400" dirty="0">
                <a:solidFill>
                  <a:prstClr val="black"/>
                </a:solidFill>
                <a:latin typeface="Cambria" pitchFamily="18" charset="0"/>
                <a:ea typeface="MS Gothic" pitchFamily="49" charset="-128"/>
                <a:cs typeface="Times New Roman" pitchFamily="18" charset="0"/>
              </a:rPr>
              <a:t>Inbetalda medlemsavgifter till Riks, betalas ut kvartalsvis</a:t>
            </a:r>
          </a:p>
          <a:p>
            <a:pPr marL="457200" marR="0" lvl="0" indent="-457200" algn="l" defTabSz="74295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sv-SE" altLang="sv-SE" sz="2400"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endParaRPr>
          </a:p>
          <a:p>
            <a:pPr marL="457200" marR="0" lvl="0" indent="-457200" algn="l" defTabSz="74295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altLang="sv-SE" sz="2400" dirty="0">
                <a:solidFill>
                  <a:prstClr val="black"/>
                </a:solidFill>
                <a:latin typeface="Cambria" pitchFamily="18" charset="0"/>
                <a:ea typeface="MS Gothic" pitchFamily="49" charset="-128"/>
                <a:cs typeface="Times New Roman" pitchFamily="18" charset="0"/>
              </a:rPr>
              <a:t>Kontakta Vendela på kansliet vid frågor kring medlemmar.</a:t>
            </a:r>
            <a:endParaRPr kumimoji="0" lang="sv-SE" altLang="sv-SE" sz="2400"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endParaRPr>
          </a:p>
        </p:txBody>
      </p:sp>
    </p:spTree>
    <p:extLst>
      <p:ext uri="{BB962C8B-B14F-4D97-AF65-F5344CB8AC3E}">
        <p14:creationId xmlns:p14="http://schemas.microsoft.com/office/powerpoint/2010/main" val="2948334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93A3018F-3BC3-A129-40A1-5EE47C843264}"/>
              </a:ext>
            </a:extLst>
          </p:cNvPr>
          <p:cNvSpPr>
            <a:spLocks noGrp="1"/>
          </p:cNvSpPr>
          <p:nvPr>
            <p:ph type="title"/>
          </p:nvPr>
        </p:nvSpPr>
        <p:spPr>
          <a:xfrm>
            <a:off x="1344696" y="1331579"/>
            <a:ext cx="8007093" cy="156772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t>Utbildningar FAK 2026</a:t>
            </a: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t>Att tänka på innan anmälan.</a:t>
            </a: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sv-SE" sz="4000" dirty="0"/>
          </a:p>
        </p:txBody>
      </p:sp>
      <p:sp>
        <p:nvSpPr>
          <p:cNvPr id="4" name="Platshållare för datum 3">
            <a:extLst>
              <a:ext uri="{FF2B5EF4-FFF2-40B4-BE49-F238E27FC236}">
                <a16:creationId xmlns:a16="http://schemas.microsoft.com/office/drawing/2014/main" id="{9D64646A-80AF-9F91-4F1F-7D76002AFC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B2387497-9948-ACB6-93B2-51395A2111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8" name="Platshållare för innehåll 7">
            <a:extLst>
              <a:ext uri="{FF2B5EF4-FFF2-40B4-BE49-F238E27FC236}">
                <a16:creationId xmlns:a16="http://schemas.microsoft.com/office/drawing/2014/main" id="{4C68E5F7-3451-96D3-8B42-05F8F629EB05}"/>
              </a:ext>
            </a:extLst>
          </p:cNvPr>
          <p:cNvSpPr txBox="1">
            <a:spLocks noGrp="1"/>
          </p:cNvSpPr>
          <p:nvPr>
            <p:ph idx="1"/>
          </p:nvPr>
        </p:nvSpPr>
        <p:spPr>
          <a:xfrm flipH="1">
            <a:off x="803275" y="1989138"/>
            <a:ext cx="10550525" cy="5048562"/>
          </a:xfrm>
          <a:prstGeom prst="rect">
            <a:avLst/>
          </a:prstGeom>
          <a:noFill/>
        </p:spPr>
        <p:txBody>
          <a:bodyPr wrap="square" rtlCol="0">
            <a:spAutoFit/>
          </a:bodyPr>
          <a:lstStyle/>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Deltagare ska ha skrivit på överenskommelse innan utbildning.</a:t>
            </a:r>
          </a:p>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endPar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Ska vara medlem.</a:t>
            </a:r>
          </a:p>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endPar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Alla anmälningar skall göras på hemsidan via aktuella kurser.</a:t>
            </a:r>
          </a:p>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endPar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Reseräkningen skall vara av aktuell upplaga, finns på hemsidan ”ladda ner” </a:t>
            </a:r>
            <a:r>
              <a:rPr lang="sv-SE" sz="2400" dirty="0">
                <a:solidFill>
                  <a:prstClr val="black"/>
                </a:solidFill>
                <a:latin typeface="Calibri" panose="020F0502020204030204"/>
              </a:rPr>
              <a:t>där även en utskriftvänlig version finns, tills vidare</a:t>
            </a: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endParaRPr lang="sv-SE" sz="2400" dirty="0">
              <a:solidFill>
                <a:prstClr val="black"/>
              </a:solidFill>
              <a:latin typeface="Calibri" panose="020F0502020204030204"/>
            </a:endParaRPr>
          </a:p>
          <a:p>
            <a:pPr marL="342900" marR="0" lvl="0" indent="-342900" algn="l" defTabSz="457200" rtl="0" eaLnBrk="1" fontAlgn="ctr" latinLnBrk="0" hangingPunct="1">
              <a:lnSpc>
                <a:spcPct val="100000"/>
              </a:lnSpc>
              <a:spcBef>
                <a:spcPts val="0"/>
              </a:spcBef>
              <a:spcAft>
                <a:spcPts val="0"/>
              </a:spcAft>
              <a:buClrTx/>
              <a:buSzTx/>
              <a:buFontTx/>
              <a:buAutoNum type="arabicPeriod"/>
              <a:tabLst/>
              <a:defRPr/>
            </a:pPr>
            <a:r>
              <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rPr>
              <a:t>OBS alla utbildningar görs anmälan via hemsidan oavsett om det är FAK eller Bilkårsutbildning.</a:t>
            </a:r>
            <a:endParaRPr lang="sv-SE" sz="2400" dirty="0">
              <a:latin typeface="Calibri" panose="020F0502020204030204" pitchFamily="34" charset="0"/>
              <a:ea typeface="Calibri" panose="020F0502020204030204" pitchFamily="34" charset="0"/>
            </a:endParaRPr>
          </a:p>
          <a:p>
            <a:pPr marL="0" indent="0" algn="just" fontAlgn="ctr">
              <a:buNone/>
              <a:defRPr/>
            </a:pPr>
            <a:endParaRPr lang="sv-SE" sz="2800" u="sng" dirty="0">
              <a:solidFill>
                <a:srgbClr val="0563C1"/>
              </a:solidFill>
              <a:effectLst/>
              <a:latin typeface="Calibri" panose="020F0502020204030204" pitchFamily="34" charset="0"/>
              <a:ea typeface="Calibri" panose="020F0502020204030204" pitchFamily="34" charset="0"/>
            </a:endParaRPr>
          </a:p>
          <a:p>
            <a:pPr marL="0" indent="0" fontAlgn="ctr">
              <a:buNone/>
              <a:defRPr/>
            </a:pPr>
            <a:endParaRPr kumimoji="0" lang="sv-S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33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7DF8CDE3-1399-3647-8E40-A797E03EBC3F}"/>
              </a:ext>
            </a:extLst>
          </p:cNvPr>
          <p:cNvGraphicFramePr>
            <a:graphicFrameLocks noGrp="1"/>
          </p:cNvGraphicFramePr>
          <p:nvPr/>
        </p:nvGraphicFramePr>
        <p:xfrm>
          <a:off x="807" y="600975"/>
          <a:ext cx="12141549" cy="6871791"/>
        </p:xfrm>
        <a:graphic>
          <a:graphicData uri="http://schemas.openxmlformats.org/drawingml/2006/table">
            <a:tbl>
              <a:tblPr firstRow="1" firstCol="1" bandRow="1">
                <a:tableStyleId>{5C22544A-7EE6-4342-B048-85BDC9FD1C3A}</a:tableStyleId>
              </a:tblPr>
              <a:tblGrid>
                <a:gridCol w="1945211">
                  <a:extLst>
                    <a:ext uri="{9D8B030D-6E8A-4147-A177-3AD203B41FA5}">
                      <a16:colId xmlns:a16="http://schemas.microsoft.com/office/drawing/2014/main" val="3194684766"/>
                    </a:ext>
                  </a:extLst>
                </a:gridCol>
                <a:gridCol w="10072586">
                  <a:extLst>
                    <a:ext uri="{9D8B030D-6E8A-4147-A177-3AD203B41FA5}">
                      <a16:colId xmlns:a16="http://schemas.microsoft.com/office/drawing/2014/main" val="654994393"/>
                    </a:ext>
                  </a:extLst>
                </a:gridCol>
                <a:gridCol w="123752">
                  <a:extLst>
                    <a:ext uri="{9D8B030D-6E8A-4147-A177-3AD203B41FA5}">
                      <a16:colId xmlns:a16="http://schemas.microsoft.com/office/drawing/2014/main" val="302455191"/>
                    </a:ext>
                  </a:extLst>
                </a:gridCol>
              </a:tblGrid>
              <a:tr h="242172">
                <a:tc>
                  <a:txBody>
                    <a:bodyPr/>
                    <a:lstStyle/>
                    <a:p>
                      <a:pPr>
                        <a:lnSpc>
                          <a:spcPct val="115000"/>
                        </a:lnSpc>
                        <a:spcAft>
                          <a:spcPts val="0"/>
                        </a:spcAft>
                      </a:pPr>
                      <a:r>
                        <a:rPr lang="sv-SE" sz="1400" dirty="0">
                          <a:effectLst/>
                        </a:rPr>
                        <a:t>Tid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r>
                        <a:rPr lang="sv-SE" sz="1600" dirty="0">
                          <a:effectLst/>
                        </a:rPr>
                        <a:t>Program söndag 22 feb</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893074917"/>
                  </a:ext>
                </a:extLst>
              </a:tr>
              <a:tr h="583290">
                <a:tc>
                  <a:txBody>
                    <a:bodyPr/>
                    <a:lstStyle/>
                    <a:p>
                      <a:pPr>
                        <a:lnSpc>
                          <a:spcPct val="115000"/>
                        </a:lnSpc>
                        <a:spcAft>
                          <a:spcPts val="0"/>
                        </a:spcAft>
                      </a:pPr>
                      <a:r>
                        <a:rPr lang="sv-SE" sz="1400" dirty="0">
                          <a:effectLst/>
                        </a:rPr>
                        <a:t>07.00-08.00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dirty="0">
                          <a:effectLst/>
                        </a:rPr>
                        <a:t>Frukost – utcheckade.  </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       Alla</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42280106"/>
                  </a:ext>
                </a:extLst>
              </a:tr>
              <a:tr h="512191">
                <a:tc>
                  <a:txBody>
                    <a:bodyPr/>
                    <a:lstStyle/>
                    <a:p>
                      <a:pPr>
                        <a:lnSpc>
                          <a:spcPct val="115000"/>
                        </a:lnSpc>
                        <a:spcAft>
                          <a:spcPts val="0"/>
                        </a:spcAft>
                      </a:pPr>
                      <a:r>
                        <a:rPr lang="sv-SE" sz="1400" dirty="0">
                          <a:effectLst/>
                        </a:rPr>
                        <a:t>08.00-08.45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Åtgärder med anledning av revisionen 2022-23  - uppföljning</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Åtgärder under 2025 med anledning av bokslut 2024 - Konsekvenser</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latin typeface="Calibri" panose="020F0502020204030204" pitchFamily="34" charset="0"/>
                          <a:ea typeface="Calibri" panose="020F0502020204030204" pitchFamily="34" charset="0"/>
                          <a:cs typeface="Times New Roman" panose="02020603050405020304" pitchFamily="18" charset="0"/>
                        </a:rPr>
                        <a:t>        Mikael Rye-Danjelsen, Kristian Reinoso Vendela Eriksson</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sv-SE" sz="1400" dirty="0">
                        <a:effectLst/>
                      </a:endParaRPr>
                    </a:p>
                  </a:txBody>
                  <a:tcPr marL="49176" marR="49176" marT="0" marB="0"/>
                </a:tc>
                <a:tc>
                  <a:txBody>
                    <a:bodyPr/>
                    <a:lstStyle/>
                    <a:p>
                      <a:pPr>
                        <a:lnSpc>
                          <a:spcPct val="115000"/>
                        </a:lnSpc>
                        <a:spcAft>
                          <a:spcPts val="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717920201"/>
                  </a:ext>
                </a:extLst>
              </a:tr>
              <a:tr h="555149">
                <a:tc>
                  <a:txBody>
                    <a:bodyPr/>
                    <a:lstStyle/>
                    <a:p>
                      <a:pPr>
                        <a:lnSpc>
                          <a:spcPct val="115000"/>
                        </a:lnSpc>
                        <a:spcAft>
                          <a:spcPts val="0"/>
                        </a:spcAft>
                      </a:pPr>
                      <a:r>
                        <a:rPr lang="sv-SE" sz="1400" dirty="0">
                          <a:effectLst/>
                        </a:rPr>
                        <a:t>08.45-09.30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dirty="0">
                          <a:effectLst/>
                        </a:rPr>
                        <a:t>Ekonomi 2026</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Nytt organisationsstödssystem – Effekt för FAK?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1" dirty="0">
                          <a:effectLst/>
                        </a:rPr>
                        <a:t>Inlämnade Projektansökningar</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Verksamhetsuppdrag 2026  - Konsekvenser  </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rPr>
                        <a:t>       C-O, Kristian</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22459112"/>
                  </a:ext>
                </a:extLst>
              </a:tr>
              <a:tr h="346225">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09.30-10.00</a:t>
                      </a: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Fika i Restaurangen</a:t>
                      </a: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11274692"/>
                  </a:ext>
                </a:extLst>
              </a:tr>
              <a:tr h="870301">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10.00-10.30</a:t>
                      </a: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b="0" dirty="0">
                          <a:effectLst/>
                        </a:rPr>
                        <a:t>FAK AK Drog- och alkoholpolicy </a:t>
                      </a:r>
                    </a:p>
                    <a:p>
                      <a:pPr marL="285750" indent="-285750">
                        <a:lnSpc>
                          <a:spcPct val="115000"/>
                        </a:lnSpc>
                        <a:spcAft>
                          <a:spcPts val="0"/>
                        </a:spcAft>
                        <a:buFont typeface="Arial" panose="020B0604020202020204" pitchFamily="34" charset="0"/>
                        <a:buChar char="•"/>
                      </a:pPr>
                      <a:r>
                        <a:rPr lang="sv-SE" sz="1400" b="0" dirty="0">
                          <a:effectLst/>
                        </a:rPr>
                        <a:t>FAK Trafiksäkerhetspolicy</a:t>
                      </a:r>
                    </a:p>
                    <a:p>
                      <a:pPr marL="0" indent="0">
                        <a:lnSpc>
                          <a:spcPct val="115000"/>
                        </a:lnSpc>
                        <a:spcAft>
                          <a:spcPts val="0"/>
                        </a:spcAft>
                        <a:buFont typeface="Arial" panose="020B0604020202020204" pitchFamily="34" charset="0"/>
                        <a:buNone/>
                      </a:pPr>
                      <a:r>
                        <a:rPr lang="sv-SE" sz="1400" b="1" dirty="0">
                          <a:effectLst/>
                        </a:rPr>
                        <a:t>     C-O</a:t>
                      </a:r>
                    </a:p>
                    <a:p>
                      <a:pPr marL="0" indent="0">
                        <a:lnSpc>
                          <a:spcPct val="115000"/>
                        </a:lnSpc>
                        <a:spcAft>
                          <a:spcPts val="0"/>
                        </a:spcAft>
                        <a:buFont typeface="Arial" panose="020B0604020202020204" pitchFamily="34" charset="0"/>
                        <a:buNone/>
                      </a:pPr>
                      <a:endParaRPr lang="sv-SE" sz="1400" b="1" dirty="0">
                        <a:effectLst/>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3861023333"/>
                  </a:ext>
                </a:extLst>
              </a:tr>
              <a:tr h="37309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10.30 -11.15</a:t>
                      </a:r>
                    </a:p>
                    <a:p>
                      <a:pPr marL="0" marR="0" lvl="0" indent="0" algn="l" defTabSz="914400" rtl="0" eaLnBrk="1" fontAlgn="auto" latinLnBrk="0" hangingPunct="1">
                        <a:lnSpc>
                          <a:spcPct val="115000"/>
                        </a:lnSpc>
                        <a:spcBef>
                          <a:spcPts val="0"/>
                        </a:spcBef>
                        <a:spcAft>
                          <a:spcPts val="0"/>
                        </a:spcAft>
                        <a:buClrTx/>
                        <a:buSzTx/>
                        <a:buFontTx/>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11.15-12.00</a:t>
                      </a:r>
                    </a:p>
                    <a:p>
                      <a:pPr>
                        <a:lnSpc>
                          <a:spcPct val="115000"/>
                        </a:lnSpc>
                        <a:spcAft>
                          <a:spcPts val="0"/>
                        </a:spcAft>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De nya administrativa systemen – Hur fungerar de? </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1" kern="1200" dirty="0">
                          <a:solidFill>
                            <a:schemeClr val="dk1"/>
                          </a:solidFill>
                          <a:effectLst/>
                          <a:latin typeface="+mn-lt"/>
                          <a:ea typeface="+mn-ea"/>
                          <a:cs typeface="+mn-cs"/>
                        </a:rPr>
                        <a:t>        Kristian Reinoso och Mikael Rye-Danjelsen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latin typeface="+mn-lt"/>
                          <a:ea typeface="Calibri" panose="020F0502020204030204" pitchFamily="34" charset="0"/>
                          <a:cs typeface="Times New Roman" panose="02020603050405020304" pitchFamily="18" charset="0"/>
                        </a:rPr>
                        <a:t>Vägen framåt mot Riksstämma 2027</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latin typeface="+mn-lt"/>
                          <a:ea typeface="Calibri" panose="020F0502020204030204" pitchFamily="34" charset="0"/>
                          <a:cs typeface="Times New Roman" panose="02020603050405020304" pitchFamily="18" charset="0"/>
                        </a:rPr>
                        <a:t>        </a:t>
                      </a:r>
                      <a:r>
                        <a:rPr lang="sv-SE" sz="1400" b="1">
                          <a:effectLst/>
                          <a:latin typeface="+mn-lt"/>
                          <a:ea typeface="Calibri" panose="020F0502020204030204" pitchFamily="34" charset="0"/>
                          <a:cs typeface="Times New Roman" panose="02020603050405020304" pitchFamily="18" charset="0"/>
                        </a:rPr>
                        <a:t>Valberedningen och </a:t>
                      </a:r>
                      <a:r>
                        <a:rPr lang="sv-SE" sz="1400" b="1" dirty="0">
                          <a:effectLst/>
                          <a:latin typeface="+mn-lt"/>
                          <a:ea typeface="Calibri" panose="020F0502020204030204" pitchFamily="34" charset="0"/>
                          <a:cs typeface="Times New Roman" panose="02020603050405020304" pitchFamily="18" charset="0"/>
                        </a:rPr>
                        <a:t>Klas Göran Asplund</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20681668"/>
                  </a:ext>
                </a:extLst>
              </a:tr>
              <a:tr h="98298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rPr>
                        <a:t>12.00-13.00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Lunch  -   </a:t>
                      </a:r>
                      <a:r>
                        <a:rPr lang="sv-SE" sz="1400" b="1" dirty="0">
                          <a:effectLst/>
                          <a:latin typeface="Calibri" panose="020F0502020204030204" pitchFamily="34" charset="0"/>
                          <a:ea typeface="Calibri" panose="020F0502020204030204" pitchFamily="34" charset="0"/>
                          <a:cs typeface="Times New Roman" panose="02020603050405020304" pitchFamily="18" charset="0"/>
                        </a:rPr>
                        <a:t>Hemfärd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968416356"/>
                  </a:ext>
                </a:extLst>
              </a:tr>
            </a:tbl>
          </a:graphicData>
        </a:graphic>
      </p:graphicFrame>
      <p:sp>
        <p:nvSpPr>
          <p:cNvPr id="3" name="Rubrik 1">
            <a:extLst>
              <a:ext uri="{FF2B5EF4-FFF2-40B4-BE49-F238E27FC236}">
                <a16:creationId xmlns:a16="http://schemas.microsoft.com/office/drawing/2014/main" id="{DE9CB45B-B620-4D66-C534-3D05C23EEBC9}"/>
              </a:ext>
            </a:extLst>
          </p:cNvPr>
          <p:cNvSpPr txBox="1">
            <a:spLocks/>
          </p:cNvSpPr>
          <p:nvPr/>
        </p:nvSpPr>
        <p:spPr>
          <a:xfrm>
            <a:off x="1122792"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747471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E05FF5-DBFB-7657-D2B5-E1F725D5121D}"/>
              </a:ext>
            </a:extLst>
          </p:cNvPr>
          <p:cNvSpPr>
            <a:spLocks noGrp="1"/>
          </p:cNvSpPr>
          <p:nvPr>
            <p:ph type="title"/>
          </p:nvPr>
        </p:nvSpPr>
        <p:spPr>
          <a:xfrm>
            <a:off x="2779294" y="710530"/>
            <a:ext cx="7787684" cy="1567724"/>
          </a:xfrm>
        </p:spPr>
        <p:txBody>
          <a:bodyPr/>
          <a:lstStyle/>
          <a:p>
            <a:pPr marL="0" marR="0" lvl="0" indent="0" defTabSz="457200" rtl="0" eaLnBrk="1" fontAlgn="auto" latinLnBrk="0" hangingPunct="1">
              <a:lnSpc>
                <a:spcPct val="100000"/>
              </a:lnSpc>
              <a:spcBef>
                <a:spcPts val="0"/>
              </a:spcBef>
              <a:spcAft>
                <a:spcPts val="0"/>
              </a:spcAft>
              <a:tabLst/>
              <a:defRPr/>
            </a:pPr>
            <a:b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sv-SE"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t>Utbildningar FAK 2026</a:t>
            </a:r>
            <a:b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sv-SE"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sv-SE" sz="4000" dirty="0"/>
              <a:t>Rutiner</a:t>
            </a:r>
            <a:br>
              <a:rPr kumimoji="0" lang="sv-SE" sz="5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sv-SE" dirty="0"/>
          </a:p>
        </p:txBody>
      </p:sp>
      <p:sp>
        <p:nvSpPr>
          <p:cNvPr id="3" name="Platshållare för innehåll 2">
            <a:extLst>
              <a:ext uri="{FF2B5EF4-FFF2-40B4-BE49-F238E27FC236}">
                <a16:creationId xmlns:a16="http://schemas.microsoft.com/office/drawing/2014/main" id="{43A9B658-BED2-5903-F5C0-A614FB34C2B5}"/>
              </a:ext>
            </a:extLst>
          </p:cNvPr>
          <p:cNvSpPr>
            <a:spLocks noGrp="1"/>
          </p:cNvSpPr>
          <p:nvPr>
            <p:ph idx="1"/>
          </p:nvPr>
        </p:nvSpPr>
        <p:spPr>
          <a:xfrm>
            <a:off x="789709" y="1324099"/>
            <a:ext cx="10564091" cy="4841752"/>
          </a:xfrm>
        </p:spPr>
        <p:txBody>
          <a:bodyPr/>
          <a:lstStyle/>
          <a:p>
            <a:pPr marL="0" indent="0">
              <a:buNone/>
            </a:pPr>
            <a:r>
              <a:rPr lang="sv-SE" sz="2400" dirty="0"/>
              <a:t>1. Informera elever och instruktörer om rutiner kring utbetalning av              ersättningar</a:t>
            </a:r>
          </a:p>
          <a:p>
            <a:pPr marL="0" indent="0">
              <a:buNone/>
            </a:pPr>
            <a:r>
              <a:rPr lang="sv-SE" sz="2400" dirty="0"/>
              <a:t>2. Fyll i reseräkningen, skriv tydligt</a:t>
            </a:r>
          </a:p>
          <a:p>
            <a:pPr marL="0" indent="0">
              <a:buNone/>
            </a:pPr>
            <a:r>
              <a:rPr lang="sv-SE" sz="2400" dirty="0"/>
              <a:t>3. SGI eller lönespecifikation, kvitton, kan mailas in skall vara i PDF.</a:t>
            </a:r>
          </a:p>
          <a:p>
            <a:pPr marL="0" indent="0">
              <a:buNone/>
            </a:pPr>
            <a:r>
              <a:rPr lang="sv-SE" sz="2400" dirty="0"/>
              <a:t>4. Deltagarlista ska skickas till rikskansliet senast 7 dagar efter avslutad kurs</a:t>
            </a:r>
          </a:p>
          <a:p>
            <a:pPr marL="0" indent="0">
              <a:buNone/>
            </a:pPr>
            <a:r>
              <a:rPr lang="sv-SE" sz="2400" dirty="0"/>
              <a:t>5. Nytt 2025-26-27 är att sjukvårdsutbildningar skall även innehålla stopp av              </a:t>
            </a:r>
          </a:p>
          <a:p>
            <a:pPr marL="0" indent="0">
              <a:buNone/>
            </a:pPr>
            <a:r>
              <a:rPr lang="sv-SE" sz="2400" dirty="0"/>
              <a:t>      kraftig blödning.</a:t>
            </a:r>
          </a:p>
          <a:p>
            <a:pPr marL="0" indent="0">
              <a:buNone/>
            </a:pPr>
            <a:r>
              <a:rPr lang="sv-SE" sz="2400" dirty="0" err="1"/>
              <a:t>Tourniqueter</a:t>
            </a:r>
            <a:r>
              <a:rPr lang="sv-SE" sz="2400" dirty="0"/>
              <a:t> används för att få stopp på arteriella blödningar där man inte lyckas att få blödningskontroll (stopp på blödningen) på något annat sätt. De kan användas på extremiteter (armar och ben).</a:t>
            </a:r>
          </a:p>
          <a:p>
            <a:pPr marL="0" indent="0">
              <a:buNone/>
            </a:pPr>
            <a:r>
              <a:rPr lang="sv-SE" sz="2400" dirty="0"/>
              <a:t>6. Skyddskläder får köpas ut på 2:4 anslag</a:t>
            </a:r>
            <a:r>
              <a:rPr lang="sv-SE" sz="2800" dirty="0"/>
              <a:t>.</a:t>
            </a:r>
            <a:endParaRPr lang="sv-SE" sz="2500" dirty="0"/>
          </a:p>
          <a:p>
            <a:endParaRPr lang="sv-SE" dirty="0"/>
          </a:p>
        </p:txBody>
      </p:sp>
      <p:sp>
        <p:nvSpPr>
          <p:cNvPr id="4" name="Platshållare för datum 3">
            <a:extLst>
              <a:ext uri="{FF2B5EF4-FFF2-40B4-BE49-F238E27FC236}">
                <a16:creationId xmlns:a16="http://schemas.microsoft.com/office/drawing/2014/main" id="{D3EC303A-C5D6-F306-8120-7D8A8B1C8D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1E06E14C-3885-AB78-6BBA-1E330585D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3945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969CC402-4244-5997-7756-C8C490F25F34}"/>
              </a:ext>
            </a:extLst>
          </p:cNvPr>
          <p:cNvSpPr>
            <a:spLocks noGrp="1"/>
          </p:cNvSpPr>
          <p:nvPr>
            <p:ph type="title"/>
          </p:nvPr>
        </p:nvSpPr>
        <p:spPr>
          <a:xfrm>
            <a:off x="803275" y="296863"/>
            <a:ext cx="8029575" cy="954421"/>
          </a:xfrm>
        </p:spPr>
        <p:txBody>
          <a:bodyPr/>
          <a:lstStyle/>
          <a:p>
            <a:r>
              <a:rPr lang="sv-SE" sz="4000" dirty="0"/>
              <a:t>Arvoden instruktörer 2026</a:t>
            </a:r>
          </a:p>
        </p:txBody>
      </p:sp>
      <p:sp>
        <p:nvSpPr>
          <p:cNvPr id="3" name="Platshållare för innehåll 2">
            <a:extLst>
              <a:ext uri="{FF2B5EF4-FFF2-40B4-BE49-F238E27FC236}">
                <a16:creationId xmlns:a16="http://schemas.microsoft.com/office/drawing/2014/main" id="{69CC23D6-856C-090C-F190-3CE203987902}"/>
              </a:ext>
            </a:extLst>
          </p:cNvPr>
          <p:cNvSpPr>
            <a:spLocks noGrp="1"/>
          </p:cNvSpPr>
          <p:nvPr>
            <p:ph idx="1"/>
          </p:nvPr>
        </p:nvSpPr>
        <p:spPr>
          <a:xfrm>
            <a:off x="669177" y="1108865"/>
            <a:ext cx="10550525" cy="4176712"/>
          </a:xfrm>
        </p:spPr>
        <p:txBody>
          <a:bodyPr/>
          <a:lstStyle/>
          <a:p>
            <a:pPr algn="l"/>
            <a:endParaRPr lang="sv-SE" sz="1800" b="0" i="0" u="none" strike="noStrike" baseline="0" dirty="0">
              <a:solidFill>
                <a:srgbClr val="000000"/>
              </a:solidFill>
              <a:latin typeface="Times New Roman" panose="02020603050405020304" pitchFamily="18" charset="0"/>
            </a:endParaRPr>
          </a:p>
          <a:p>
            <a:pPr marL="0" indent="0">
              <a:buNone/>
            </a:pPr>
            <a:r>
              <a:rPr lang="sv-SE" b="0" i="0" u="none" strike="noStrike" baseline="0" dirty="0">
                <a:solidFill>
                  <a:srgbClr val="000000"/>
                </a:solidFill>
                <a:latin typeface="Times New Roman" panose="02020603050405020304" pitchFamily="18" charset="0"/>
              </a:rPr>
              <a:t> </a:t>
            </a:r>
            <a:r>
              <a:rPr lang="sv-SE" b="1" i="0" u="none" strike="noStrike" baseline="0" dirty="0">
                <a:solidFill>
                  <a:srgbClr val="000000"/>
                </a:solidFill>
                <a:latin typeface="Times New Roman" panose="02020603050405020304" pitchFamily="18" charset="0"/>
              </a:rPr>
              <a:t>Skattepliktiga förmåner </a:t>
            </a:r>
            <a:endParaRPr lang="sv-SE" b="0" i="0" u="none" strike="noStrike" baseline="0" dirty="0">
              <a:solidFill>
                <a:srgbClr val="000000"/>
              </a:solidFill>
              <a:latin typeface="Times New Roman" panose="02020603050405020304" pitchFamily="18" charset="0"/>
            </a:endParaRPr>
          </a:p>
          <a:p>
            <a:pPr marL="0" indent="0">
              <a:buNone/>
            </a:pPr>
            <a:r>
              <a:rPr lang="sv-SE" b="0" i="1" u="none" strike="noStrike" baseline="0" dirty="0">
                <a:solidFill>
                  <a:srgbClr val="000000"/>
                </a:solidFill>
                <a:latin typeface="Times New Roman" panose="02020603050405020304" pitchFamily="18" charset="0"/>
              </a:rPr>
              <a:t>Arvode mm </a:t>
            </a:r>
            <a:endParaRPr lang="sv-SE" b="0" i="0" u="none" strike="noStrike" baseline="0" dirty="0">
              <a:solidFill>
                <a:srgbClr val="000000"/>
              </a:solidFill>
              <a:latin typeface="Times New Roman" panose="02020603050405020304" pitchFamily="18" charset="0"/>
            </a:endParaRPr>
          </a:p>
          <a:p>
            <a:pPr marL="0" indent="0">
              <a:buNone/>
            </a:pPr>
            <a:r>
              <a:rPr lang="sv-SE" b="0" i="0" u="none" strike="noStrike" baseline="0" dirty="0">
                <a:solidFill>
                  <a:srgbClr val="000000"/>
                </a:solidFill>
                <a:latin typeface="Wingdings" panose="05000000000000000000" pitchFamily="2" charset="2"/>
              </a:rPr>
              <a:t></a:t>
            </a:r>
            <a:r>
              <a:rPr lang="sv-SE" b="0" i="0" u="none" strike="noStrike" baseline="0" dirty="0">
                <a:solidFill>
                  <a:srgbClr val="000000"/>
                </a:solidFill>
                <a:latin typeface="Times New Roman" panose="02020603050405020304" pitchFamily="18" charset="0"/>
              </a:rPr>
              <a:t>Arvode enligt tabellen nedan, veckokursarvode då den sammanlagda tjänstgöringstiden </a:t>
            </a:r>
            <a:r>
              <a:rPr lang="sv-SE" b="0" i="0" u="none" strike="noStrike" baseline="0" dirty="0" err="1">
                <a:solidFill>
                  <a:srgbClr val="000000"/>
                </a:solidFill>
                <a:latin typeface="Times New Roman" panose="02020603050405020304" pitchFamily="18" charset="0"/>
              </a:rPr>
              <a:t>inkl</a:t>
            </a:r>
            <a:r>
              <a:rPr lang="sv-SE" b="0" i="0" u="none" strike="noStrike" baseline="0" dirty="0">
                <a:solidFill>
                  <a:srgbClr val="000000"/>
                </a:solidFill>
                <a:latin typeface="Times New Roman" panose="02020603050405020304" pitchFamily="18" charset="0"/>
              </a:rPr>
              <a:t> förberedelser uppgår till minst 4 dagar, i annat fall timarvode. </a:t>
            </a:r>
          </a:p>
          <a:p>
            <a:pPr marL="0" indent="0">
              <a:buNone/>
            </a:pPr>
            <a:r>
              <a:rPr lang="sv-SE" b="0" i="0" u="none" strike="noStrike" baseline="0" dirty="0">
                <a:solidFill>
                  <a:srgbClr val="000000"/>
                </a:solidFill>
                <a:latin typeface="Wingdings" panose="05000000000000000000" pitchFamily="2" charset="2"/>
              </a:rPr>
              <a:t></a:t>
            </a:r>
            <a:r>
              <a:rPr lang="sv-SE" b="0" i="0" u="none" strike="noStrike" baseline="0" dirty="0">
                <a:solidFill>
                  <a:srgbClr val="000000"/>
                </a:solidFill>
                <a:latin typeface="Times New Roman" panose="02020603050405020304" pitchFamily="18" charset="0"/>
              </a:rPr>
              <a:t>Veckokursarvodet är för 2026 1.856:-/dag och timarvodet är 268:-/timme.</a:t>
            </a:r>
          </a:p>
          <a:p>
            <a:pPr marL="0" indent="0">
              <a:buNone/>
            </a:pPr>
            <a:r>
              <a:rPr lang="sv-SE" dirty="0">
                <a:solidFill>
                  <a:srgbClr val="000000"/>
                </a:solidFill>
                <a:latin typeface="Wingdings" panose="05000000000000000000" pitchFamily="2" charset="2"/>
              </a:rPr>
              <a:t></a:t>
            </a:r>
            <a:r>
              <a:rPr lang="sv-SE" sz="2000" dirty="0">
                <a:solidFill>
                  <a:srgbClr val="000000"/>
                </a:solidFill>
                <a:latin typeface="Times New Roman" panose="02020603050405020304" pitchFamily="18" charset="0"/>
              </a:rPr>
              <a:t>Dagersättning elev146:-.</a:t>
            </a:r>
            <a:endParaRPr lang="sv-SE" sz="2000" b="0" i="0" u="none" strike="noStrike" baseline="0" dirty="0">
              <a:solidFill>
                <a:srgbClr val="000000"/>
              </a:solidFill>
              <a:latin typeface="Times New Roman" panose="02020603050405020304" pitchFamily="18" charset="0"/>
            </a:endParaRPr>
          </a:p>
          <a:p>
            <a:pPr marL="0" indent="0">
              <a:buNone/>
            </a:pPr>
            <a:r>
              <a:rPr lang="sv-SE" b="0" i="0" u="none" strike="noStrike" baseline="0" dirty="0">
                <a:solidFill>
                  <a:srgbClr val="000000"/>
                </a:solidFill>
                <a:latin typeface="Wingdings" panose="05000000000000000000" pitchFamily="2" charset="2"/>
              </a:rPr>
              <a:t></a:t>
            </a:r>
            <a:r>
              <a:rPr lang="sv-SE" b="0" i="0" u="none" strike="noStrike" baseline="0" dirty="0">
                <a:solidFill>
                  <a:srgbClr val="000000"/>
                </a:solidFill>
                <a:latin typeface="Times New Roman" panose="02020603050405020304" pitchFamily="18" charset="0"/>
              </a:rPr>
              <a:t>När veckokursarvode tillämpas betalas också ersättning för förlorad arbetsförtjänst ut motsvarande 90% av den sjukpenninggrundande inkomsten, dock max 1.460:-/dag. Detta förutsätter att det finns ett beslut om S G I från Försäkringskassan som är max 18 månader gammalt. Om inget S G I-beslut finns betalas det ut 130:-/dag. </a:t>
            </a:r>
          </a:p>
          <a:p>
            <a:pPr marL="0" indent="0">
              <a:buNone/>
            </a:pPr>
            <a:endParaRPr lang="sv-SE" b="0" i="0" u="none" strike="noStrike" baseline="0" dirty="0">
              <a:solidFill>
                <a:srgbClr val="000000"/>
              </a:solidFill>
              <a:latin typeface="Times New Roman" panose="02020603050405020304" pitchFamily="18" charset="0"/>
            </a:endParaRPr>
          </a:p>
          <a:p>
            <a:pPr marL="0" indent="0">
              <a:buNone/>
            </a:pPr>
            <a:r>
              <a:rPr lang="sv-SE" b="0" i="1" u="none" strike="noStrike" baseline="0" dirty="0">
                <a:solidFill>
                  <a:srgbClr val="000000"/>
                </a:solidFill>
                <a:latin typeface="Times New Roman" panose="02020603050405020304" pitchFamily="18" charset="0"/>
              </a:rPr>
              <a:t>Mat </a:t>
            </a:r>
            <a:endParaRPr lang="sv-SE" b="0" i="0" u="none" strike="noStrike" baseline="0" dirty="0">
              <a:solidFill>
                <a:srgbClr val="000000"/>
              </a:solidFill>
              <a:latin typeface="Times New Roman" panose="02020603050405020304" pitchFamily="18" charset="0"/>
            </a:endParaRPr>
          </a:p>
          <a:p>
            <a:pPr marL="0" indent="0">
              <a:buNone/>
            </a:pPr>
            <a:r>
              <a:rPr lang="sv-SE" b="0" i="0" u="none" strike="noStrike" baseline="0" dirty="0">
                <a:solidFill>
                  <a:srgbClr val="000000"/>
                </a:solidFill>
                <a:latin typeface="Times New Roman" panose="02020603050405020304" pitchFamily="18" charset="0"/>
              </a:rPr>
              <a:t>För lunch och middag på kursplatsen görs avdrag för varje måltid i utbetalningsunderlaget.</a:t>
            </a:r>
          </a:p>
        </p:txBody>
      </p:sp>
      <p:sp>
        <p:nvSpPr>
          <p:cNvPr id="4" name="Platshållare för datum 3">
            <a:extLst>
              <a:ext uri="{FF2B5EF4-FFF2-40B4-BE49-F238E27FC236}">
                <a16:creationId xmlns:a16="http://schemas.microsoft.com/office/drawing/2014/main" id="{C00DA521-06DE-25A6-F1BC-D01CAE435E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0C5D49B1-0829-D001-4CD1-5E260D8FDB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6621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EB671915-F289-F35B-FB9E-30B099825AEB}"/>
              </a:ext>
            </a:extLst>
          </p:cNvPr>
          <p:cNvSpPr>
            <a:spLocks noGrp="1"/>
          </p:cNvSpPr>
          <p:nvPr>
            <p:ph type="title"/>
          </p:nvPr>
        </p:nvSpPr>
        <p:spPr>
          <a:xfrm>
            <a:off x="2632364" y="296863"/>
            <a:ext cx="6178004" cy="534410"/>
          </a:xfrm>
        </p:spPr>
        <p:txBody>
          <a:bodyPr/>
          <a:lstStyle/>
          <a:p>
            <a:r>
              <a:rPr lang="sv-SE" sz="4000" dirty="0"/>
              <a:t>Utbildningar 2025</a:t>
            </a:r>
          </a:p>
        </p:txBody>
      </p:sp>
      <p:graphicFrame>
        <p:nvGraphicFramePr>
          <p:cNvPr id="8" name="Platshållare för innehåll 7">
            <a:extLst>
              <a:ext uri="{FF2B5EF4-FFF2-40B4-BE49-F238E27FC236}">
                <a16:creationId xmlns:a16="http://schemas.microsoft.com/office/drawing/2014/main" id="{B3EA9D5A-05AA-9075-43DF-000ADF400075}"/>
              </a:ext>
            </a:extLst>
          </p:cNvPr>
          <p:cNvGraphicFramePr>
            <a:graphicFrameLocks noGrp="1"/>
          </p:cNvGraphicFramePr>
          <p:nvPr>
            <p:ph idx="1"/>
          </p:nvPr>
        </p:nvGraphicFramePr>
        <p:xfrm>
          <a:off x="2493818" y="831273"/>
          <a:ext cx="6496660" cy="5506777"/>
        </p:xfrm>
        <a:graphic>
          <a:graphicData uri="http://schemas.openxmlformats.org/drawingml/2006/table">
            <a:tbl>
              <a:tblPr>
                <a:tableStyleId>{21E4AEA4-8DFA-4A89-87EB-49C32662AFE0}</a:tableStyleId>
              </a:tblPr>
              <a:tblGrid>
                <a:gridCol w="6496660">
                  <a:extLst>
                    <a:ext uri="{9D8B030D-6E8A-4147-A177-3AD203B41FA5}">
                      <a16:colId xmlns:a16="http://schemas.microsoft.com/office/drawing/2014/main" val="3737307447"/>
                    </a:ext>
                  </a:extLst>
                </a:gridCol>
              </a:tblGrid>
              <a:tr h="230580">
                <a:tc>
                  <a:txBody>
                    <a:bodyPr/>
                    <a:lstStyle/>
                    <a:p>
                      <a:pPr algn="l" fontAlgn="ctr"/>
                      <a:r>
                        <a:rPr lang="sv-SE" sz="1000" u="none" strike="noStrike" dirty="0">
                          <a:effectLst/>
                        </a:rPr>
                        <a:t>TRV Bandvagn Grund Snö </a:t>
                      </a:r>
                      <a:r>
                        <a:rPr lang="sv-SE" sz="1000" u="none" strike="noStrike" dirty="0" err="1">
                          <a:effectLst/>
                        </a:rPr>
                        <a:t>TrV</a:t>
                      </a:r>
                      <a:r>
                        <a:rPr lang="sv-SE" sz="1000" u="none" strike="noStrike" dirty="0">
                          <a:effectLst/>
                        </a:rPr>
                        <a:t> ID31</a:t>
                      </a:r>
                      <a:endParaRPr lang="sv-SE" sz="1000" b="0" i="0" u="none" strike="noStrike" dirty="0">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043738378"/>
                  </a:ext>
                </a:extLst>
              </a:tr>
              <a:tr h="230580">
                <a:tc>
                  <a:txBody>
                    <a:bodyPr/>
                    <a:lstStyle/>
                    <a:p>
                      <a:pPr algn="l" fontAlgn="ctr"/>
                      <a:r>
                        <a:rPr lang="sv-SE" sz="1000" u="none" strike="noStrike">
                          <a:effectLst/>
                        </a:rPr>
                        <a:t>MTE Bandvagn Grund Snö MTE ID45</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9677170"/>
                  </a:ext>
                </a:extLst>
              </a:tr>
              <a:tr h="230580">
                <a:tc>
                  <a:txBody>
                    <a:bodyPr/>
                    <a:lstStyle/>
                    <a:p>
                      <a:pPr algn="l" fontAlgn="ctr"/>
                      <a:r>
                        <a:rPr lang="sv-SE" sz="1000" u="none" strike="noStrike">
                          <a:effectLst/>
                        </a:rPr>
                        <a:t>TRV Bandvagn Rep Snö TrV ID62 </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073837138"/>
                  </a:ext>
                </a:extLst>
              </a:tr>
              <a:tr h="230580">
                <a:tc>
                  <a:txBody>
                    <a:bodyPr/>
                    <a:lstStyle/>
                    <a:p>
                      <a:pPr algn="l" fontAlgn="ctr"/>
                      <a:r>
                        <a:rPr lang="sv-SE" sz="1000" u="none" strike="noStrike">
                          <a:effectLst/>
                        </a:rPr>
                        <a:t>SVK Bandvagn Avanc 1 ESA SvK ID32</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1611325576"/>
                  </a:ext>
                </a:extLst>
              </a:tr>
              <a:tr h="230580">
                <a:tc>
                  <a:txBody>
                    <a:bodyPr/>
                    <a:lstStyle/>
                    <a:p>
                      <a:pPr algn="l" fontAlgn="ctr"/>
                      <a:r>
                        <a:rPr lang="sv-SE" sz="1000" u="none" strike="noStrike">
                          <a:effectLst/>
                        </a:rPr>
                        <a:t>TRV Bandvagn Grund Barmark TrV ID44b</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1583436639"/>
                  </a:ext>
                </a:extLst>
              </a:tr>
              <a:tr h="230580">
                <a:tc>
                  <a:txBody>
                    <a:bodyPr/>
                    <a:lstStyle/>
                    <a:p>
                      <a:pPr algn="l" fontAlgn="ctr"/>
                      <a:r>
                        <a:rPr lang="sv-SE" sz="1000" u="none" strike="noStrike">
                          <a:effectLst/>
                        </a:rPr>
                        <a:t>TRV Bandvagn Mekaniker Gu TrV ID52a</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1733360690"/>
                  </a:ext>
                </a:extLst>
              </a:tr>
              <a:tr h="230580">
                <a:tc>
                  <a:txBody>
                    <a:bodyPr/>
                    <a:lstStyle/>
                    <a:p>
                      <a:pPr algn="l" fontAlgn="ctr"/>
                      <a:r>
                        <a:rPr lang="sv-SE" sz="1000" u="none" strike="noStrike" dirty="0">
                          <a:effectLst/>
                        </a:rPr>
                        <a:t>MTE Fortsättning </a:t>
                      </a:r>
                      <a:r>
                        <a:rPr lang="sv-SE" sz="1000" u="none" strike="noStrike" dirty="0" err="1">
                          <a:effectLst/>
                        </a:rPr>
                        <a:t>Lb</a:t>
                      </a:r>
                      <a:r>
                        <a:rPr lang="sv-SE" sz="1000" u="none" strike="noStrike" dirty="0">
                          <a:effectLst/>
                        </a:rPr>
                        <a:t> MTE ID54</a:t>
                      </a:r>
                      <a:endParaRPr lang="sv-SE" sz="1000" b="0" i="0" u="none" strike="noStrike" dirty="0">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007122487"/>
                  </a:ext>
                </a:extLst>
              </a:tr>
              <a:tr h="230580">
                <a:tc>
                  <a:txBody>
                    <a:bodyPr/>
                    <a:lstStyle/>
                    <a:p>
                      <a:pPr algn="l" fontAlgn="ctr"/>
                      <a:r>
                        <a:rPr lang="sv-SE" sz="1000" u="none" strike="noStrike">
                          <a:effectLst/>
                        </a:rPr>
                        <a:t>MTE Fortsättning Lastbil-Släp MTE ID35</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66015342"/>
                  </a:ext>
                </a:extLst>
              </a:tr>
              <a:tr h="230580">
                <a:tc>
                  <a:txBody>
                    <a:bodyPr/>
                    <a:lstStyle/>
                    <a:p>
                      <a:pPr algn="l" fontAlgn="ctr"/>
                      <a:r>
                        <a:rPr lang="sv-SE" sz="1000" u="none" strike="noStrike">
                          <a:effectLst/>
                        </a:rPr>
                        <a:t>MTE Elverksoperatör Grund MTE ID19_04</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571956091"/>
                  </a:ext>
                </a:extLst>
              </a:tr>
              <a:tr h="230580">
                <a:tc>
                  <a:txBody>
                    <a:bodyPr/>
                    <a:lstStyle/>
                    <a:p>
                      <a:pPr algn="l" fontAlgn="ctr"/>
                      <a:r>
                        <a:rPr lang="sv-SE" sz="1000" u="none" strike="noStrike">
                          <a:effectLst/>
                        </a:rPr>
                        <a:t>MTE introduktionsdagar 8 orter</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2008849622"/>
                  </a:ext>
                </a:extLst>
              </a:tr>
              <a:tr h="230580">
                <a:tc>
                  <a:txBody>
                    <a:bodyPr/>
                    <a:lstStyle/>
                    <a:p>
                      <a:pPr algn="l" fontAlgn="ctr"/>
                      <a:r>
                        <a:rPr lang="da-DK" sz="1000" u="none" strike="noStrike">
                          <a:effectLst/>
                        </a:rPr>
                        <a:t>MTE ADR Grund farligt gods MTE ID49a</a:t>
                      </a:r>
                      <a:endParaRPr lang="da-DK"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1264059333"/>
                  </a:ext>
                </a:extLst>
              </a:tr>
              <a:tr h="230580">
                <a:tc>
                  <a:txBody>
                    <a:bodyPr/>
                    <a:lstStyle/>
                    <a:p>
                      <a:pPr algn="l" fontAlgn="ctr"/>
                      <a:r>
                        <a:rPr lang="sv-SE" sz="1000" u="none" strike="noStrike">
                          <a:effectLst/>
                        </a:rPr>
                        <a:t>MTE ADR Grund-Tank Rep MTE ID49b</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945837169"/>
                  </a:ext>
                </a:extLst>
              </a:tr>
              <a:tr h="230580">
                <a:tc>
                  <a:txBody>
                    <a:bodyPr/>
                    <a:lstStyle/>
                    <a:p>
                      <a:pPr algn="l" fontAlgn="ctr"/>
                      <a:r>
                        <a:rPr lang="sv-SE" sz="1000" u="none" strike="noStrike">
                          <a:effectLst/>
                        </a:rPr>
                        <a:t>MTE Bandvagn Mekaniker Gu MTE ID18_01a</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4079073359"/>
                  </a:ext>
                </a:extLst>
              </a:tr>
              <a:tr h="203437">
                <a:tc>
                  <a:txBody>
                    <a:bodyPr/>
                    <a:lstStyle/>
                    <a:p>
                      <a:pPr algn="l" fontAlgn="ctr"/>
                      <a:r>
                        <a:rPr lang="sv-SE" sz="1000" u="none" strike="noStrike" dirty="0">
                          <a:effectLst/>
                        </a:rPr>
                        <a:t>SJV skyddsutrustning avspärrning av kontaminerat område ID76</a:t>
                      </a:r>
                      <a:endParaRPr lang="sv-SE" sz="1000" b="0" i="0" u="none" strike="noStrike" dirty="0">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159542956"/>
                  </a:ext>
                </a:extLst>
              </a:tr>
              <a:tr h="230580">
                <a:tc>
                  <a:txBody>
                    <a:bodyPr/>
                    <a:lstStyle/>
                    <a:p>
                      <a:pPr algn="l" fontAlgn="ctr"/>
                      <a:r>
                        <a:rPr lang="sv-SE" sz="1000" u="none" strike="noStrike">
                          <a:effectLst/>
                        </a:rPr>
                        <a:t>MTE RAKEL MTE ID89</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018028603"/>
                  </a:ext>
                </a:extLst>
              </a:tr>
              <a:tr h="230580">
                <a:tc>
                  <a:txBody>
                    <a:bodyPr/>
                    <a:lstStyle/>
                    <a:p>
                      <a:pPr algn="l" fontAlgn="ctr"/>
                      <a:r>
                        <a:rPr lang="sv-SE" sz="1000" u="none" strike="noStrike">
                          <a:effectLst/>
                        </a:rPr>
                        <a:t>MTE Dricksvattenhantering MTE ID61</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2629234276"/>
                  </a:ext>
                </a:extLst>
              </a:tr>
              <a:tr h="230580">
                <a:tc>
                  <a:txBody>
                    <a:bodyPr/>
                    <a:lstStyle/>
                    <a:p>
                      <a:pPr algn="l" fontAlgn="ctr"/>
                      <a:r>
                        <a:rPr lang="sv-SE" sz="1000" u="none" strike="noStrike">
                          <a:effectLst/>
                        </a:rPr>
                        <a:t>MTE Lastbil med kran-Lastvxl MTE ID34</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4054592544"/>
                  </a:ext>
                </a:extLst>
              </a:tr>
              <a:tr h="230580">
                <a:tc>
                  <a:txBody>
                    <a:bodyPr/>
                    <a:lstStyle/>
                    <a:p>
                      <a:pPr algn="l" fontAlgn="ctr"/>
                      <a:r>
                        <a:rPr lang="sv-SE" sz="1000" u="none" strike="noStrike">
                          <a:effectLst/>
                        </a:rPr>
                        <a:t>MTE ATV utbildning MTE ID64</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614346727"/>
                  </a:ext>
                </a:extLst>
              </a:tr>
              <a:tr h="230580">
                <a:tc>
                  <a:txBody>
                    <a:bodyPr/>
                    <a:lstStyle/>
                    <a:p>
                      <a:pPr algn="l" fontAlgn="ctr"/>
                      <a:r>
                        <a:rPr lang="da-DK" sz="1000" u="none" strike="noStrike">
                          <a:effectLst/>
                        </a:rPr>
                        <a:t>MTE Bandvagn Grund MTE ID17_12</a:t>
                      </a:r>
                      <a:endParaRPr lang="da-DK"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4129432337"/>
                  </a:ext>
                </a:extLst>
              </a:tr>
              <a:tr h="230580">
                <a:tc>
                  <a:txBody>
                    <a:bodyPr/>
                    <a:lstStyle/>
                    <a:p>
                      <a:pPr algn="l" fontAlgn="ctr"/>
                      <a:r>
                        <a:rPr lang="sv-SE" sz="1000" u="none" strike="noStrike">
                          <a:effectLst/>
                        </a:rPr>
                        <a:t>MTE Bandvagn Gu Avanc 1 19_32</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648620115"/>
                  </a:ext>
                </a:extLst>
              </a:tr>
              <a:tr h="230580">
                <a:tc>
                  <a:txBody>
                    <a:bodyPr/>
                    <a:lstStyle/>
                    <a:p>
                      <a:pPr algn="l" fontAlgn="ctr"/>
                      <a:r>
                        <a:rPr lang="sv-SE" sz="1000" u="none" strike="noStrike">
                          <a:effectLst/>
                        </a:rPr>
                        <a:t>Materielövning</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1705308251"/>
                  </a:ext>
                </a:extLst>
              </a:tr>
              <a:tr h="230580">
                <a:tc>
                  <a:txBody>
                    <a:bodyPr/>
                    <a:lstStyle/>
                    <a:p>
                      <a:pPr algn="l" fontAlgn="ctr"/>
                      <a:r>
                        <a:rPr lang="sv-SE" sz="1000" u="none" strike="noStrike">
                          <a:effectLst/>
                        </a:rPr>
                        <a:t>Beredskapsutställningen</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1330996904"/>
                  </a:ext>
                </a:extLst>
              </a:tr>
              <a:tr h="230580">
                <a:tc>
                  <a:txBody>
                    <a:bodyPr/>
                    <a:lstStyle/>
                    <a:p>
                      <a:pPr algn="l" fontAlgn="ctr"/>
                      <a:r>
                        <a:rPr lang="sv-SE" sz="1000" u="none" strike="noStrike">
                          <a:effectLst/>
                        </a:rPr>
                        <a:t>Beredskapsveckan</a:t>
                      </a:r>
                      <a:endParaRPr lang="sv-SE" sz="1000" b="0" i="0" u="none" strike="noStrike">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3552221321"/>
                  </a:ext>
                </a:extLst>
              </a:tr>
              <a:tr h="230580">
                <a:tc>
                  <a:txBody>
                    <a:bodyPr/>
                    <a:lstStyle/>
                    <a:p>
                      <a:pPr algn="l" fontAlgn="ctr"/>
                      <a:r>
                        <a:rPr lang="sv-SE" sz="1000" u="none" strike="noStrike" dirty="0">
                          <a:effectLst/>
                        </a:rPr>
                        <a:t>FRG samordning, utveckling</a:t>
                      </a:r>
                      <a:endParaRPr lang="sv-SE" sz="1000" b="0" i="0" u="none" strike="noStrike" dirty="0">
                        <a:solidFill>
                          <a:srgbClr val="000000"/>
                        </a:solidFill>
                        <a:effectLst/>
                        <a:latin typeface="Calibri" panose="020F0502020204030204" pitchFamily="34" charset="0"/>
                      </a:endParaRPr>
                    </a:p>
                  </a:txBody>
                  <a:tcPr marL="6737" marR="6737" marT="6737" marB="0" anchor="ctr"/>
                </a:tc>
                <a:extLst>
                  <a:ext uri="{0D108BD9-81ED-4DB2-BD59-A6C34878D82A}">
                    <a16:rowId xmlns:a16="http://schemas.microsoft.com/office/drawing/2014/main" val="197157969"/>
                  </a:ext>
                </a:extLst>
              </a:tr>
            </a:tbl>
          </a:graphicData>
        </a:graphic>
      </p:graphicFrame>
      <p:sp>
        <p:nvSpPr>
          <p:cNvPr id="4" name="Platshållare för datum 3">
            <a:extLst>
              <a:ext uri="{FF2B5EF4-FFF2-40B4-BE49-F238E27FC236}">
                <a16:creationId xmlns:a16="http://schemas.microsoft.com/office/drawing/2014/main" id="{24E12D42-A08F-5C88-33D8-E4CC3AC5E1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60A94DD2-475A-35DC-7825-1ADCD3AC35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741026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521E0-1367-F1F7-CB04-60DBFB4CE68F}"/>
              </a:ext>
            </a:extLst>
          </p:cNvPr>
          <p:cNvSpPr>
            <a:spLocks noGrp="1"/>
          </p:cNvSpPr>
          <p:nvPr>
            <p:ph type="title"/>
          </p:nvPr>
        </p:nvSpPr>
        <p:spPr>
          <a:xfrm>
            <a:off x="803275" y="296863"/>
            <a:ext cx="8007093" cy="1398587"/>
          </a:xfrm>
        </p:spPr>
        <p:txBody>
          <a:bodyPr/>
          <a:lstStyle/>
          <a:p>
            <a:pPr algn="ctr"/>
            <a:r>
              <a:rPr lang="sv-SE" sz="3200" dirty="0"/>
              <a:t>Genomförda utbildningar 2025 </a:t>
            </a:r>
            <a:r>
              <a:rPr lang="sv-SE" sz="3200" dirty="0" err="1"/>
              <a:t>TrV</a:t>
            </a:r>
            <a:br>
              <a:rPr lang="sv-SE" dirty="0"/>
            </a:br>
            <a:endParaRPr lang="sv-SE" dirty="0"/>
          </a:p>
        </p:txBody>
      </p:sp>
      <p:sp>
        <p:nvSpPr>
          <p:cNvPr id="3" name="Platshållare för innehåll 2">
            <a:extLst>
              <a:ext uri="{FF2B5EF4-FFF2-40B4-BE49-F238E27FC236}">
                <a16:creationId xmlns:a16="http://schemas.microsoft.com/office/drawing/2014/main" id="{1C1B376E-EAAF-FDB2-FD36-3D9568FB9DCB}"/>
              </a:ext>
            </a:extLst>
          </p:cNvPr>
          <p:cNvSpPr>
            <a:spLocks noGrp="1"/>
          </p:cNvSpPr>
          <p:nvPr>
            <p:ph idx="1"/>
          </p:nvPr>
        </p:nvSpPr>
        <p:spPr>
          <a:xfrm>
            <a:off x="803275" y="1028700"/>
            <a:ext cx="9610725" cy="5137151"/>
          </a:xfrm>
        </p:spPr>
        <p:txBody>
          <a:bodyPr/>
          <a:lstStyle/>
          <a:p>
            <a:r>
              <a:rPr lang="sv-SE" dirty="0"/>
              <a:t>Genomförda utbildningar 2025</a:t>
            </a:r>
          </a:p>
          <a:p>
            <a:r>
              <a:rPr lang="sv-SE" dirty="0"/>
              <a:t>•Bandvagn grund snö 16-18 Januari</a:t>
            </a:r>
          </a:p>
          <a:p>
            <a:r>
              <a:rPr lang="sv-SE" dirty="0"/>
              <a:t>•Bandvagn repetition snö 20-22 Januari</a:t>
            </a:r>
          </a:p>
          <a:p>
            <a:r>
              <a:rPr lang="sv-SE" dirty="0"/>
              <a:t>•Bandvagn grund snö 24-26 Januari</a:t>
            </a:r>
          </a:p>
          <a:p>
            <a:r>
              <a:rPr lang="sv-SE" dirty="0"/>
              <a:t>•</a:t>
            </a:r>
            <a:r>
              <a:rPr lang="sv-SE" dirty="0" err="1"/>
              <a:t>Messlingen</a:t>
            </a:r>
            <a:r>
              <a:rPr lang="sv-SE" dirty="0"/>
              <a:t> repetition snö 29-31 Januari</a:t>
            </a:r>
          </a:p>
          <a:p>
            <a:r>
              <a:rPr lang="sv-SE" dirty="0"/>
              <a:t>•</a:t>
            </a:r>
            <a:r>
              <a:rPr lang="sv-SE" dirty="0" err="1"/>
              <a:t>Messlingen</a:t>
            </a:r>
            <a:r>
              <a:rPr lang="sv-SE" dirty="0"/>
              <a:t> repetition snö 3-5 Februari</a:t>
            </a:r>
          </a:p>
          <a:p>
            <a:r>
              <a:rPr lang="sv-SE" dirty="0"/>
              <a:t>•Instruktörs träff Sollefteå 4 –6 April</a:t>
            </a:r>
          </a:p>
          <a:p>
            <a:r>
              <a:rPr lang="sv-SE" dirty="0"/>
              <a:t>•Bandvagn grund barmark Sollefteå 6 –10 Juni</a:t>
            </a:r>
          </a:p>
          <a:p>
            <a:r>
              <a:rPr lang="sv-SE" dirty="0"/>
              <a:t>•Bandvagn grund barmark Sollefteå 10-14 September</a:t>
            </a:r>
          </a:p>
          <a:p>
            <a:r>
              <a:rPr lang="sv-SE" dirty="0"/>
              <a:t>•Bandvagn påbyggnad 1 Sollefteå 18-21 September</a:t>
            </a:r>
          </a:p>
          <a:p>
            <a:r>
              <a:rPr lang="sv-SE" dirty="0"/>
              <a:t>•Bandvagn påbyggnad 2 Sollefteå 22-25 September</a:t>
            </a:r>
          </a:p>
          <a:p>
            <a:r>
              <a:rPr lang="sv-SE" dirty="0"/>
              <a:t>•Bandvagn mekaniker utbildning grund Borlänge 25-28 September</a:t>
            </a:r>
          </a:p>
          <a:p>
            <a:r>
              <a:rPr lang="sv-SE" dirty="0"/>
              <a:t>•Bandvagn påbyggnad 1 Sollefteå 2-5 Oktober</a:t>
            </a:r>
          </a:p>
          <a:p>
            <a:endParaRPr lang="sv-SE" dirty="0"/>
          </a:p>
        </p:txBody>
      </p:sp>
      <p:sp>
        <p:nvSpPr>
          <p:cNvPr id="4" name="Platshållare för datum 3">
            <a:extLst>
              <a:ext uri="{FF2B5EF4-FFF2-40B4-BE49-F238E27FC236}">
                <a16:creationId xmlns:a16="http://schemas.microsoft.com/office/drawing/2014/main" id="{C8C69FCC-7B07-7DE8-17A0-494BCBA5A7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6A4F4675-C6ED-A129-21A0-A7841FD3D3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67985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48970-3567-1440-7722-C3F5475CB510}"/>
              </a:ext>
            </a:extLst>
          </p:cNvPr>
          <p:cNvSpPr>
            <a:spLocks noGrp="1"/>
          </p:cNvSpPr>
          <p:nvPr>
            <p:ph type="title"/>
          </p:nvPr>
        </p:nvSpPr>
        <p:spPr>
          <a:xfrm>
            <a:off x="803275" y="296863"/>
            <a:ext cx="8007093" cy="655637"/>
          </a:xfrm>
        </p:spPr>
        <p:txBody>
          <a:bodyPr/>
          <a:lstStyle/>
          <a:p>
            <a:pPr algn="ctr"/>
            <a:r>
              <a:rPr lang="sv-SE" sz="3200" dirty="0"/>
              <a:t>Genomförda utbildningar 2025 </a:t>
            </a:r>
            <a:r>
              <a:rPr lang="sv-SE" sz="3200" dirty="0" err="1"/>
              <a:t>TrV</a:t>
            </a:r>
            <a:endParaRPr lang="sv-SE" sz="3200" dirty="0"/>
          </a:p>
        </p:txBody>
      </p:sp>
      <p:sp>
        <p:nvSpPr>
          <p:cNvPr id="3" name="Platshållare för innehåll 2">
            <a:extLst>
              <a:ext uri="{FF2B5EF4-FFF2-40B4-BE49-F238E27FC236}">
                <a16:creationId xmlns:a16="http://schemas.microsoft.com/office/drawing/2014/main" id="{34C19612-640C-1F3D-C5B1-287F7C2E34B4}"/>
              </a:ext>
            </a:extLst>
          </p:cNvPr>
          <p:cNvSpPr>
            <a:spLocks noGrp="1"/>
          </p:cNvSpPr>
          <p:nvPr>
            <p:ph idx="1"/>
          </p:nvPr>
        </p:nvSpPr>
        <p:spPr>
          <a:xfrm>
            <a:off x="803275" y="1263650"/>
            <a:ext cx="10550525" cy="4997451"/>
          </a:xfrm>
        </p:spPr>
        <p:txBody>
          <a:bodyPr/>
          <a:lstStyle/>
          <a:p>
            <a:r>
              <a:rPr lang="sv-SE" dirty="0"/>
              <a:t>•Bandvagn påbyggnad 2 Sollefteå 6-9 Oktober</a:t>
            </a:r>
          </a:p>
          <a:p>
            <a:r>
              <a:rPr lang="sv-SE" dirty="0"/>
              <a:t>•Bandvagn mekaniker utbildning påbyggnad Borlänge 10-12 Oktober</a:t>
            </a:r>
          </a:p>
          <a:p>
            <a:r>
              <a:rPr lang="sv-SE" dirty="0"/>
              <a:t>•Bandvagn rep barmark Sollefteå 7-9 November</a:t>
            </a:r>
          </a:p>
          <a:p>
            <a:r>
              <a:rPr lang="sv-SE" dirty="0"/>
              <a:t>•Bandvagn mekaniker utbildning påbyggnad Borlänge 14-16 November</a:t>
            </a:r>
          </a:p>
          <a:p>
            <a:r>
              <a:rPr lang="sv-SE" dirty="0"/>
              <a:t>•Bandvagn rep barmark 21-23 November</a:t>
            </a:r>
          </a:p>
          <a:p>
            <a:r>
              <a:rPr lang="sv-SE" dirty="0"/>
              <a:t>•Bandvagn påbyggnad 2 27-30 November</a:t>
            </a:r>
          </a:p>
          <a:p>
            <a:pPr marL="0" indent="0" algn="ctr">
              <a:buNone/>
            </a:pPr>
            <a:r>
              <a:rPr lang="sv-SE" sz="3200" dirty="0"/>
              <a:t>Genomförda utbildningar 2025 SvK</a:t>
            </a:r>
          </a:p>
          <a:p>
            <a:pPr marL="0" indent="0">
              <a:buNone/>
            </a:pPr>
            <a:endParaRPr lang="sv-SE" sz="3200" dirty="0"/>
          </a:p>
          <a:p>
            <a:pPr marL="0" indent="0">
              <a:buNone/>
            </a:pPr>
            <a:endParaRPr lang="sv-SE" sz="3200" dirty="0"/>
          </a:p>
          <a:p>
            <a:pPr marL="0" indent="0" algn="ctr">
              <a:buNone/>
            </a:pPr>
            <a:endParaRPr lang="sv-SE" sz="3200" dirty="0"/>
          </a:p>
        </p:txBody>
      </p:sp>
      <p:sp>
        <p:nvSpPr>
          <p:cNvPr id="4" name="Platshållare för datum 3">
            <a:extLst>
              <a:ext uri="{FF2B5EF4-FFF2-40B4-BE49-F238E27FC236}">
                <a16:creationId xmlns:a16="http://schemas.microsoft.com/office/drawing/2014/main" id="{215D5F02-3278-B431-F55B-B4EE8EE6A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790C4AE9-51A3-5356-CFC0-61596D0961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6" name="Tabell 5">
            <a:extLst>
              <a:ext uri="{FF2B5EF4-FFF2-40B4-BE49-F238E27FC236}">
                <a16:creationId xmlns:a16="http://schemas.microsoft.com/office/drawing/2014/main" id="{BE86C354-69EC-3A92-44EE-5E43E22928F2}"/>
              </a:ext>
            </a:extLst>
          </p:cNvPr>
          <p:cNvGraphicFramePr>
            <a:graphicFrameLocks noGrp="1"/>
          </p:cNvGraphicFramePr>
          <p:nvPr/>
        </p:nvGraphicFramePr>
        <p:xfrm>
          <a:off x="939800" y="4083051"/>
          <a:ext cx="8305800" cy="2178050"/>
        </p:xfrm>
        <a:graphic>
          <a:graphicData uri="http://schemas.openxmlformats.org/drawingml/2006/table">
            <a:tbl>
              <a:tblPr/>
              <a:tblGrid>
                <a:gridCol w="8305800">
                  <a:extLst>
                    <a:ext uri="{9D8B030D-6E8A-4147-A177-3AD203B41FA5}">
                      <a16:colId xmlns:a16="http://schemas.microsoft.com/office/drawing/2014/main" val="1717820037"/>
                    </a:ext>
                  </a:extLst>
                </a:gridCol>
              </a:tblGrid>
              <a:tr h="184150">
                <a:tc>
                  <a:txBody>
                    <a:bodyPr/>
                    <a:lstStyle/>
                    <a:p>
                      <a:pPr algn="l" fontAlgn="b">
                        <a:buNone/>
                      </a:pPr>
                      <a:r>
                        <a:rPr lang="sv-SE" sz="2000" b="0" i="0" u="none" strike="noStrike" dirty="0">
                          <a:solidFill>
                            <a:srgbClr val="000000"/>
                          </a:solidFill>
                          <a:effectLst/>
                          <a:latin typeface="Arial" panose="020B0604020202020204" pitchFamily="34" charset="0"/>
                          <a:cs typeface="Arial" panose="020B0604020202020204" pitchFamily="34" charset="0"/>
                        </a:rPr>
                        <a:t>Bv </a:t>
                      </a:r>
                      <a:r>
                        <a:rPr lang="sv-SE" sz="2000" b="0" i="0" u="none" strike="noStrike" dirty="0" err="1">
                          <a:solidFill>
                            <a:srgbClr val="000000"/>
                          </a:solidFill>
                          <a:effectLst/>
                          <a:latin typeface="Arial" panose="020B0604020202020204" pitchFamily="34" charset="0"/>
                          <a:cs typeface="Arial" panose="020B0604020202020204" pitchFamily="34" charset="0"/>
                        </a:rPr>
                        <a:t>Gu</a:t>
                      </a:r>
                      <a:r>
                        <a:rPr lang="sv-SE" sz="2000" b="0" i="0" u="none" strike="noStrike" dirty="0">
                          <a:solidFill>
                            <a:srgbClr val="000000"/>
                          </a:solidFill>
                          <a:effectLst/>
                          <a:latin typeface="Arial" panose="020B0604020202020204" pitchFamily="34" charset="0"/>
                          <a:cs typeface="Arial" panose="020B0604020202020204" pitchFamily="34" charset="0"/>
                        </a:rPr>
                        <a:t>                                                  Bv </a:t>
                      </a:r>
                      <a:r>
                        <a:rPr lang="sv-SE" sz="2000" b="0" i="0" u="none" strike="noStrike" dirty="0" err="1">
                          <a:solidFill>
                            <a:srgbClr val="000000"/>
                          </a:solidFill>
                          <a:effectLst/>
                          <a:latin typeface="Arial" panose="020B0604020202020204" pitchFamily="34" charset="0"/>
                          <a:cs typeface="Arial" panose="020B0604020202020204" pitchFamily="34" charset="0"/>
                        </a:rPr>
                        <a:t>Gu</a:t>
                      </a:r>
                      <a:r>
                        <a:rPr lang="sv-SE" sz="2000" b="0" i="0" u="none" strike="noStrike" dirty="0">
                          <a:solidFill>
                            <a:srgbClr val="000000"/>
                          </a:solidFill>
                          <a:effectLst/>
                          <a:latin typeface="Arial" panose="020B0604020202020204" pitchFamily="34" charset="0"/>
                          <a:cs typeface="Arial" panose="020B0604020202020204" pitchFamily="34" charset="0"/>
                        </a:rPr>
                        <a:t> Snö</a:t>
                      </a:r>
                    </a:p>
                  </a:txBody>
                  <a:tcPr marL="6350" marR="6350" marT="6350" marB="0" anchor="b">
                    <a:lnL>
                      <a:noFill/>
                    </a:lnL>
                    <a:lnR>
                      <a:noFill/>
                    </a:lnR>
                    <a:lnT>
                      <a:noFill/>
                    </a:lnT>
                    <a:lnB>
                      <a:noFill/>
                    </a:lnB>
                    <a:noFill/>
                  </a:tcPr>
                </a:tc>
                <a:extLst>
                  <a:ext uri="{0D108BD9-81ED-4DB2-BD59-A6C34878D82A}">
                    <a16:rowId xmlns:a16="http://schemas.microsoft.com/office/drawing/2014/main" val="3380839746"/>
                  </a:ext>
                </a:extLst>
              </a:tr>
              <a:tr h="184150">
                <a:tc>
                  <a:txBody>
                    <a:bodyPr/>
                    <a:lstStyle/>
                    <a:p>
                      <a:pPr algn="l" fontAlgn="b">
                        <a:buNone/>
                      </a:pPr>
                      <a:r>
                        <a:rPr lang="sv-SE" sz="2000" b="0" i="0" u="none" strike="noStrike" dirty="0">
                          <a:solidFill>
                            <a:srgbClr val="000000"/>
                          </a:solidFill>
                          <a:effectLst/>
                          <a:latin typeface="Arial" panose="020B0604020202020204" pitchFamily="34" charset="0"/>
                          <a:cs typeface="Arial" panose="020B0604020202020204" pitchFamily="34" charset="0"/>
                        </a:rPr>
                        <a:t>Bv Ava1+ESA                                      Bv </a:t>
                      </a:r>
                      <a:r>
                        <a:rPr lang="sv-SE" sz="2000" b="0" i="0" u="none" strike="noStrike" dirty="0" err="1">
                          <a:solidFill>
                            <a:srgbClr val="000000"/>
                          </a:solidFill>
                          <a:effectLst/>
                          <a:latin typeface="Arial" panose="020B0604020202020204" pitchFamily="34" charset="0"/>
                          <a:cs typeface="Arial" panose="020B0604020202020204" pitchFamily="34" charset="0"/>
                        </a:rPr>
                        <a:t>Gu</a:t>
                      </a:r>
                      <a:r>
                        <a:rPr lang="sv-SE" sz="2000" b="0" i="0" u="none" strike="noStrike" dirty="0">
                          <a:solidFill>
                            <a:srgbClr val="000000"/>
                          </a:solidFill>
                          <a:effectLst/>
                          <a:latin typeface="Arial" panose="020B0604020202020204" pitchFamily="34" charset="0"/>
                          <a:cs typeface="Arial" panose="020B0604020202020204" pitchFamily="34" charset="0"/>
                        </a:rPr>
                        <a:t> Snö</a:t>
                      </a:r>
                    </a:p>
                  </a:txBody>
                  <a:tcPr marL="6350" marR="6350" marT="6350" marB="0" anchor="b">
                    <a:lnL>
                      <a:noFill/>
                    </a:lnL>
                    <a:lnR>
                      <a:noFill/>
                    </a:lnR>
                    <a:lnT>
                      <a:noFill/>
                    </a:lnT>
                    <a:lnB>
                      <a:noFill/>
                    </a:lnB>
                    <a:noFill/>
                  </a:tcPr>
                </a:tc>
                <a:extLst>
                  <a:ext uri="{0D108BD9-81ED-4DB2-BD59-A6C34878D82A}">
                    <a16:rowId xmlns:a16="http://schemas.microsoft.com/office/drawing/2014/main" val="602505761"/>
                  </a:ext>
                </a:extLst>
              </a:tr>
              <a:tr h="184150">
                <a:tc>
                  <a:txBody>
                    <a:bodyPr/>
                    <a:lstStyle/>
                    <a:p>
                      <a:pPr algn="l" fontAlgn="b">
                        <a:buNone/>
                      </a:pPr>
                      <a:r>
                        <a:rPr lang="sv-SE" sz="2000" b="0" i="0" u="none" strike="noStrike" dirty="0">
                          <a:solidFill>
                            <a:srgbClr val="000000"/>
                          </a:solidFill>
                          <a:effectLst/>
                          <a:latin typeface="Arial" panose="020B0604020202020204" pitchFamily="34" charset="0"/>
                          <a:cs typeface="Arial" panose="020B0604020202020204" pitchFamily="34" charset="0"/>
                        </a:rPr>
                        <a:t>Bv Ava1+ESA                                      Bv Rep Snö </a:t>
                      </a:r>
                    </a:p>
                  </a:txBody>
                  <a:tcPr marL="6350" marR="6350" marT="6350" marB="0" anchor="b">
                    <a:lnL>
                      <a:noFill/>
                    </a:lnL>
                    <a:lnR>
                      <a:noFill/>
                    </a:lnR>
                    <a:lnT>
                      <a:noFill/>
                    </a:lnT>
                    <a:lnB>
                      <a:noFill/>
                    </a:lnB>
                    <a:noFill/>
                  </a:tcPr>
                </a:tc>
                <a:extLst>
                  <a:ext uri="{0D108BD9-81ED-4DB2-BD59-A6C34878D82A}">
                    <a16:rowId xmlns:a16="http://schemas.microsoft.com/office/drawing/2014/main" val="775566771"/>
                  </a:ext>
                </a:extLst>
              </a:tr>
              <a:tr h="184150">
                <a:tc>
                  <a:txBody>
                    <a:bodyPr/>
                    <a:lstStyle/>
                    <a:p>
                      <a:pPr algn="l" fontAlgn="b">
                        <a:buNone/>
                      </a:pPr>
                      <a:r>
                        <a:rPr lang="sv-SE" sz="2000" b="0" i="0" u="none" strike="noStrike" dirty="0">
                          <a:solidFill>
                            <a:srgbClr val="000000"/>
                          </a:solidFill>
                          <a:effectLst/>
                          <a:latin typeface="Arial" panose="020B0604020202020204" pitchFamily="34" charset="0"/>
                          <a:cs typeface="Arial" panose="020B0604020202020204" pitchFamily="34" charset="0"/>
                        </a:rPr>
                        <a:t>Bv Ava2+ESA                                      Bv Rep Snö</a:t>
                      </a:r>
                    </a:p>
                  </a:txBody>
                  <a:tcPr marL="6350" marR="6350" marT="6350" marB="0" anchor="b">
                    <a:lnL>
                      <a:noFill/>
                    </a:lnL>
                    <a:lnR>
                      <a:noFill/>
                    </a:lnR>
                    <a:lnT>
                      <a:noFill/>
                    </a:lnT>
                    <a:lnB>
                      <a:noFill/>
                    </a:lnB>
                    <a:noFill/>
                  </a:tcPr>
                </a:tc>
                <a:extLst>
                  <a:ext uri="{0D108BD9-81ED-4DB2-BD59-A6C34878D82A}">
                    <a16:rowId xmlns:a16="http://schemas.microsoft.com/office/drawing/2014/main" val="3393298979"/>
                  </a:ext>
                </a:extLst>
              </a:tr>
              <a:tr h="184150">
                <a:tc>
                  <a:txBody>
                    <a:bodyPr/>
                    <a:lstStyle/>
                    <a:p>
                      <a:pPr algn="l" fontAlgn="b">
                        <a:buNone/>
                      </a:pPr>
                      <a:r>
                        <a:rPr lang="sv-SE" sz="2000" b="0" i="0" u="none" strike="noStrike" dirty="0">
                          <a:solidFill>
                            <a:srgbClr val="000000"/>
                          </a:solidFill>
                          <a:effectLst/>
                          <a:latin typeface="Arial" panose="020B0604020202020204" pitchFamily="34" charset="0"/>
                          <a:cs typeface="Arial" panose="020B0604020202020204" pitchFamily="34" charset="0"/>
                        </a:rPr>
                        <a:t>Bv Ava2+ESA</a:t>
                      </a:r>
                    </a:p>
                  </a:txBody>
                  <a:tcPr marL="6350" marR="6350" marT="6350" marB="0" anchor="b">
                    <a:lnL>
                      <a:noFill/>
                    </a:lnL>
                    <a:lnR>
                      <a:noFill/>
                    </a:lnR>
                    <a:lnT>
                      <a:noFill/>
                    </a:lnT>
                    <a:lnB>
                      <a:noFill/>
                    </a:lnB>
                    <a:noFill/>
                  </a:tcPr>
                </a:tc>
                <a:extLst>
                  <a:ext uri="{0D108BD9-81ED-4DB2-BD59-A6C34878D82A}">
                    <a16:rowId xmlns:a16="http://schemas.microsoft.com/office/drawing/2014/main" val="1655460536"/>
                  </a:ext>
                </a:extLst>
              </a:tr>
              <a:tr h="184150">
                <a:tc>
                  <a:txBody>
                    <a:bodyPr/>
                    <a:lstStyle/>
                    <a:p>
                      <a:pPr algn="l" fontAlgn="b">
                        <a:buNone/>
                      </a:pPr>
                      <a:r>
                        <a:rPr lang="sv-SE" sz="2000" b="0" i="0" u="none" strike="noStrike" dirty="0">
                          <a:solidFill>
                            <a:srgbClr val="000000"/>
                          </a:solidFill>
                          <a:effectLst/>
                          <a:latin typeface="Arial" panose="020B0604020202020204" pitchFamily="34" charset="0"/>
                          <a:cs typeface="Arial" panose="020B0604020202020204" pitchFamily="34" charset="0"/>
                        </a:rPr>
                        <a:t>Bv </a:t>
                      </a:r>
                      <a:r>
                        <a:rPr lang="sv-SE" sz="2000" b="0" i="0" u="none" strike="noStrike" dirty="0" err="1">
                          <a:solidFill>
                            <a:srgbClr val="000000"/>
                          </a:solidFill>
                          <a:effectLst/>
                          <a:latin typeface="Arial" panose="020B0604020202020204" pitchFamily="34" charset="0"/>
                          <a:cs typeface="Arial" panose="020B0604020202020204" pitchFamily="34" charset="0"/>
                        </a:rPr>
                        <a:t>Rep+ESA</a:t>
                      </a:r>
                      <a:endParaRPr lang="sv-SE"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2799864544"/>
                  </a:ext>
                </a:extLst>
              </a:tr>
              <a:tr h="184150">
                <a:tc>
                  <a:txBody>
                    <a:bodyPr/>
                    <a:lstStyle/>
                    <a:p>
                      <a:pPr algn="l" fontAlgn="b">
                        <a:buNone/>
                      </a:pPr>
                      <a:r>
                        <a:rPr lang="sv-SE" sz="2000" b="0" i="0" u="none" strike="noStrike" dirty="0">
                          <a:solidFill>
                            <a:srgbClr val="000000"/>
                          </a:solidFill>
                          <a:effectLst/>
                          <a:latin typeface="Arial" panose="020B0604020202020204" pitchFamily="34" charset="0"/>
                          <a:cs typeface="Arial" panose="020B0604020202020204" pitchFamily="34" charset="0"/>
                        </a:rPr>
                        <a:t>Bv </a:t>
                      </a:r>
                      <a:r>
                        <a:rPr lang="sv-SE" sz="2000" b="0" i="0" u="none" strike="noStrike" dirty="0" err="1">
                          <a:solidFill>
                            <a:srgbClr val="000000"/>
                          </a:solidFill>
                          <a:effectLst/>
                          <a:latin typeface="Arial" panose="020B0604020202020204" pitchFamily="34" charset="0"/>
                          <a:cs typeface="Arial" panose="020B0604020202020204" pitchFamily="34" charset="0"/>
                        </a:rPr>
                        <a:t>Rep+ESA</a:t>
                      </a:r>
                      <a:endParaRPr lang="sv-SE"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842515323"/>
                  </a:ext>
                </a:extLst>
              </a:tr>
            </a:tbl>
          </a:graphicData>
        </a:graphic>
      </p:graphicFrame>
    </p:spTree>
    <p:extLst>
      <p:ext uri="{BB962C8B-B14F-4D97-AF65-F5344CB8AC3E}">
        <p14:creationId xmlns:p14="http://schemas.microsoft.com/office/powerpoint/2010/main" val="416296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511700-1FD9-7638-6D07-0A30536AA97F}"/>
              </a:ext>
            </a:extLst>
          </p:cNvPr>
          <p:cNvSpPr>
            <a:spLocks noGrp="1"/>
          </p:cNvSpPr>
          <p:nvPr>
            <p:ph type="title"/>
          </p:nvPr>
        </p:nvSpPr>
        <p:spPr>
          <a:xfrm>
            <a:off x="803276" y="296863"/>
            <a:ext cx="8029574" cy="874525"/>
          </a:xfrm>
        </p:spPr>
        <p:txBody>
          <a:bodyPr anchor="b">
            <a:normAutofit/>
          </a:bodyPr>
          <a:lstStyle/>
          <a:p>
            <a:pPr algn="ctr"/>
            <a:r>
              <a:rPr lang="sv-SE" dirty="0"/>
              <a:t>Utbildningar 2026  </a:t>
            </a:r>
            <a:r>
              <a:rPr lang="sv-SE" dirty="0" err="1"/>
              <a:t>prel</a:t>
            </a:r>
            <a:endParaRPr lang="sv-SE" dirty="0"/>
          </a:p>
        </p:txBody>
      </p:sp>
      <p:sp>
        <p:nvSpPr>
          <p:cNvPr id="4" name="Platshållare för datum 3">
            <a:extLst>
              <a:ext uri="{FF2B5EF4-FFF2-40B4-BE49-F238E27FC236}">
                <a16:creationId xmlns:a16="http://schemas.microsoft.com/office/drawing/2014/main" id="{66257464-C0C0-285B-22ED-6CFA6A88BAB8}"/>
              </a:ext>
            </a:extLst>
          </p:cNvPr>
          <p:cNvSpPr>
            <a:spLocks noGrp="1"/>
          </p:cNvSpPr>
          <p:nvPr>
            <p:ph type="dt" sz="half" idx="10"/>
          </p:nvPr>
        </p:nvSpPr>
        <p:spPr>
          <a:xfrm>
            <a:off x="838200" y="6356350"/>
            <a:ext cx="2743200" cy="365125"/>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6EE2689F-10EB-1F9B-7235-2C5BC624ECCC}"/>
              </a:ext>
            </a:extLst>
          </p:cNvPr>
          <p:cNvSpPr>
            <a:spLocks noGrp="1"/>
          </p:cNvSpPr>
          <p:nvPr>
            <p:ph type="sldNum" sz="quarter" idx="12"/>
          </p:nvPr>
        </p:nvSpPr>
        <p:spPr>
          <a:xfrm>
            <a:off x="8832850" y="6356350"/>
            <a:ext cx="2520950" cy="365125"/>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9" name="Platshållare för innehåll 8">
            <a:extLst>
              <a:ext uri="{FF2B5EF4-FFF2-40B4-BE49-F238E27FC236}">
                <a16:creationId xmlns:a16="http://schemas.microsoft.com/office/drawing/2014/main" id="{DFBEE74E-0EBB-76B4-CE05-354CC658842D}"/>
              </a:ext>
            </a:extLst>
          </p:cNvPr>
          <p:cNvGraphicFramePr>
            <a:graphicFrameLocks noGrp="1"/>
          </p:cNvGraphicFramePr>
          <p:nvPr>
            <p:ph sz="quarter" idx="13"/>
          </p:nvPr>
        </p:nvGraphicFramePr>
        <p:xfrm>
          <a:off x="5386479" y="1571812"/>
          <a:ext cx="3968750" cy="4722926"/>
        </p:xfrm>
        <a:graphic>
          <a:graphicData uri="http://schemas.openxmlformats.org/drawingml/2006/table">
            <a:tbl>
              <a:tblPr>
                <a:tableStyleId>{21E4AEA4-8DFA-4A89-87EB-49C32662AFE0}</a:tableStyleId>
              </a:tblPr>
              <a:tblGrid>
                <a:gridCol w="492576">
                  <a:extLst>
                    <a:ext uri="{9D8B030D-6E8A-4147-A177-3AD203B41FA5}">
                      <a16:colId xmlns:a16="http://schemas.microsoft.com/office/drawing/2014/main" val="825572620"/>
                    </a:ext>
                  </a:extLst>
                </a:gridCol>
                <a:gridCol w="3476174">
                  <a:extLst>
                    <a:ext uri="{9D8B030D-6E8A-4147-A177-3AD203B41FA5}">
                      <a16:colId xmlns:a16="http://schemas.microsoft.com/office/drawing/2014/main" val="2582787076"/>
                    </a:ext>
                  </a:extLst>
                </a:gridCol>
              </a:tblGrid>
              <a:tr h="247121">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dirty="0">
                          <a:effectLst/>
                        </a:rPr>
                        <a:t>MTE Elverksoperatör Grund MTE/</a:t>
                      </a:r>
                      <a:r>
                        <a:rPr lang="sv-SE" sz="1200" u="none" strike="noStrike" dirty="0" err="1">
                          <a:effectLst/>
                        </a:rPr>
                        <a:t>TrV</a:t>
                      </a:r>
                      <a:r>
                        <a:rPr lang="sv-SE" sz="1200" u="none" strike="noStrike" dirty="0">
                          <a:effectLst/>
                        </a:rPr>
                        <a:t> ID19_04</a:t>
                      </a:r>
                      <a:endParaRPr lang="sv-SE" sz="1200" b="0" i="0" u="none" strike="noStrike" dirty="0">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2704659089"/>
                  </a:ext>
                </a:extLst>
              </a:tr>
              <a:tr h="247121">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JB Avsök terräng av vilt med Bv ATVMC JB ID77</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723605503"/>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da-DK" sz="1200" u="none" strike="noStrike">
                          <a:effectLst/>
                        </a:rPr>
                        <a:t>MTE Bandvagn Grund MTE ID17_12</a:t>
                      </a:r>
                      <a:endParaRPr lang="da-DK"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4064872135"/>
                  </a:ext>
                </a:extLst>
              </a:tr>
              <a:tr h="247121">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Jönköping/Värml insattsövning ID19_106 </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4011201579"/>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Materielövning ID20_26</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2648220554"/>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Krisberedskapsveckan ID18_19</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113461655"/>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Elverksoperatör Rep MTE ID19_05</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2469631275"/>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MTE/Lfv ATV utbildning MTE ID64</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765564179"/>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Reservambulansförare MTE ID81</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1750875349"/>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dirty="0">
                          <a:effectLst/>
                        </a:rPr>
                        <a:t>FAK Generell </a:t>
                      </a:r>
                      <a:r>
                        <a:rPr lang="sv-SE" sz="1200" u="none" strike="noStrike" dirty="0" err="1">
                          <a:effectLst/>
                        </a:rPr>
                        <a:t>introduktiondag</a:t>
                      </a:r>
                      <a:r>
                        <a:rPr lang="sv-SE" sz="1200" u="none" strike="noStrike" dirty="0">
                          <a:effectLst/>
                        </a:rPr>
                        <a:t> FAK ID84</a:t>
                      </a:r>
                      <a:endParaRPr lang="sv-SE" sz="1200" b="0" i="0" u="none" strike="noStrike" dirty="0">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2091551337"/>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dirty="0">
                          <a:effectLst/>
                        </a:rPr>
                        <a:t>MTE Lastbil-släp rep MTE ID66</a:t>
                      </a:r>
                      <a:endParaRPr lang="sv-SE" sz="1200" b="0" i="0" u="none" strike="noStrike" dirty="0">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1059052702"/>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Bandvagn Avanc 1 MTE ID19_32</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1254951304"/>
                  </a:ext>
                </a:extLst>
              </a:tr>
              <a:tr h="247121">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da-DK" sz="1200" u="none" strike="noStrike">
                          <a:effectLst/>
                        </a:rPr>
                        <a:t>MTE/MSB/TrV ADR Grund farligt gods MTE ID49a</a:t>
                      </a:r>
                      <a:endParaRPr lang="da-DK"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619082829"/>
                  </a:ext>
                </a:extLst>
              </a:tr>
              <a:tr h="247121">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MTE/MSB/TrV ADR Grund-Tank Rep MTE ID49b</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639773850"/>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Bandvagn Mekaniker Gu MTE ID18_01a</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133091709"/>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da-DK" sz="1200" u="none" strike="noStrike">
                          <a:effectLst/>
                        </a:rPr>
                        <a:t>MTE/MSB/Lfv/TrV Minibuss Grund MTE ID82</a:t>
                      </a:r>
                      <a:endParaRPr lang="da-DK"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919993402"/>
                  </a:ext>
                </a:extLst>
              </a:tr>
              <a:tr h="247121">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Körning under svåra förhåll TGB MTE ID73</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4086093458"/>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Fältköksutbildning MTE ID19_03</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140399539"/>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Motorsågsutbildning Nivå A ID59</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370628751"/>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 Motorsågsutbildning Nivå B ID60</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2829933698"/>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JB Hanteri skyddsutr kont områ JB ID76</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323176366"/>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a:effectLst/>
                        </a:rPr>
                        <a:t>MTE/MSB Ledning logistik MTE ID87</a:t>
                      </a:r>
                      <a:endParaRPr lang="sv-SE" sz="1200" b="0" i="0" u="none" strike="noStrike">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3756743349"/>
                  </a:ext>
                </a:extLst>
              </a:tr>
              <a:tr h="184886">
                <a:tc>
                  <a:txBody>
                    <a:bodyPr/>
                    <a:lstStyle/>
                    <a:p>
                      <a:pPr algn="l" fontAlgn="t">
                        <a:buNone/>
                      </a:pPr>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7720" marR="7720" marT="7720" marB="0"/>
                </a:tc>
                <a:tc>
                  <a:txBody>
                    <a:bodyPr/>
                    <a:lstStyle/>
                    <a:p>
                      <a:pPr algn="l" fontAlgn="t">
                        <a:buNone/>
                      </a:pPr>
                      <a:r>
                        <a:rPr lang="sv-SE" sz="1200" u="none" strike="noStrike" dirty="0">
                          <a:effectLst/>
                        </a:rPr>
                        <a:t>MTE </a:t>
                      </a:r>
                      <a:r>
                        <a:rPr lang="sv-SE" sz="1200" u="none" strike="noStrike" dirty="0" err="1">
                          <a:effectLst/>
                        </a:rPr>
                        <a:t>Driksvattenhantering</a:t>
                      </a:r>
                      <a:r>
                        <a:rPr lang="sv-SE" sz="1200" u="none" strike="noStrike" dirty="0">
                          <a:effectLst/>
                        </a:rPr>
                        <a:t> MTE ID61</a:t>
                      </a:r>
                      <a:endParaRPr lang="sv-SE" sz="1200" b="0" i="0" u="none" strike="noStrike" dirty="0">
                        <a:solidFill>
                          <a:srgbClr val="000000"/>
                        </a:solidFill>
                        <a:effectLst/>
                        <a:latin typeface="Calibri" panose="020F0502020204030204" pitchFamily="34" charset="0"/>
                      </a:endParaRPr>
                    </a:p>
                  </a:txBody>
                  <a:tcPr marL="7720" marR="7720" marT="7720" marB="0"/>
                </a:tc>
                <a:extLst>
                  <a:ext uri="{0D108BD9-81ED-4DB2-BD59-A6C34878D82A}">
                    <a16:rowId xmlns:a16="http://schemas.microsoft.com/office/drawing/2014/main" val="210059297"/>
                  </a:ext>
                </a:extLst>
              </a:tr>
            </a:tbl>
          </a:graphicData>
        </a:graphic>
      </p:graphicFrame>
      <p:graphicFrame>
        <p:nvGraphicFramePr>
          <p:cNvPr id="8" name="Platshållare för innehåll 7">
            <a:extLst>
              <a:ext uri="{FF2B5EF4-FFF2-40B4-BE49-F238E27FC236}">
                <a16:creationId xmlns:a16="http://schemas.microsoft.com/office/drawing/2014/main" id="{713FC269-8BB7-ABD0-E260-C1BBABE6A8C6}"/>
              </a:ext>
            </a:extLst>
          </p:cNvPr>
          <p:cNvGraphicFramePr>
            <a:graphicFrameLocks noGrp="1"/>
          </p:cNvGraphicFramePr>
          <p:nvPr>
            <p:ph sz="quarter" idx="14"/>
          </p:nvPr>
        </p:nvGraphicFramePr>
        <p:xfrm>
          <a:off x="803276" y="1571812"/>
          <a:ext cx="3968750" cy="4349999"/>
        </p:xfrm>
        <a:graphic>
          <a:graphicData uri="http://schemas.openxmlformats.org/drawingml/2006/table">
            <a:tbl>
              <a:tblPr firstRow="1" bandRow="1">
                <a:tableStyleId>{21E4AEA4-8DFA-4A89-87EB-49C32662AFE0}</a:tableStyleId>
              </a:tblPr>
              <a:tblGrid>
                <a:gridCol w="467477">
                  <a:extLst>
                    <a:ext uri="{9D8B030D-6E8A-4147-A177-3AD203B41FA5}">
                      <a16:colId xmlns:a16="http://schemas.microsoft.com/office/drawing/2014/main" val="18531932"/>
                    </a:ext>
                  </a:extLst>
                </a:gridCol>
                <a:gridCol w="467477">
                  <a:extLst>
                    <a:ext uri="{9D8B030D-6E8A-4147-A177-3AD203B41FA5}">
                      <a16:colId xmlns:a16="http://schemas.microsoft.com/office/drawing/2014/main" val="193835510"/>
                    </a:ext>
                  </a:extLst>
                </a:gridCol>
                <a:gridCol w="3033796">
                  <a:extLst>
                    <a:ext uri="{9D8B030D-6E8A-4147-A177-3AD203B41FA5}">
                      <a16:colId xmlns:a16="http://schemas.microsoft.com/office/drawing/2014/main" val="1626171337"/>
                    </a:ext>
                  </a:extLst>
                </a:gridCol>
              </a:tblGrid>
              <a:tr h="281667">
                <a:tc gridSpan="3">
                  <a:txBody>
                    <a:bodyPr/>
                    <a:lstStyle/>
                    <a:p>
                      <a:pPr algn="ctr" fontAlgn="t">
                        <a:buNone/>
                      </a:pPr>
                      <a:r>
                        <a:rPr lang="sv-SE" sz="1200" b="0" u="none" strike="noStrike" dirty="0">
                          <a:effectLst/>
                        </a:rPr>
                        <a:t>Ansökningar för skyddskläder</a:t>
                      </a:r>
                      <a:endParaRPr lang="sv-SE" sz="1200" b="0" i="0" u="none" strike="noStrike" dirty="0">
                        <a:solidFill>
                          <a:srgbClr val="000000"/>
                        </a:solidFill>
                        <a:effectLst/>
                        <a:latin typeface="Calibri" panose="020F0502020204030204" pitchFamily="34" charset="0"/>
                      </a:endParaRPr>
                    </a:p>
                  </a:txBody>
                  <a:tcPr marL="11404" marR="11404" marT="11404" marB="0"/>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3586250259"/>
                  </a:ext>
                </a:extLst>
              </a:tr>
              <a:tr h="229321">
                <a:tc gridSpan="3">
                  <a:txBody>
                    <a:bodyPr/>
                    <a:lstStyle/>
                    <a:p>
                      <a:pPr algn="ctr" fontAlgn="t">
                        <a:buNone/>
                      </a:pPr>
                      <a:r>
                        <a:rPr lang="sv-SE" sz="1200" u="none" strike="noStrike" dirty="0" err="1">
                          <a:effectLst/>
                        </a:rPr>
                        <a:t>TrV</a:t>
                      </a:r>
                      <a:r>
                        <a:rPr lang="sv-SE" sz="1200" u="none" strike="noStrike" dirty="0">
                          <a:effectLst/>
                        </a:rPr>
                        <a:t> Bv </a:t>
                      </a:r>
                      <a:r>
                        <a:rPr lang="sv-SE" sz="1200" u="none" strike="noStrike" dirty="0" err="1">
                          <a:effectLst/>
                        </a:rPr>
                        <a:t>Gu</a:t>
                      </a:r>
                      <a:r>
                        <a:rPr lang="sv-SE" sz="1200" u="none" strike="noStrike" dirty="0">
                          <a:effectLst/>
                        </a:rPr>
                        <a:t> snö ID31</a:t>
                      </a:r>
                      <a:endParaRPr lang="sv-SE" sz="1200" b="0" i="0" u="none" strike="noStrike" dirty="0">
                        <a:solidFill>
                          <a:srgbClr val="000000"/>
                        </a:solidFill>
                        <a:effectLst/>
                        <a:latin typeface="Calibri" panose="020F0502020204030204" pitchFamily="34" charset="0"/>
                      </a:endParaRPr>
                    </a:p>
                  </a:txBody>
                  <a:tcPr marL="11404" marR="11404" marT="11404" marB="0"/>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694422548"/>
                  </a:ext>
                </a:extLst>
              </a:tr>
              <a:tr h="216920">
                <a:tc gridSpan="3">
                  <a:txBody>
                    <a:bodyPr/>
                    <a:lstStyle/>
                    <a:p>
                      <a:pPr algn="ctr" fontAlgn="t">
                        <a:buNone/>
                      </a:pPr>
                      <a:r>
                        <a:rPr lang="sv-SE" sz="1200" u="none" strike="noStrike" dirty="0">
                          <a:effectLst/>
                        </a:rPr>
                        <a:t>          </a:t>
                      </a:r>
                      <a:r>
                        <a:rPr lang="sv-SE" sz="1200" u="none" strike="noStrike" dirty="0" err="1">
                          <a:effectLst/>
                        </a:rPr>
                        <a:t>Trv</a:t>
                      </a:r>
                      <a:r>
                        <a:rPr lang="sv-SE" sz="1200" u="none" strike="noStrike" dirty="0">
                          <a:effectLst/>
                        </a:rPr>
                        <a:t> Bv Rep snö/barm ID62</a:t>
                      </a:r>
                      <a:endParaRPr lang="sv-SE" sz="1200" b="0" i="0" u="none" strike="noStrike" dirty="0">
                        <a:solidFill>
                          <a:srgbClr val="000000"/>
                        </a:solidFill>
                        <a:effectLst/>
                        <a:latin typeface="Calibri" panose="020F0502020204030204" pitchFamily="34" charset="0"/>
                      </a:endParaRPr>
                    </a:p>
                  </a:txBody>
                  <a:tcPr marL="11404" marR="11404" marT="11404" marB="0"/>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621270024"/>
                  </a:ext>
                </a:extLst>
              </a:tr>
              <a:tr h="224787">
                <a:tc gridSpan="3">
                  <a:txBody>
                    <a:bodyPr/>
                    <a:lstStyle/>
                    <a:p>
                      <a:pPr algn="ctr" fontAlgn="t">
                        <a:buNone/>
                      </a:pPr>
                      <a:r>
                        <a:rPr lang="sv-SE" sz="1200" u="none" strike="noStrike" dirty="0">
                          <a:effectLst/>
                        </a:rPr>
                        <a:t>  MTE Bv GU snö ID45</a:t>
                      </a:r>
                      <a:endParaRPr lang="sv-SE" sz="1200" b="0" i="0" u="none" strike="noStrike" dirty="0">
                        <a:solidFill>
                          <a:srgbClr val="000000"/>
                        </a:solidFill>
                        <a:effectLst/>
                        <a:latin typeface="Calibri" panose="020F0502020204030204" pitchFamily="34" charset="0"/>
                      </a:endParaRPr>
                    </a:p>
                  </a:txBody>
                  <a:tcPr marL="11404" marR="11404" marT="11404" marB="0"/>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66424599"/>
                  </a:ext>
                </a:extLst>
              </a:tr>
              <a:tr h="203470">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dirty="0">
                          <a:effectLst/>
                        </a:rPr>
                        <a:t>        MTE Bv Rep Snö ID19_42</a:t>
                      </a:r>
                      <a:endParaRPr lang="sv-SE" sz="1200" b="0" i="0" u="none" strike="noStrike" dirty="0">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3638616796"/>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TrV Bandvagn Grund Barmark ID44</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2086948467"/>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TrV Bandvagn Mekaniker rep ID52b</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3657964976"/>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TrV Bandvagn Rep barm ID41</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86934297"/>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SvK Bandvagn Avanc 1 ESA ID32</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157054807"/>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SvK Bandvagn Avanc 2 ID33</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1210281076"/>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MTE/MSB Hjullastare ID55</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2984739220"/>
                  </a:ext>
                </a:extLst>
              </a:tr>
              <a:tr h="346351">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MTE/MSB/Lfv/TrV Fortsättning Lastbi-släp ID35</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3397023287"/>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MTE Introduktionsdagar 8 orter</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2134409741"/>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MTE Buss Rep MTE ID67</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2707471071"/>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MTE/MSB/Lfv Fortsättning Buss MTE ID54</a:t>
                      </a:r>
                      <a:endParaRPr lang="sv-SE" sz="1200" b="0" i="0" u="none" strike="noStrike">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905043569"/>
                  </a:ext>
                </a:extLst>
              </a:tr>
              <a:tr h="281667">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a:effectLst/>
                        </a:rPr>
                        <a:t> </a:t>
                      </a:r>
                      <a:endParaRPr lang="sv-SE" sz="1200" b="0" i="0" u="none" strike="noStrike">
                        <a:solidFill>
                          <a:srgbClr val="000000"/>
                        </a:solidFill>
                        <a:effectLst/>
                        <a:latin typeface="Calibri" panose="020F0502020204030204" pitchFamily="34" charset="0"/>
                      </a:endParaRPr>
                    </a:p>
                  </a:txBody>
                  <a:tcPr marL="11404" marR="11404" marT="11404" marB="0"/>
                </a:tc>
                <a:tc>
                  <a:txBody>
                    <a:bodyPr/>
                    <a:lstStyle/>
                    <a:p>
                      <a:pPr algn="l" fontAlgn="t">
                        <a:buNone/>
                      </a:pPr>
                      <a:r>
                        <a:rPr lang="sv-SE" sz="1200" u="none" strike="noStrike" dirty="0">
                          <a:effectLst/>
                        </a:rPr>
                        <a:t>MTE Lastbil med kran-</a:t>
                      </a:r>
                      <a:r>
                        <a:rPr lang="sv-SE" sz="1200" u="none" strike="noStrike" dirty="0" err="1">
                          <a:effectLst/>
                        </a:rPr>
                        <a:t>Lastvxl</a:t>
                      </a:r>
                      <a:r>
                        <a:rPr lang="sv-SE" sz="1200" u="none" strike="noStrike" dirty="0">
                          <a:effectLst/>
                        </a:rPr>
                        <a:t> MTE ID34</a:t>
                      </a:r>
                      <a:endParaRPr lang="sv-SE" sz="1200" b="0" i="0" u="none" strike="noStrike" dirty="0">
                        <a:solidFill>
                          <a:srgbClr val="000000"/>
                        </a:solidFill>
                        <a:effectLst/>
                        <a:latin typeface="Calibri" panose="020F0502020204030204" pitchFamily="34" charset="0"/>
                      </a:endParaRPr>
                    </a:p>
                  </a:txBody>
                  <a:tcPr marL="11404" marR="11404" marT="11404" marB="0"/>
                </a:tc>
                <a:extLst>
                  <a:ext uri="{0D108BD9-81ED-4DB2-BD59-A6C34878D82A}">
                    <a16:rowId xmlns:a16="http://schemas.microsoft.com/office/drawing/2014/main" val="4186768594"/>
                  </a:ext>
                </a:extLst>
              </a:tr>
            </a:tbl>
          </a:graphicData>
        </a:graphic>
      </p:graphicFrame>
    </p:spTree>
    <p:extLst>
      <p:ext uri="{BB962C8B-B14F-4D97-AF65-F5344CB8AC3E}">
        <p14:creationId xmlns:p14="http://schemas.microsoft.com/office/powerpoint/2010/main" val="3470614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482B34-EF8C-38A6-6009-C12FC6A7A3E2}"/>
              </a:ext>
            </a:extLst>
          </p:cNvPr>
          <p:cNvSpPr>
            <a:spLocks noGrp="1"/>
          </p:cNvSpPr>
          <p:nvPr>
            <p:ph type="title"/>
          </p:nvPr>
        </p:nvSpPr>
        <p:spPr>
          <a:xfrm>
            <a:off x="803275" y="296863"/>
            <a:ext cx="8007093" cy="950046"/>
          </a:xfrm>
        </p:spPr>
        <p:txBody>
          <a:bodyPr/>
          <a:lstStyle/>
          <a:p>
            <a:pPr algn="ctr"/>
            <a:r>
              <a:rPr lang="sv-SE" sz="4000" dirty="0"/>
              <a:t>       Utbildningar </a:t>
            </a:r>
            <a:r>
              <a:rPr lang="sv-SE" sz="4000" dirty="0" err="1"/>
              <a:t>TrV</a:t>
            </a:r>
            <a:endParaRPr lang="sv-SE" sz="4000" dirty="0"/>
          </a:p>
        </p:txBody>
      </p:sp>
      <p:sp>
        <p:nvSpPr>
          <p:cNvPr id="3" name="Platshållare för innehåll 2">
            <a:extLst>
              <a:ext uri="{FF2B5EF4-FFF2-40B4-BE49-F238E27FC236}">
                <a16:creationId xmlns:a16="http://schemas.microsoft.com/office/drawing/2014/main" id="{D0FF4FF9-4536-54FE-5A34-0301A2852916}"/>
              </a:ext>
            </a:extLst>
          </p:cNvPr>
          <p:cNvSpPr>
            <a:spLocks noGrp="1"/>
          </p:cNvSpPr>
          <p:nvPr>
            <p:ph idx="1"/>
          </p:nvPr>
        </p:nvSpPr>
        <p:spPr/>
        <p:txBody>
          <a:bodyPr/>
          <a:lstStyle/>
          <a:p>
            <a:r>
              <a:rPr lang="sv-SE" sz="2400" dirty="0"/>
              <a:t>Trafikverket har i sin nya insatsorganisation identifierat ett flertal områden där man ser behovet av andra fordon.</a:t>
            </a:r>
          </a:p>
          <a:p>
            <a:r>
              <a:rPr lang="sv-SE" sz="2400" dirty="0" err="1"/>
              <a:t>Lastbilförare</a:t>
            </a:r>
            <a:r>
              <a:rPr lang="sv-SE" sz="2400" dirty="0"/>
              <a:t>/Buss.</a:t>
            </a:r>
          </a:p>
          <a:p>
            <a:r>
              <a:rPr lang="sv-SE" sz="2400" dirty="0"/>
              <a:t>Elverksoperatörer.</a:t>
            </a:r>
          </a:p>
          <a:p>
            <a:r>
              <a:rPr lang="sv-SE" sz="2400" dirty="0"/>
              <a:t>Minibussförare.</a:t>
            </a:r>
          </a:p>
          <a:p>
            <a:r>
              <a:rPr lang="sv-SE" sz="2400" dirty="0"/>
              <a:t>Bandvagnar utökning av antalet förare, </a:t>
            </a:r>
            <a:r>
              <a:rPr lang="sv-SE" sz="2400" dirty="0" err="1"/>
              <a:t>prio</a:t>
            </a:r>
            <a:r>
              <a:rPr lang="sv-SE" sz="2400" dirty="0"/>
              <a:t> Norrland/Gotland.</a:t>
            </a:r>
          </a:p>
          <a:p>
            <a:r>
              <a:rPr lang="sv-SE" sz="2400" dirty="0"/>
              <a:t>Instruktörsutbildningar, finns på hemsidan att anmäla sig till.</a:t>
            </a:r>
          </a:p>
          <a:p>
            <a:pPr marL="0" indent="0">
              <a:buNone/>
            </a:pPr>
            <a:endParaRPr lang="sv-SE" sz="2400" dirty="0"/>
          </a:p>
        </p:txBody>
      </p:sp>
      <p:sp>
        <p:nvSpPr>
          <p:cNvPr id="4" name="Platshållare för datum 3">
            <a:extLst>
              <a:ext uri="{FF2B5EF4-FFF2-40B4-BE49-F238E27FC236}">
                <a16:creationId xmlns:a16="http://schemas.microsoft.com/office/drawing/2014/main" id="{BB87A2D5-4C0F-8282-5656-DD66DE508BA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2D7E14-50AA-4061-85D2-4326B05D2AAF}"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82381220-1882-5EF3-B037-C8E55111D6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39550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63871-4412-2936-6E64-303DCF115362}"/>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1755BA69-E7EB-132B-6587-16BF17C04B21}"/>
              </a:ext>
            </a:extLst>
          </p:cNvPr>
          <p:cNvPicPr>
            <a:picLocks noChangeAspect="1"/>
          </p:cNvPicPr>
          <p:nvPr/>
        </p:nvPicPr>
        <p:blipFill>
          <a:blip r:embed="rId2"/>
          <a:stretch>
            <a:fillRect/>
          </a:stretch>
        </p:blipFill>
        <p:spPr>
          <a:xfrm>
            <a:off x="1296239" y="22591"/>
            <a:ext cx="444819" cy="621119"/>
          </a:xfrm>
          <a:prstGeom prst="rect">
            <a:avLst/>
          </a:prstGeom>
        </p:spPr>
      </p:pic>
      <p:pic>
        <p:nvPicPr>
          <p:cNvPr id="7" name="Bildobjekt 6">
            <a:extLst>
              <a:ext uri="{FF2B5EF4-FFF2-40B4-BE49-F238E27FC236}">
                <a16:creationId xmlns:a16="http://schemas.microsoft.com/office/drawing/2014/main" id="{56632E3D-80E1-1B39-802A-C08FE0616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885" y="732493"/>
            <a:ext cx="8593811" cy="6171940"/>
          </a:xfrm>
          <a:prstGeom prst="rect">
            <a:avLst/>
          </a:prstGeom>
        </p:spPr>
      </p:pic>
      <p:pic>
        <p:nvPicPr>
          <p:cNvPr id="8" name="Bildobjekt 7">
            <a:extLst>
              <a:ext uri="{FF2B5EF4-FFF2-40B4-BE49-F238E27FC236}">
                <a16:creationId xmlns:a16="http://schemas.microsoft.com/office/drawing/2014/main" id="{DCD26C25-A9E1-447D-0EE6-F26251F71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478" y="2835127"/>
            <a:ext cx="2880000" cy="2201675"/>
          </a:xfrm>
          <a:prstGeom prst="rect">
            <a:avLst/>
          </a:prstGeom>
          <a:effectLst>
            <a:softEdge rad="88900"/>
          </a:effectLst>
        </p:spPr>
      </p:pic>
      <p:sp>
        <p:nvSpPr>
          <p:cNvPr id="2" name="textruta 1">
            <a:extLst>
              <a:ext uri="{FF2B5EF4-FFF2-40B4-BE49-F238E27FC236}">
                <a16:creationId xmlns:a16="http://schemas.microsoft.com/office/drawing/2014/main" id="{BFA8C4F0-C435-153D-F042-355141A60CEE}"/>
              </a:ext>
            </a:extLst>
          </p:cNvPr>
          <p:cNvSpPr txBox="1"/>
          <p:nvPr/>
        </p:nvSpPr>
        <p:spPr>
          <a:xfrm>
            <a:off x="6753226" y="1066274"/>
            <a:ext cx="344697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Calibri" panose="020F0502020204030204"/>
                <a:ea typeface="+mn-ea"/>
                <a:cs typeface="+mn-cs"/>
              </a:rPr>
              <a:t>Fika 25 minuter</a:t>
            </a:r>
          </a:p>
        </p:txBody>
      </p:sp>
      <p:sp>
        <p:nvSpPr>
          <p:cNvPr id="3" name="Rubrik 1">
            <a:extLst>
              <a:ext uri="{FF2B5EF4-FFF2-40B4-BE49-F238E27FC236}">
                <a16:creationId xmlns:a16="http://schemas.microsoft.com/office/drawing/2014/main" id="{373674E1-907A-603F-C57D-D34DF4EC616A}"/>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544551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D6AAA-9D15-1FF0-436A-5FEE35AC2240}"/>
            </a:ext>
          </a:extLst>
        </p:cNvPr>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29350913-EBD3-642D-3FCA-E96D86F7193C}"/>
              </a:ext>
            </a:extLst>
          </p:cNvPr>
          <p:cNvGraphicFramePr>
            <a:graphicFrameLocks noGrp="1"/>
          </p:cNvGraphicFramePr>
          <p:nvPr>
            <p:extLst>
              <p:ext uri="{D42A27DB-BD31-4B8C-83A1-F6EECF244321}">
                <p14:modId xmlns:p14="http://schemas.microsoft.com/office/powerpoint/2010/main" val="2678274564"/>
              </p:ext>
            </p:extLst>
          </p:nvPr>
        </p:nvGraphicFramePr>
        <p:xfrm>
          <a:off x="807" y="600975"/>
          <a:ext cx="12141549" cy="7165225"/>
        </p:xfrm>
        <a:graphic>
          <a:graphicData uri="http://schemas.openxmlformats.org/drawingml/2006/table">
            <a:tbl>
              <a:tblPr firstRow="1" firstCol="1" bandRow="1">
                <a:tableStyleId>{5C22544A-7EE6-4342-B048-85BDC9FD1C3A}</a:tableStyleId>
              </a:tblPr>
              <a:tblGrid>
                <a:gridCol w="1945211">
                  <a:extLst>
                    <a:ext uri="{9D8B030D-6E8A-4147-A177-3AD203B41FA5}">
                      <a16:colId xmlns:a16="http://schemas.microsoft.com/office/drawing/2014/main" val="3194684766"/>
                    </a:ext>
                  </a:extLst>
                </a:gridCol>
                <a:gridCol w="10072586">
                  <a:extLst>
                    <a:ext uri="{9D8B030D-6E8A-4147-A177-3AD203B41FA5}">
                      <a16:colId xmlns:a16="http://schemas.microsoft.com/office/drawing/2014/main" val="654994393"/>
                    </a:ext>
                  </a:extLst>
                </a:gridCol>
                <a:gridCol w="123752">
                  <a:extLst>
                    <a:ext uri="{9D8B030D-6E8A-4147-A177-3AD203B41FA5}">
                      <a16:colId xmlns:a16="http://schemas.microsoft.com/office/drawing/2014/main" val="302455191"/>
                    </a:ext>
                  </a:extLst>
                </a:gridCol>
              </a:tblGrid>
              <a:tr h="242172">
                <a:tc>
                  <a:txBody>
                    <a:bodyPr/>
                    <a:lstStyle/>
                    <a:p>
                      <a:pPr>
                        <a:lnSpc>
                          <a:spcPct val="115000"/>
                        </a:lnSpc>
                        <a:spcAft>
                          <a:spcPts val="0"/>
                        </a:spcAft>
                      </a:pPr>
                      <a:r>
                        <a:rPr lang="sv-SE" sz="1400" dirty="0">
                          <a:effectLst/>
                        </a:rPr>
                        <a:t>Tid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r>
                        <a:rPr lang="sv-SE" sz="1600" dirty="0">
                          <a:effectLst/>
                        </a:rPr>
                        <a:t>Program söndag 22 feb</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893074917"/>
                  </a:ext>
                </a:extLst>
              </a:tr>
              <a:tr h="583290">
                <a:tc>
                  <a:txBody>
                    <a:bodyPr/>
                    <a:lstStyle/>
                    <a:p>
                      <a:pPr>
                        <a:lnSpc>
                          <a:spcPct val="115000"/>
                        </a:lnSpc>
                        <a:spcAft>
                          <a:spcPts val="0"/>
                        </a:spcAft>
                      </a:pPr>
                      <a:r>
                        <a:rPr lang="sv-SE" sz="1400" dirty="0">
                          <a:effectLst/>
                        </a:rPr>
                        <a:t>07.00-08.00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dirty="0">
                          <a:effectLst/>
                        </a:rPr>
                        <a:t>Frukost – utcheckade.  </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       Alla</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42280106"/>
                  </a:ext>
                </a:extLst>
              </a:tr>
              <a:tr h="512191">
                <a:tc>
                  <a:txBody>
                    <a:bodyPr/>
                    <a:lstStyle/>
                    <a:p>
                      <a:pPr>
                        <a:lnSpc>
                          <a:spcPct val="115000"/>
                        </a:lnSpc>
                        <a:spcAft>
                          <a:spcPts val="0"/>
                        </a:spcAft>
                      </a:pPr>
                      <a:r>
                        <a:rPr lang="sv-SE" sz="1400" dirty="0">
                          <a:effectLst/>
                        </a:rPr>
                        <a:t>08.00-08.45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rPr>
                        <a:t>Åtgärder med anledning av revisionen 2022-23  - uppföljning</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rPr>
                        <a:t>Åtgärder under 2025 med anledning av bokslut 2024 - Konsekvenser</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latin typeface="Calibri" panose="020F0502020204030204" pitchFamily="34" charset="0"/>
                          <a:ea typeface="Calibri" panose="020F0502020204030204" pitchFamily="34" charset="0"/>
                          <a:cs typeface="Times New Roman" panose="02020603050405020304" pitchFamily="18" charset="0"/>
                        </a:rPr>
                        <a:t>        Mikael Rye-Danjelsen, Vendela Eriksson</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sv-SE" sz="1400" dirty="0">
                        <a:effectLst/>
                      </a:endParaRPr>
                    </a:p>
                  </a:txBody>
                  <a:tcPr marL="49176" marR="49176" marT="0" marB="0"/>
                </a:tc>
                <a:tc>
                  <a:txBody>
                    <a:bodyPr/>
                    <a:lstStyle/>
                    <a:p>
                      <a:pPr>
                        <a:lnSpc>
                          <a:spcPct val="115000"/>
                        </a:lnSpc>
                        <a:spcAft>
                          <a:spcPts val="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717920201"/>
                  </a:ext>
                </a:extLst>
              </a:tr>
              <a:tr h="555149">
                <a:tc>
                  <a:txBody>
                    <a:bodyPr/>
                    <a:lstStyle/>
                    <a:p>
                      <a:pPr>
                        <a:lnSpc>
                          <a:spcPct val="115000"/>
                        </a:lnSpc>
                        <a:spcAft>
                          <a:spcPts val="0"/>
                        </a:spcAft>
                      </a:pPr>
                      <a:r>
                        <a:rPr lang="sv-SE" sz="1400" dirty="0">
                          <a:effectLst/>
                        </a:rPr>
                        <a:t>08.45-09.30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dirty="0">
                          <a:effectLst/>
                        </a:rPr>
                        <a:t>Ekonomi 2026</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Nytt organisationsstödssystem – Konsekvenser för FAK?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1" dirty="0">
                          <a:effectLst/>
                          <a:hlinkClick r:id="rId3" action="ppaction://hlinkfile"/>
                        </a:rPr>
                        <a:t>Inlämnade Projektansökningar</a:t>
                      </a:r>
                      <a:endParaRPr lang="sv-SE" sz="1400" b="1" dirty="0">
                        <a:effectLst/>
                      </a:endParaRP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Medlemsavgifter, Rutiner, utbildning</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u="none" dirty="0">
                          <a:effectLst/>
                        </a:rPr>
                        <a:t>Verksamhetsuppdrag 2026 </a:t>
                      </a:r>
                      <a:endParaRPr lang="sv-SE" sz="1400" dirty="0">
                        <a:effectLst/>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rPr>
                        <a:t>      Vendela, Mikael, C-O</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22459112"/>
                  </a:ext>
                </a:extLst>
              </a:tr>
              <a:tr h="346225">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09.30-10.00</a:t>
                      </a: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Fika i Restaurangen</a:t>
                      </a: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11274692"/>
                  </a:ext>
                </a:extLst>
              </a:tr>
              <a:tr h="870301">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10.00-10.30</a:t>
                      </a:r>
                    </a:p>
                  </a:txBody>
                  <a:tcPr marL="49176" marR="49176" marT="0" marB="0"/>
                </a:tc>
                <a:tc>
                  <a:txBody>
                    <a:bodyPr/>
                    <a:lstStyle/>
                    <a:p>
                      <a:pPr marL="285750" indent="-285750">
                        <a:lnSpc>
                          <a:spcPct val="115000"/>
                        </a:lnSpc>
                        <a:spcAft>
                          <a:spcPts val="0"/>
                        </a:spcAft>
                        <a:buFont typeface="Arial" panose="020B0604020202020204" pitchFamily="34" charset="0"/>
                        <a:buChar char="•"/>
                      </a:pPr>
                      <a:endParaRPr lang="sv-SE" sz="1400" b="0" u="none" dirty="0">
                        <a:effectLst/>
                      </a:endParaRPr>
                    </a:p>
                    <a:p>
                      <a:pPr marL="285750" indent="-285750">
                        <a:lnSpc>
                          <a:spcPct val="115000"/>
                        </a:lnSpc>
                        <a:spcAft>
                          <a:spcPts val="0"/>
                        </a:spcAft>
                        <a:buFont typeface="Arial" panose="020B0604020202020204" pitchFamily="34" charset="0"/>
                        <a:buChar char="•"/>
                      </a:pPr>
                      <a:r>
                        <a:rPr lang="sv-SE" sz="1400" b="0" dirty="0">
                          <a:effectLst/>
                          <a:hlinkClick r:id="rId4" action="ppaction://hlinkfile"/>
                        </a:rPr>
                        <a:t>FAK Drog- och alkoholpolicy </a:t>
                      </a:r>
                      <a:endParaRPr lang="sv-SE" sz="1400" b="0" dirty="0">
                        <a:effectLst/>
                      </a:endParaRPr>
                    </a:p>
                    <a:p>
                      <a:pPr marL="285750" indent="-285750">
                        <a:lnSpc>
                          <a:spcPct val="115000"/>
                        </a:lnSpc>
                        <a:spcAft>
                          <a:spcPts val="0"/>
                        </a:spcAft>
                        <a:buFont typeface="Arial" panose="020B0604020202020204" pitchFamily="34" charset="0"/>
                        <a:buChar char="•"/>
                      </a:pPr>
                      <a:r>
                        <a:rPr lang="sv-SE" sz="1400" b="0" dirty="0">
                          <a:effectLst/>
                          <a:hlinkClick r:id="rId5" action="ppaction://hlinkfile"/>
                        </a:rPr>
                        <a:t>FAK Trafiksäkerhetspolicy (redovisning av gårdagens WS)</a:t>
                      </a:r>
                      <a:endParaRPr lang="sv-SE" sz="1400" b="0" dirty="0">
                        <a:effectLst/>
                      </a:endParaRPr>
                    </a:p>
                    <a:p>
                      <a:pPr marL="0" indent="0">
                        <a:lnSpc>
                          <a:spcPct val="115000"/>
                        </a:lnSpc>
                        <a:spcAft>
                          <a:spcPts val="0"/>
                        </a:spcAft>
                        <a:buFont typeface="Arial" panose="020B0604020202020204" pitchFamily="34" charset="0"/>
                        <a:buNone/>
                      </a:pPr>
                      <a:r>
                        <a:rPr lang="sv-SE" sz="1400" b="1" dirty="0">
                          <a:effectLst/>
                        </a:rPr>
                        <a:t>    C-O m </a:t>
                      </a:r>
                      <a:r>
                        <a:rPr lang="sv-SE" sz="1400" b="1" dirty="0" err="1">
                          <a:effectLst/>
                        </a:rPr>
                        <a:t>fl</a:t>
                      </a:r>
                      <a:endParaRPr lang="sv-SE" sz="1400" b="1" dirty="0">
                        <a:effectLst/>
                      </a:endParaRPr>
                    </a:p>
                    <a:p>
                      <a:pPr marL="0" indent="0">
                        <a:lnSpc>
                          <a:spcPct val="115000"/>
                        </a:lnSpc>
                        <a:spcAft>
                          <a:spcPts val="0"/>
                        </a:spcAft>
                        <a:buFont typeface="Arial" panose="020B0604020202020204" pitchFamily="34" charset="0"/>
                        <a:buNone/>
                      </a:pPr>
                      <a:endParaRPr lang="sv-SE" sz="1400" b="1" dirty="0">
                        <a:effectLst/>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3861023333"/>
                  </a:ext>
                </a:extLst>
              </a:tr>
              <a:tr h="37309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10.30 -11.30</a:t>
                      </a:r>
                    </a:p>
                    <a:p>
                      <a:pPr marL="0" marR="0" lvl="0" indent="0" algn="l" defTabSz="914400" rtl="0" eaLnBrk="1" fontAlgn="auto" latinLnBrk="0" hangingPunct="1">
                        <a:lnSpc>
                          <a:spcPct val="115000"/>
                        </a:lnSpc>
                        <a:spcBef>
                          <a:spcPts val="0"/>
                        </a:spcBef>
                        <a:spcAft>
                          <a:spcPts val="0"/>
                        </a:spcAft>
                        <a:buClrTx/>
                        <a:buSzTx/>
                        <a:buFontTx/>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11.30-12.00</a:t>
                      </a:r>
                    </a:p>
                  </a:txBody>
                  <a:tcPr marL="49176" marR="49176" marT="0" marB="0"/>
                </a:tc>
                <a:tc>
                  <a:txBody>
                    <a:bodyPr/>
                    <a:lstStyle/>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De nya administrativa systemen – Hur fungerar de? </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1" kern="1200" dirty="0">
                          <a:solidFill>
                            <a:schemeClr val="dk1"/>
                          </a:solidFill>
                          <a:effectLst/>
                          <a:latin typeface="+mn-lt"/>
                          <a:ea typeface="+mn-ea"/>
                          <a:cs typeface="+mn-cs"/>
                        </a:rPr>
                        <a:t>        Mikael Rye-Danjelsen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latin typeface="+mn-lt"/>
                          <a:ea typeface="Calibri" panose="020F0502020204030204" pitchFamily="34" charset="0"/>
                          <a:cs typeface="Times New Roman" panose="02020603050405020304" pitchFamily="18" charset="0"/>
                        </a:rPr>
                        <a:t>Vägen framåt mot Riksstämma 2027</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latin typeface="+mn-lt"/>
                          <a:ea typeface="Calibri" panose="020F0502020204030204" pitchFamily="34" charset="0"/>
                          <a:cs typeface="Times New Roman" panose="02020603050405020304" pitchFamily="18" charset="0"/>
                        </a:rPr>
                        <a:t>        Valberedningen och Klas Göran Asplund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20681668"/>
                  </a:ext>
                </a:extLst>
              </a:tr>
              <a:tr h="98298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rPr>
                        <a:t>12.00-13.00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Lunch  -   </a:t>
                      </a:r>
                      <a:r>
                        <a:rPr lang="sv-SE" sz="1400" b="1" dirty="0">
                          <a:effectLst/>
                          <a:latin typeface="Calibri" panose="020F0502020204030204" pitchFamily="34" charset="0"/>
                          <a:ea typeface="Calibri" panose="020F0502020204030204" pitchFamily="34" charset="0"/>
                          <a:cs typeface="Times New Roman" panose="02020603050405020304" pitchFamily="18" charset="0"/>
                        </a:rPr>
                        <a:t>Hemfärd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968416356"/>
                  </a:ext>
                </a:extLst>
              </a:tr>
            </a:tbl>
          </a:graphicData>
        </a:graphic>
      </p:graphicFrame>
      <p:sp>
        <p:nvSpPr>
          <p:cNvPr id="3" name="Rubrik 1">
            <a:extLst>
              <a:ext uri="{FF2B5EF4-FFF2-40B4-BE49-F238E27FC236}">
                <a16:creationId xmlns:a16="http://schemas.microsoft.com/office/drawing/2014/main" id="{F5138914-A0D4-A8FC-D46D-B66CBDEC1523}"/>
              </a:ext>
            </a:extLst>
          </p:cNvPr>
          <p:cNvSpPr txBox="1">
            <a:spLocks/>
          </p:cNvSpPr>
          <p:nvPr/>
        </p:nvSpPr>
        <p:spPr>
          <a:xfrm>
            <a:off x="1122792"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391545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61F34A-3EF9-4A0C-B6A6-37917FD3026A}"/>
              </a:ext>
            </a:extLst>
          </p:cNvPr>
          <p:cNvSpPr>
            <a:spLocks noGrp="1"/>
          </p:cNvSpPr>
          <p:nvPr>
            <p:ph type="ctrTitle"/>
          </p:nvPr>
        </p:nvSpPr>
        <p:spPr>
          <a:xfrm>
            <a:off x="1906708" y="729205"/>
            <a:ext cx="8684128" cy="2164466"/>
          </a:xfrm>
        </p:spPr>
        <p:txBody>
          <a:bodyPr/>
          <a:lstStyle/>
          <a:p>
            <a:r>
              <a:rPr lang="sv-SE" sz="4400" dirty="0"/>
              <a:t>CRM ersättning kursdeltagare</a:t>
            </a:r>
            <a:br>
              <a:rPr lang="sv-SE" sz="4400" dirty="0"/>
            </a:br>
            <a:br>
              <a:rPr lang="sv-SE" sz="4400" dirty="0"/>
            </a:br>
            <a:r>
              <a:rPr lang="sv-SE" sz="3600" dirty="0"/>
              <a:t>Kårchefsrådet Höllviken 2026</a:t>
            </a:r>
            <a:endParaRPr lang="sv-SE" sz="4400" dirty="0"/>
          </a:p>
        </p:txBody>
      </p:sp>
      <p:sp>
        <p:nvSpPr>
          <p:cNvPr id="4" name="Platshållare för datum 3">
            <a:extLst>
              <a:ext uri="{FF2B5EF4-FFF2-40B4-BE49-F238E27FC236}">
                <a16:creationId xmlns:a16="http://schemas.microsoft.com/office/drawing/2014/main" id="{A13ED1EC-C1A7-4ECC-CEA9-3A764A7469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7B6D1F-FD84-451D-8E6A-9A83871B931B}"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4C4A6DB0-77E9-0241-CCFE-191F739700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Rubrik 1">
            <a:extLst>
              <a:ext uri="{FF2B5EF4-FFF2-40B4-BE49-F238E27FC236}">
                <a16:creationId xmlns:a16="http://schemas.microsoft.com/office/drawing/2014/main" id="{78514F8E-E446-4449-88DE-68DC695687BF}"/>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28901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24C261C-FD0B-434B-B56E-541E978855AF}"/>
              </a:ext>
            </a:extLst>
          </p:cNvPr>
          <p:cNvSpPr/>
          <p:nvPr/>
        </p:nvSpPr>
        <p:spPr>
          <a:xfrm>
            <a:off x="1697114" y="1063291"/>
            <a:ext cx="8797771" cy="4599401"/>
          </a:xfrm>
          <a:prstGeom prst="rect">
            <a:avLst/>
          </a:prstGeom>
        </p:spPr>
        <p:txBody>
          <a:bodyPr wrap="square">
            <a:spAutoFit/>
          </a:bodyPr>
          <a:lstStyle/>
          <a:p>
            <a:pPr eaLnBrk="0" fontAlgn="base" hangingPunct="0">
              <a:lnSpc>
                <a:spcPct val="107000"/>
              </a:lnSpc>
              <a:spcBef>
                <a:spcPct val="0"/>
              </a:spcBef>
              <a:spcAft>
                <a:spcPts val="600"/>
              </a:spcAft>
            </a:pPr>
            <a:r>
              <a:rPr lang="sv-SE"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sv-SE"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FAK Kansli</a:t>
            </a:r>
            <a:endParaRPr lang="sv-SE" sz="2800" b="1" i="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Curt-Ove Jakobsson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Rikskårchef och ordförande för FAK intill 2027-09-19</a:t>
            </a: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Kristian Reinoso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Utbildnings- och kanslichef</a:t>
            </a: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Vendela Eriksson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Administratör </a:t>
            </a: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Mikael </a:t>
            </a:r>
            <a:r>
              <a:rPr lang="sv-SE" sz="2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Rye</a:t>
            </a: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sv-SE" sz="2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Danjelsen</a:t>
            </a: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Konsult</a:t>
            </a: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Ekonomisystem, Revision, Årsbokslut</a:t>
            </a: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Johan Lindell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Depåchef Jönköping</a:t>
            </a:r>
            <a:endPar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Niclas Granqvist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materielchef FAK-Jönköping</a:t>
            </a: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under Anders Persson sjukskrivning</a:t>
            </a: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P-D Wennberg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Konsult projekt, KBV, Stadgar mm</a:t>
            </a: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Per Lunqe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Kommunikation</a:t>
            </a: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Nyhetsbrev</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sv-SE" sz="2000" i="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Jonas </a:t>
            </a:r>
            <a:r>
              <a:rPr lang="sv-SE" sz="20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Bärnheim</a:t>
            </a: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(Kårchef)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IT-stöd</a:t>
            </a:r>
          </a:p>
          <a:p>
            <a:pPr eaLnBrk="0" fontAlgn="base" hangingPunct="0">
              <a:lnSpc>
                <a:spcPct val="107000"/>
              </a:lnSpc>
              <a:spcBef>
                <a:spcPct val="0"/>
              </a:spcBef>
              <a:spcAft>
                <a:spcPts val="600"/>
              </a:spcAft>
            </a:pPr>
            <a:r>
              <a:rPr lang="sv-SE"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Klas Göran Asplund (Kårchef) </a:t>
            </a:r>
            <a:r>
              <a:rPr lang="sv-SE"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Projektledare Riksstämma 2027</a:t>
            </a:r>
            <a:endParaRPr lang="sv-SE" dirty="0">
              <a:solidFill>
                <a:prstClr val="black"/>
              </a:solidFill>
              <a:latin typeface="Arial"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2" name="Pennanteckning 1">
                <a:extLst>
                  <a:ext uri="{FF2B5EF4-FFF2-40B4-BE49-F238E27FC236}">
                    <a16:creationId xmlns:a16="http://schemas.microsoft.com/office/drawing/2014/main" id="{64EB54F0-5E5C-4380-827D-C589EE7C8014}"/>
                  </a:ext>
                </a:extLst>
              </p14:cNvPr>
              <p14:cNvContentPartPr/>
              <p14:nvPr/>
            </p14:nvContentPartPr>
            <p14:xfrm>
              <a:off x="7952873" y="2603028"/>
              <a:ext cx="360" cy="360"/>
            </p14:xfrm>
          </p:contentPart>
        </mc:Choice>
        <mc:Fallback xmlns="">
          <p:pic>
            <p:nvPicPr>
              <p:cNvPr id="2" name="Pennanteckning 1">
                <a:extLst>
                  <a:ext uri="{FF2B5EF4-FFF2-40B4-BE49-F238E27FC236}">
                    <a16:creationId xmlns:a16="http://schemas.microsoft.com/office/drawing/2014/main" id="{64EB54F0-5E5C-4380-827D-C589EE7C8014}"/>
                  </a:ext>
                </a:extLst>
              </p:cNvPr>
              <p:cNvPicPr/>
              <p:nvPr/>
            </p:nvPicPr>
            <p:blipFill>
              <a:blip r:embed="rId3"/>
              <a:stretch>
                <a:fillRect/>
              </a:stretch>
            </p:blipFill>
            <p:spPr>
              <a:xfrm>
                <a:off x="7943873" y="25940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Pennanteckning 2">
                <a:extLst>
                  <a:ext uri="{FF2B5EF4-FFF2-40B4-BE49-F238E27FC236}">
                    <a16:creationId xmlns:a16="http://schemas.microsoft.com/office/drawing/2014/main" id="{2021E8A8-7C75-4159-AC10-CCB7E27F5389}"/>
                  </a:ext>
                </a:extLst>
              </p14:cNvPr>
              <p14:cNvContentPartPr/>
              <p14:nvPr/>
            </p14:nvContentPartPr>
            <p14:xfrm>
              <a:off x="8129993" y="2640468"/>
              <a:ext cx="360" cy="360"/>
            </p14:xfrm>
          </p:contentPart>
        </mc:Choice>
        <mc:Fallback xmlns="">
          <p:pic>
            <p:nvPicPr>
              <p:cNvPr id="3" name="Pennanteckning 2">
                <a:extLst>
                  <a:ext uri="{FF2B5EF4-FFF2-40B4-BE49-F238E27FC236}">
                    <a16:creationId xmlns:a16="http://schemas.microsoft.com/office/drawing/2014/main" id="{2021E8A8-7C75-4159-AC10-CCB7E27F5389}"/>
                  </a:ext>
                </a:extLst>
              </p:cNvPr>
              <p:cNvPicPr/>
              <p:nvPr/>
            </p:nvPicPr>
            <p:blipFill>
              <a:blip r:embed="rId3"/>
              <a:stretch>
                <a:fillRect/>
              </a:stretch>
            </p:blipFill>
            <p:spPr>
              <a:xfrm>
                <a:off x="8120993" y="2631468"/>
                <a:ext cx="18000" cy="18000"/>
              </a:xfrm>
              <a:prstGeom prst="rect">
                <a:avLst/>
              </a:prstGeom>
            </p:spPr>
          </p:pic>
        </mc:Fallback>
      </mc:AlternateContent>
      <p:grpSp>
        <p:nvGrpSpPr>
          <p:cNvPr id="10" name="Grupp 9">
            <a:extLst>
              <a:ext uri="{FF2B5EF4-FFF2-40B4-BE49-F238E27FC236}">
                <a16:creationId xmlns:a16="http://schemas.microsoft.com/office/drawing/2014/main" id="{BA701D6B-D9F8-4BB2-AD26-87F43657EE61}"/>
              </a:ext>
            </a:extLst>
          </p:cNvPr>
          <p:cNvGrpSpPr/>
          <p:nvPr/>
        </p:nvGrpSpPr>
        <p:grpSpPr>
          <a:xfrm>
            <a:off x="8186153" y="2640468"/>
            <a:ext cx="360" cy="360"/>
            <a:chOff x="6662153" y="2640468"/>
            <a:chExt cx="360" cy="360"/>
          </a:xfrm>
        </p:grpSpPr>
        <mc:AlternateContent xmlns:mc="http://schemas.openxmlformats.org/markup-compatibility/2006" xmlns:p14="http://schemas.microsoft.com/office/powerpoint/2010/main">
          <mc:Choice Requires="p14">
            <p:contentPart p14:bwMode="auto" r:id="rId5">
              <p14:nvContentPartPr>
                <p14:cNvPr id="8" name="Pennanteckning 7">
                  <a:extLst>
                    <a:ext uri="{FF2B5EF4-FFF2-40B4-BE49-F238E27FC236}">
                      <a16:creationId xmlns:a16="http://schemas.microsoft.com/office/drawing/2014/main" id="{116287FF-3B51-499C-963B-44B9383C768C}"/>
                    </a:ext>
                  </a:extLst>
                </p14:cNvPr>
                <p14:cNvContentPartPr/>
                <p14:nvPr/>
              </p14:nvContentPartPr>
              <p14:xfrm>
                <a:off x="6662153" y="2640468"/>
                <a:ext cx="360" cy="360"/>
              </p14:xfrm>
            </p:contentPart>
          </mc:Choice>
          <mc:Fallback xmlns="">
            <p:pic>
              <p:nvPicPr>
                <p:cNvPr id="8" name="Pennanteckning 7">
                  <a:extLst>
                    <a:ext uri="{FF2B5EF4-FFF2-40B4-BE49-F238E27FC236}">
                      <a16:creationId xmlns:a16="http://schemas.microsoft.com/office/drawing/2014/main" id="{116287FF-3B51-499C-963B-44B9383C768C}"/>
                    </a:ext>
                  </a:extLst>
                </p:cNvPr>
                <p:cNvPicPr/>
                <p:nvPr/>
              </p:nvPicPr>
              <p:blipFill>
                <a:blip r:embed="rId7"/>
                <a:stretch>
                  <a:fillRect/>
                </a:stretch>
              </p:blipFill>
              <p:spPr>
                <a:xfrm>
                  <a:off x="6653153" y="26318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Pennanteckning 8">
                  <a:extLst>
                    <a:ext uri="{FF2B5EF4-FFF2-40B4-BE49-F238E27FC236}">
                      <a16:creationId xmlns:a16="http://schemas.microsoft.com/office/drawing/2014/main" id="{17E85FD9-E8A1-4278-AE5A-FF0F6FD3A4E1}"/>
                    </a:ext>
                  </a:extLst>
                </p14:cNvPr>
                <p14:cNvContentPartPr/>
                <p14:nvPr/>
              </p14:nvContentPartPr>
              <p14:xfrm>
                <a:off x="6662153" y="2640468"/>
                <a:ext cx="360" cy="360"/>
              </p14:xfrm>
            </p:contentPart>
          </mc:Choice>
          <mc:Fallback xmlns="">
            <p:pic>
              <p:nvPicPr>
                <p:cNvPr id="9" name="Pennanteckning 8">
                  <a:extLst>
                    <a:ext uri="{FF2B5EF4-FFF2-40B4-BE49-F238E27FC236}">
                      <a16:creationId xmlns:a16="http://schemas.microsoft.com/office/drawing/2014/main" id="{17E85FD9-E8A1-4278-AE5A-FF0F6FD3A4E1}"/>
                    </a:ext>
                  </a:extLst>
                </p:cNvPr>
                <p:cNvPicPr/>
                <p:nvPr/>
              </p:nvPicPr>
              <p:blipFill>
                <a:blip r:embed="rId7"/>
                <a:stretch>
                  <a:fillRect/>
                </a:stretch>
              </p:blipFill>
              <p:spPr>
                <a:xfrm>
                  <a:off x="6653153" y="263182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1" name="Pennanteckning 10">
                <a:extLst>
                  <a:ext uri="{FF2B5EF4-FFF2-40B4-BE49-F238E27FC236}">
                    <a16:creationId xmlns:a16="http://schemas.microsoft.com/office/drawing/2014/main" id="{24E105C5-D73A-43DC-AC64-97285C65F208}"/>
                  </a:ext>
                </a:extLst>
              </p14:cNvPr>
              <p14:cNvContentPartPr/>
              <p14:nvPr/>
            </p14:nvContentPartPr>
            <p14:xfrm>
              <a:off x="-905047" y="746508"/>
              <a:ext cx="360" cy="360"/>
            </p14:xfrm>
          </p:contentPart>
        </mc:Choice>
        <mc:Fallback xmlns="">
          <p:pic>
            <p:nvPicPr>
              <p:cNvPr id="11" name="Pennanteckning 10">
                <a:extLst>
                  <a:ext uri="{FF2B5EF4-FFF2-40B4-BE49-F238E27FC236}">
                    <a16:creationId xmlns:a16="http://schemas.microsoft.com/office/drawing/2014/main" id="{24E105C5-D73A-43DC-AC64-97285C65F208}"/>
                  </a:ext>
                </a:extLst>
              </p:cNvPr>
              <p:cNvPicPr/>
              <p:nvPr/>
            </p:nvPicPr>
            <p:blipFill>
              <a:blip r:embed="rId3"/>
              <a:stretch>
                <a:fillRect/>
              </a:stretch>
            </p:blipFill>
            <p:spPr>
              <a:xfrm>
                <a:off x="-914047" y="7375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Pennanteckning 11">
                <a:extLst>
                  <a:ext uri="{FF2B5EF4-FFF2-40B4-BE49-F238E27FC236}">
                    <a16:creationId xmlns:a16="http://schemas.microsoft.com/office/drawing/2014/main" id="{D5B527F8-C235-4008-B386-34A1468DA376}"/>
                  </a:ext>
                </a:extLst>
              </p14:cNvPr>
              <p14:cNvContentPartPr/>
              <p14:nvPr/>
            </p14:nvContentPartPr>
            <p14:xfrm>
              <a:off x="8522033" y="4506708"/>
              <a:ext cx="21600" cy="11160"/>
            </p14:xfrm>
          </p:contentPart>
        </mc:Choice>
        <mc:Fallback xmlns="">
          <p:pic>
            <p:nvPicPr>
              <p:cNvPr id="12" name="Pennanteckning 11">
                <a:extLst>
                  <a:ext uri="{FF2B5EF4-FFF2-40B4-BE49-F238E27FC236}">
                    <a16:creationId xmlns:a16="http://schemas.microsoft.com/office/drawing/2014/main" id="{D5B527F8-C235-4008-B386-34A1468DA376}"/>
                  </a:ext>
                </a:extLst>
              </p:cNvPr>
              <p:cNvPicPr/>
              <p:nvPr/>
            </p:nvPicPr>
            <p:blipFill>
              <a:blip r:embed="rId11"/>
              <a:stretch>
                <a:fillRect/>
              </a:stretch>
            </p:blipFill>
            <p:spPr>
              <a:xfrm>
                <a:off x="8513181" y="4497989"/>
                <a:ext cx="38951" cy="28249"/>
              </a:xfrm>
              <a:prstGeom prst="rect">
                <a:avLst/>
              </a:prstGeom>
            </p:spPr>
          </p:pic>
        </mc:Fallback>
      </mc:AlternateContent>
      <p:grpSp>
        <p:nvGrpSpPr>
          <p:cNvPr id="18" name="Grupp 17">
            <a:extLst>
              <a:ext uri="{FF2B5EF4-FFF2-40B4-BE49-F238E27FC236}">
                <a16:creationId xmlns:a16="http://schemas.microsoft.com/office/drawing/2014/main" id="{264A2899-138C-48F4-AC1F-C7CC98821442}"/>
              </a:ext>
            </a:extLst>
          </p:cNvPr>
          <p:cNvGrpSpPr/>
          <p:nvPr/>
        </p:nvGrpSpPr>
        <p:grpSpPr>
          <a:xfrm>
            <a:off x="5237393" y="2090057"/>
            <a:ext cx="18720" cy="9720"/>
            <a:chOff x="3713393" y="2090057"/>
            <a:chExt cx="18720" cy="9720"/>
          </a:xfrm>
        </p:grpSpPr>
        <mc:AlternateContent xmlns:mc="http://schemas.openxmlformats.org/markup-compatibility/2006" xmlns:p14="http://schemas.microsoft.com/office/powerpoint/2010/main">
          <mc:Choice Requires="p14">
            <p:contentPart p14:bwMode="auto" r:id="rId12">
              <p14:nvContentPartPr>
                <p14:cNvPr id="15" name="Pennanteckning 14">
                  <a:extLst>
                    <a:ext uri="{FF2B5EF4-FFF2-40B4-BE49-F238E27FC236}">
                      <a16:creationId xmlns:a16="http://schemas.microsoft.com/office/drawing/2014/main" id="{4B569278-F69C-49FB-8B6E-5F0532955720}"/>
                    </a:ext>
                  </a:extLst>
                </p14:cNvPr>
                <p14:cNvContentPartPr/>
                <p14:nvPr/>
              </p14:nvContentPartPr>
              <p14:xfrm>
                <a:off x="3713393" y="2090057"/>
                <a:ext cx="360" cy="360"/>
              </p14:xfrm>
            </p:contentPart>
          </mc:Choice>
          <mc:Fallback xmlns="">
            <p:pic>
              <p:nvPicPr>
                <p:cNvPr id="15" name="Pennanteckning 14">
                  <a:extLst>
                    <a:ext uri="{FF2B5EF4-FFF2-40B4-BE49-F238E27FC236}">
                      <a16:creationId xmlns:a16="http://schemas.microsoft.com/office/drawing/2014/main" id="{4B569278-F69C-49FB-8B6E-5F0532955720}"/>
                    </a:ext>
                  </a:extLst>
                </p:cNvPr>
                <p:cNvPicPr/>
                <p:nvPr/>
              </p:nvPicPr>
              <p:blipFill>
                <a:blip r:embed="rId7"/>
                <a:stretch>
                  <a:fillRect/>
                </a:stretch>
              </p:blipFill>
              <p:spPr>
                <a:xfrm>
                  <a:off x="3704393" y="20810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Pennanteckning 15">
                  <a:extLst>
                    <a:ext uri="{FF2B5EF4-FFF2-40B4-BE49-F238E27FC236}">
                      <a16:creationId xmlns:a16="http://schemas.microsoft.com/office/drawing/2014/main" id="{E7E34BDF-0896-4C4D-94E1-4791809F5A88}"/>
                    </a:ext>
                  </a:extLst>
                </p14:cNvPr>
                <p14:cNvContentPartPr/>
                <p14:nvPr/>
              </p14:nvContentPartPr>
              <p14:xfrm>
                <a:off x="3713393" y="2090057"/>
                <a:ext cx="360" cy="360"/>
              </p14:xfrm>
            </p:contentPart>
          </mc:Choice>
          <mc:Fallback xmlns="">
            <p:pic>
              <p:nvPicPr>
                <p:cNvPr id="16" name="Pennanteckning 15">
                  <a:extLst>
                    <a:ext uri="{FF2B5EF4-FFF2-40B4-BE49-F238E27FC236}">
                      <a16:creationId xmlns:a16="http://schemas.microsoft.com/office/drawing/2014/main" id="{E7E34BDF-0896-4C4D-94E1-4791809F5A88}"/>
                    </a:ext>
                  </a:extLst>
                </p:cNvPr>
                <p:cNvPicPr/>
                <p:nvPr/>
              </p:nvPicPr>
              <p:blipFill>
                <a:blip r:embed="rId7"/>
                <a:stretch>
                  <a:fillRect/>
                </a:stretch>
              </p:blipFill>
              <p:spPr>
                <a:xfrm>
                  <a:off x="3704393" y="208105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Pennanteckning 16">
                  <a:extLst>
                    <a:ext uri="{FF2B5EF4-FFF2-40B4-BE49-F238E27FC236}">
                      <a16:creationId xmlns:a16="http://schemas.microsoft.com/office/drawing/2014/main" id="{8FE82D9D-6563-4867-9670-EF7DAF6AB582}"/>
                    </a:ext>
                  </a:extLst>
                </p14:cNvPr>
                <p14:cNvContentPartPr/>
                <p14:nvPr/>
              </p14:nvContentPartPr>
              <p14:xfrm>
                <a:off x="3731753" y="2099417"/>
                <a:ext cx="360" cy="360"/>
              </p14:xfrm>
            </p:contentPart>
          </mc:Choice>
          <mc:Fallback xmlns="">
            <p:pic>
              <p:nvPicPr>
                <p:cNvPr id="17" name="Pennanteckning 16">
                  <a:extLst>
                    <a:ext uri="{FF2B5EF4-FFF2-40B4-BE49-F238E27FC236}">
                      <a16:creationId xmlns:a16="http://schemas.microsoft.com/office/drawing/2014/main" id="{8FE82D9D-6563-4867-9670-EF7DAF6AB582}"/>
                    </a:ext>
                  </a:extLst>
                </p:cNvPr>
                <p:cNvPicPr/>
                <p:nvPr/>
              </p:nvPicPr>
              <p:blipFill>
                <a:blip r:embed="rId7"/>
                <a:stretch>
                  <a:fillRect/>
                </a:stretch>
              </p:blipFill>
              <p:spPr>
                <a:xfrm>
                  <a:off x="3723113" y="2090417"/>
                  <a:ext cx="18000" cy="18000"/>
                </a:xfrm>
                <a:prstGeom prst="rect">
                  <a:avLst/>
                </a:prstGeom>
              </p:spPr>
            </p:pic>
          </mc:Fallback>
        </mc:AlternateContent>
      </p:grpSp>
      <p:sp>
        <p:nvSpPr>
          <p:cNvPr id="5" name="Rubrik 1">
            <a:extLst>
              <a:ext uri="{FF2B5EF4-FFF2-40B4-BE49-F238E27FC236}">
                <a16:creationId xmlns:a16="http://schemas.microsoft.com/office/drawing/2014/main" id="{20434AE8-9980-6DD2-E7C5-10CC3C7ABD59}"/>
              </a:ext>
            </a:extLst>
          </p:cNvPr>
          <p:cNvSpPr txBox="1">
            <a:spLocks/>
          </p:cNvSpPr>
          <p:nvPr/>
        </p:nvSpPr>
        <p:spPr>
          <a:xfrm>
            <a:off x="1483773" y="70361"/>
            <a:ext cx="9900990" cy="778790"/>
          </a:xfrm>
          <a:prstGeom prst="rect">
            <a:avLst/>
          </a:prstGeom>
          <a:solidFill>
            <a:schemeClr val="accent5"/>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a:defRPr/>
            </a:pPr>
            <a:r>
              <a:rPr lang="sv-SE" altLang="sv-SE" sz="3600" b="1" dirty="0">
                <a:solidFill>
                  <a:prstClr val="black"/>
                </a:solidFill>
                <a:latin typeface="Cambria" pitchFamily="18" charset="0"/>
                <a:ea typeface="MS Gothic" pitchFamily="49" charset="-128"/>
                <a:cs typeface="Times New Roman" pitchFamily="18" charset="0"/>
              </a:rPr>
              <a:t>Kårchefsråd 21-22 februari 2026</a:t>
            </a:r>
            <a:endParaRPr lang="sv-SE" sz="3600" b="1" dirty="0">
              <a:solidFill>
                <a:prstClr val="black"/>
              </a:solidFill>
              <a:latin typeface="Optima" panose="02000503060000020004" pitchFamily="2" charset="0"/>
            </a:endParaRPr>
          </a:p>
        </p:txBody>
      </p:sp>
    </p:spTree>
    <p:extLst>
      <p:ext uri="{BB962C8B-B14F-4D97-AF65-F5344CB8AC3E}">
        <p14:creationId xmlns:p14="http://schemas.microsoft.com/office/powerpoint/2010/main" val="1105154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9131C-7840-8D42-69C9-64F35528371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1BBD7FA-1C8F-DEC5-1464-5196FF221159}"/>
              </a:ext>
            </a:extLst>
          </p:cNvPr>
          <p:cNvSpPr>
            <a:spLocks noGrp="1"/>
          </p:cNvSpPr>
          <p:nvPr>
            <p:ph type="title"/>
          </p:nvPr>
        </p:nvSpPr>
        <p:spPr>
          <a:xfrm>
            <a:off x="838200" y="833377"/>
            <a:ext cx="9590791" cy="799716"/>
          </a:xfrm>
        </p:spPr>
        <p:txBody>
          <a:bodyPr/>
          <a:lstStyle/>
          <a:p>
            <a:r>
              <a:rPr lang="sv-SE" sz="5400" dirty="0"/>
              <a:t> </a:t>
            </a:r>
            <a:r>
              <a:rPr lang="sv-SE" sz="4400" dirty="0"/>
              <a:t>FAK CRM ersättning kursdeltagare</a:t>
            </a:r>
          </a:p>
        </p:txBody>
      </p:sp>
      <p:sp>
        <p:nvSpPr>
          <p:cNvPr id="3" name="Platshållare för datum 2">
            <a:extLst>
              <a:ext uri="{FF2B5EF4-FFF2-40B4-BE49-F238E27FC236}">
                <a16:creationId xmlns:a16="http://schemas.microsoft.com/office/drawing/2014/main" id="{6E9EC8DE-B1D8-86BA-45C5-D5D511DBFD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1405744C-BF17-EBDC-77F3-F266A1B74A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C71AE0CE-A596-57F4-5D29-A5C024C31598}"/>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712492B2-E5AE-FC98-204B-BEEA00D17E1C}"/>
              </a:ext>
            </a:extLst>
          </p:cNvPr>
          <p:cNvSpPr>
            <a:spLocks noChangeArrowheads="1"/>
          </p:cNvSpPr>
          <p:nvPr/>
        </p:nvSpPr>
        <p:spPr bwMode="auto">
          <a:xfrm>
            <a:off x="4189413" y="3433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ruta 4">
            <a:extLst>
              <a:ext uri="{FF2B5EF4-FFF2-40B4-BE49-F238E27FC236}">
                <a16:creationId xmlns:a16="http://schemas.microsoft.com/office/drawing/2014/main" id="{CB2F82EC-9474-E154-EA19-DBB7BF22C6A7}"/>
              </a:ext>
            </a:extLst>
          </p:cNvPr>
          <p:cNvSpPr txBox="1"/>
          <p:nvPr/>
        </p:nvSpPr>
        <p:spPr>
          <a:xfrm>
            <a:off x="1111170" y="2187615"/>
            <a:ext cx="9757458" cy="33547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Georgia"/>
                <a:ea typeface="+mn-ea"/>
                <a:cs typeface="+mn-cs"/>
              </a:rPr>
              <a:t>Vad är CRM?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prstClr val="black"/>
              </a:solidFill>
              <a:effectLst/>
              <a:uLnTx/>
              <a:uFillTx/>
              <a:latin typeface="Georg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Förkortningen betyder </a:t>
            </a:r>
            <a:r>
              <a:rPr kumimoji="0" lang="sv-SE" sz="1800" b="0" i="0" u="none" strike="noStrike" kern="1200" cap="none" spc="0" normalizeH="0" baseline="0" noProof="0" dirty="0" err="1">
                <a:ln>
                  <a:noFill/>
                </a:ln>
                <a:solidFill>
                  <a:prstClr val="black"/>
                </a:solidFill>
                <a:effectLst/>
                <a:uLnTx/>
                <a:uFillTx/>
                <a:latin typeface="Arial"/>
                <a:ea typeface="+mn-ea"/>
                <a:cs typeface="+mn-cs"/>
              </a:rPr>
              <a:t>customer</a:t>
            </a:r>
            <a:r>
              <a:rPr kumimoji="0" lang="sv-SE" sz="1800" b="0" i="0" u="none" strike="noStrike" kern="1200" cap="none" spc="0" normalizeH="0" baseline="0" noProof="0" dirty="0">
                <a:ln>
                  <a:noFill/>
                </a:ln>
                <a:solidFill>
                  <a:prstClr val="black"/>
                </a:solidFill>
                <a:effectLst/>
                <a:uLnTx/>
                <a:uFillTx/>
                <a:latin typeface="Arial"/>
                <a:ea typeface="+mn-ea"/>
                <a:cs typeface="+mn-cs"/>
              </a:rPr>
              <a:t> relationship management ung. ”hantering av kundrelationer”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För FAK betyder det ett anpassat system för olika områden av administration och rutiner.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CRM är plattformsoberoende, pc, padda eller smartphone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Systemet anpassat för funktionärer i kårerna.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Systemet ska vara helt digitalt, det innebär </a:t>
            </a:r>
            <a:r>
              <a:rPr kumimoji="0" lang="sv-SE" sz="1800" b="0" i="0" u="none" strike="noStrike" kern="1200" cap="none" spc="0" normalizeH="0" baseline="0" noProof="0" dirty="0" err="1">
                <a:ln>
                  <a:noFill/>
                </a:ln>
                <a:solidFill>
                  <a:prstClr val="black"/>
                </a:solidFill>
                <a:effectLst/>
                <a:uLnTx/>
                <a:uFillTx/>
                <a:latin typeface="Arial"/>
                <a:ea typeface="+mn-ea"/>
                <a:cs typeface="+mn-cs"/>
              </a:rPr>
              <a:t>bl</a:t>
            </a:r>
            <a:r>
              <a:rPr kumimoji="0" lang="sv-SE" sz="1800" b="0" i="0" u="none" strike="noStrike" kern="1200" cap="none" spc="0" normalizeH="0" baseline="0" noProof="0" dirty="0">
                <a:ln>
                  <a:noFill/>
                </a:ln>
                <a:solidFill>
                  <a:prstClr val="black"/>
                </a:solidFill>
                <a:effectLst/>
                <a:uLnTx/>
                <a:uFillTx/>
                <a:latin typeface="Arial"/>
                <a:ea typeface="+mn-ea"/>
                <a:cs typeface="+mn-cs"/>
              </a:rPr>
              <a:t> a att: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Dokumentationen runt </a:t>
            </a:r>
            <a:r>
              <a:rPr kumimoji="0" lang="sv-SE" sz="1800" b="0" i="0" u="none" strike="noStrike" kern="1200" cap="none" spc="0" normalizeH="0" baseline="0" noProof="0" dirty="0" err="1">
                <a:ln>
                  <a:noFill/>
                </a:ln>
                <a:solidFill>
                  <a:prstClr val="black"/>
                </a:solidFill>
                <a:effectLst/>
                <a:uLnTx/>
                <a:uFillTx/>
                <a:latin typeface="Arial"/>
                <a:ea typeface="+mn-ea"/>
                <a:cs typeface="+mn-cs"/>
              </a:rPr>
              <a:t>kurserersättningar</a:t>
            </a:r>
            <a:r>
              <a:rPr kumimoji="0" lang="sv-SE" sz="1800" b="0" i="0" u="none" strike="noStrike" kern="1200" cap="none" spc="0" normalizeH="0" baseline="0" noProof="0" dirty="0">
                <a:ln>
                  <a:noFill/>
                </a:ln>
                <a:solidFill>
                  <a:prstClr val="black"/>
                </a:solidFill>
                <a:effectLst/>
                <a:uLnTx/>
                <a:uFillTx/>
                <a:latin typeface="Arial"/>
                <a:ea typeface="+mn-ea"/>
                <a:cs typeface="+mn-cs"/>
              </a:rPr>
              <a:t> arkiveras i CRM, inga papper.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En stor del av FAK bokföringsunderlag finns bara i CRM och Crona lön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Första etappen gäller kursadministration och först kommer funktionen utbetalning av ersättningar</a:t>
            </a:r>
          </a:p>
        </p:txBody>
      </p:sp>
      <p:sp>
        <p:nvSpPr>
          <p:cNvPr id="7" name="Rubrik 1">
            <a:extLst>
              <a:ext uri="{FF2B5EF4-FFF2-40B4-BE49-F238E27FC236}">
                <a16:creationId xmlns:a16="http://schemas.microsoft.com/office/drawing/2014/main" id="{D66C3F55-66E5-7F49-FDA8-2B2D543821B7}"/>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939931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85F823EE-3C8C-C3FD-C017-0C97DFB26A2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09" r="2709"/>
          <a:stretch/>
        </p:blipFill>
        <p:spPr>
          <a:xfrm>
            <a:off x="7768536" y="622168"/>
            <a:ext cx="4423464" cy="6235831"/>
          </a:xfrm>
        </p:spPr>
      </p:pic>
      <p:sp>
        <p:nvSpPr>
          <p:cNvPr id="3" name="Rubrik 2">
            <a:extLst>
              <a:ext uri="{FF2B5EF4-FFF2-40B4-BE49-F238E27FC236}">
                <a16:creationId xmlns:a16="http://schemas.microsoft.com/office/drawing/2014/main" id="{8DDB4906-9492-C9C0-7FC9-35952F99AD65}"/>
              </a:ext>
            </a:extLst>
          </p:cNvPr>
          <p:cNvSpPr>
            <a:spLocks noGrp="1"/>
          </p:cNvSpPr>
          <p:nvPr>
            <p:ph type="title"/>
          </p:nvPr>
        </p:nvSpPr>
        <p:spPr>
          <a:xfrm>
            <a:off x="838200" y="1249537"/>
            <a:ext cx="7401158" cy="958075"/>
          </a:xfrm>
        </p:spPr>
        <p:txBody>
          <a:bodyPr/>
          <a:lstStyle/>
          <a:p>
            <a:r>
              <a:rPr lang="sv-SE" sz="3600" dirty="0"/>
              <a:t> </a:t>
            </a:r>
            <a:r>
              <a:rPr lang="sv-SE" sz="2800" dirty="0"/>
              <a:t>FAK CRM ersättning kursdeltagare</a:t>
            </a:r>
            <a:endParaRPr lang="sv-SE" sz="3600" dirty="0"/>
          </a:p>
        </p:txBody>
      </p:sp>
      <p:sp>
        <p:nvSpPr>
          <p:cNvPr id="4" name="Platshållare för innehåll 3">
            <a:extLst>
              <a:ext uri="{FF2B5EF4-FFF2-40B4-BE49-F238E27FC236}">
                <a16:creationId xmlns:a16="http://schemas.microsoft.com/office/drawing/2014/main" id="{6787CD32-B225-122B-03A0-525DD67DC178}"/>
              </a:ext>
            </a:extLst>
          </p:cNvPr>
          <p:cNvSpPr>
            <a:spLocks noGrp="1"/>
          </p:cNvSpPr>
          <p:nvPr>
            <p:ph sz="half" idx="1"/>
          </p:nvPr>
        </p:nvSpPr>
        <p:spPr>
          <a:xfrm>
            <a:off x="838200" y="2530181"/>
            <a:ext cx="7248525" cy="3334728"/>
          </a:xfrm>
        </p:spPr>
        <p:txBody>
          <a:bodyPr/>
          <a:lstStyle/>
          <a:p>
            <a:r>
              <a:rPr lang="sv-SE" dirty="0"/>
              <a:t>En modul för kursdeltagare att begära ersättning för kurs</a:t>
            </a:r>
          </a:p>
          <a:p>
            <a:pPr lvl="1"/>
            <a:r>
              <a:rPr lang="sv-SE" dirty="0"/>
              <a:t>Ersättning för resor </a:t>
            </a:r>
          </a:p>
          <a:p>
            <a:pPr lvl="1"/>
            <a:r>
              <a:rPr lang="sv-SE" dirty="0"/>
              <a:t>Ersättningar som dagersättning och dagpenning</a:t>
            </a:r>
          </a:p>
          <a:p>
            <a:pPr lvl="2"/>
            <a:endParaRPr lang="sv-SE" dirty="0"/>
          </a:p>
          <a:p>
            <a:r>
              <a:rPr lang="sv-SE" dirty="0"/>
              <a:t>En modul för att granska och attestera reseräkningar</a:t>
            </a:r>
          </a:p>
          <a:p>
            <a:pPr lvl="1"/>
            <a:r>
              <a:rPr lang="sv-SE" dirty="0"/>
              <a:t>Kurschefen verifierar underlagen i den begärda ersättningen</a:t>
            </a:r>
          </a:p>
          <a:p>
            <a:pPr lvl="2"/>
            <a:r>
              <a:rPr lang="sv-SE" dirty="0"/>
              <a:t>Kontroll av kvitton för utlägg</a:t>
            </a:r>
          </a:p>
          <a:p>
            <a:pPr lvl="2"/>
            <a:r>
              <a:rPr lang="sv-SE" dirty="0"/>
              <a:t>Kontroll av körda km</a:t>
            </a:r>
          </a:p>
          <a:p>
            <a:pPr lvl="2"/>
            <a:r>
              <a:rPr lang="sv-SE" dirty="0"/>
              <a:t>Antal ersättningsdagar för kursdeltagare som avbrutit kursen</a:t>
            </a:r>
          </a:p>
          <a:p>
            <a:pPr lvl="1"/>
            <a:r>
              <a:rPr lang="sv-SE" dirty="0"/>
              <a:t>Sedan gör kansliet eventuella ytterligare justeringar och attesterar.</a:t>
            </a:r>
          </a:p>
          <a:p>
            <a:pPr marL="239400" lvl="1" indent="0">
              <a:buNone/>
            </a:pPr>
            <a:endParaRPr lang="sv-SE" dirty="0"/>
          </a:p>
          <a:p>
            <a:pPr lvl="1"/>
            <a:endParaRPr lang="sv-SE" dirty="0"/>
          </a:p>
          <a:p>
            <a:endParaRPr lang="sv-SE" dirty="0"/>
          </a:p>
        </p:txBody>
      </p:sp>
      <p:sp>
        <p:nvSpPr>
          <p:cNvPr id="5" name="Platshållare för datum 4">
            <a:extLst>
              <a:ext uri="{FF2B5EF4-FFF2-40B4-BE49-F238E27FC236}">
                <a16:creationId xmlns:a16="http://schemas.microsoft.com/office/drawing/2014/main" id="{31E3209C-3CD7-99B2-EFB3-0E6D0E02D9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96107D-5927-44F6-B35C-FF54EC74F426}"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B0EF39BB-CD1D-77EC-7AC8-93A5CD2A39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2" name="Rubrik 1">
            <a:extLst>
              <a:ext uri="{FF2B5EF4-FFF2-40B4-BE49-F238E27FC236}">
                <a16:creationId xmlns:a16="http://schemas.microsoft.com/office/drawing/2014/main" id="{0C61794B-F3E9-AF36-4888-BAE5CFED96DB}"/>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727696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0EB52-B821-66FB-E1C6-E42D088D0079}"/>
            </a:ext>
          </a:extLst>
        </p:cNvPr>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5DEA625A-E1FD-DA9A-9092-2328C654D01A}"/>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13323" r="3" b="11675"/>
          <a:stretch>
            <a:fillRect/>
          </a:stretch>
        </p:blipFill>
        <p:spPr>
          <a:xfrm>
            <a:off x="6248772" y="1700212"/>
            <a:ext cx="4465364" cy="4465637"/>
          </a:xfrm>
          <a:noFill/>
        </p:spPr>
      </p:pic>
      <p:sp>
        <p:nvSpPr>
          <p:cNvPr id="3" name="Rubrik 2">
            <a:extLst>
              <a:ext uri="{FF2B5EF4-FFF2-40B4-BE49-F238E27FC236}">
                <a16:creationId xmlns:a16="http://schemas.microsoft.com/office/drawing/2014/main" id="{573D2C2B-3FEF-B53A-4CE7-954C1C8E2B0D}"/>
              </a:ext>
            </a:extLst>
          </p:cNvPr>
          <p:cNvSpPr>
            <a:spLocks noGrp="1"/>
          </p:cNvSpPr>
          <p:nvPr>
            <p:ph type="title"/>
          </p:nvPr>
        </p:nvSpPr>
        <p:spPr>
          <a:xfrm>
            <a:off x="803275" y="1198258"/>
            <a:ext cx="6040287" cy="813409"/>
          </a:xfrm>
        </p:spPr>
        <p:txBody>
          <a:bodyPr anchor="b">
            <a:normAutofit/>
          </a:bodyPr>
          <a:lstStyle/>
          <a:p>
            <a:r>
              <a:rPr lang="sv-SE" sz="2800"/>
              <a:t> </a:t>
            </a:r>
            <a:r>
              <a:rPr lang="sv-SE" sz="2800" dirty="0"/>
              <a:t>FAK CRM ersättning kursdeltagare</a:t>
            </a:r>
            <a:endParaRPr lang="sv-SE" sz="2800"/>
          </a:p>
        </p:txBody>
      </p:sp>
      <p:sp>
        <p:nvSpPr>
          <p:cNvPr id="5" name="Platshållare för datum 4">
            <a:extLst>
              <a:ext uri="{FF2B5EF4-FFF2-40B4-BE49-F238E27FC236}">
                <a16:creationId xmlns:a16="http://schemas.microsoft.com/office/drawing/2014/main" id="{6857E3F0-5858-87AB-4A34-61A7267CC5B9}"/>
              </a:ext>
            </a:extLst>
          </p:cNvPr>
          <p:cNvSpPr>
            <a:spLocks noGrp="1"/>
          </p:cNvSpPr>
          <p:nvPr>
            <p:ph type="dt" sz="half" idx="10"/>
          </p:nvPr>
        </p:nvSpPr>
        <p:spPr>
          <a:xfrm>
            <a:off x="838200" y="6356350"/>
            <a:ext cx="2743200" cy="365125"/>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296107D-5927-44F6-B35C-FF54EC74F426}"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5768E8F2-03D8-ACD7-0B82-14384E734666}"/>
              </a:ext>
            </a:extLst>
          </p:cNvPr>
          <p:cNvSpPr>
            <a:spLocks noGrp="1"/>
          </p:cNvSpPr>
          <p:nvPr>
            <p:ph type="sldNum" sz="quarter" idx="12"/>
          </p:nvPr>
        </p:nvSpPr>
        <p:spPr>
          <a:xfrm>
            <a:off x="8832850" y="6356350"/>
            <a:ext cx="2520950" cy="365125"/>
          </a:xfrm>
        </p:spPr>
        <p:txBody>
          <a:bodyPr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innehåll 3">
            <a:extLst>
              <a:ext uri="{FF2B5EF4-FFF2-40B4-BE49-F238E27FC236}">
                <a16:creationId xmlns:a16="http://schemas.microsoft.com/office/drawing/2014/main" id="{5350FECC-1229-D394-DF35-1088F74F1010}"/>
              </a:ext>
            </a:extLst>
          </p:cNvPr>
          <p:cNvSpPr>
            <a:spLocks noGrp="1"/>
          </p:cNvSpPr>
          <p:nvPr>
            <p:ph sz="quarter" idx="14"/>
          </p:nvPr>
        </p:nvSpPr>
        <p:spPr>
          <a:xfrm>
            <a:off x="803275" y="2831122"/>
            <a:ext cx="5139954" cy="3334728"/>
          </a:xfrm>
        </p:spPr>
        <p:txBody>
          <a:bodyPr>
            <a:normAutofit fontScale="92500" lnSpcReduction="20000"/>
          </a:bodyPr>
          <a:lstStyle/>
          <a:p>
            <a:r>
              <a:rPr lang="sv-SE" dirty="0"/>
              <a:t>En ny modul i Frida för att hantera dagpenning mm</a:t>
            </a:r>
          </a:p>
          <a:p>
            <a:pPr lvl="1"/>
            <a:r>
              <a:rPr lang="sv-SE" sz="1600" dirty="0"/>
              <a:t>SGI-frågor hanteras av kansliet</a:t>
            </a:r>
          </a:p>
          <a:p>
            <a:pPr lvl="1"/>
            <a:r>
              <a:rPr lang="sv-SE" sz="1600" dirty="0"/>
              <a:t>Programmet räknar fram ersättningsnivåer</a:t>
            </a:r>
          </a:p>
          <a:p>
            <a:pPr lvl="1"/>
            <a:r>
              <a:rPr lang="sv-SE" sz="1600" dirty="0"/>
              <a:t>Om dagersättning ger bättre ersättning än dagpenning justeras detta av programmet.</a:t>
            </a:r>
          </a:p>
          <a:p>
            <a:pPr lvl="1"/>
            <a:r>
              <a:rPr lang="sv-SE" sz="1600" dirty="0"/>
              <a:t>Granska och godkänna SGI-underlag.</a:t>
            </a:r>
          </a:p>
          <a:p>
            <a:pPr lvl="1"/>
            <a:r>
              <a:rPr lang="sv-SE" sz="1600" dirty="0"/>
              <a:t>Granska och godkänna tjänstledighet (fler dagpenningar)</a:t>
            </a:r>
          </a:p>
          <a:p>
            <a:pPr lvl="1"/>
            <a:r>
              <a:rPr lang="sv-SE" sz="1600" dirty="0"/>
              <a:t>Processen kring SGI i Frida görs parallellt med CRM</a:t>
            </a:r>
            <a:br>
              <a:rPr lang="sv-SE" sz="1600" dirty="0"/>
            </a:br>
            <a:endParaRPr lang="sv-SE" sz="1600" dirty="0"/>
          </a:p>
          <a:p>
            <a:r>
              <a:rPr lang="sv-SE" dirty="0"/>
              <a:t>När en reseräkning är helt klar skickas den till Crona lön</a:t>
            </a:r>
          </a:p>
          <a:p>
            <a:pPr lvl="1"/>
            <a:r>
              <a:rPr lang="sv-SE" sz="1600" dirty="0"/>
              <a:t>Reseräkningarna aktiveras när man skapar en löneperiod för utbetalning</a:t>
            </a:r>
          </a:p>
          <a:p>
            <a:pPr lvl="1"/>
            <a:r>
              <a:rPr lang="sv-SE" sz="1600" dirty="0"/>
              <a:t>Reseräkningar betalas ut vartefter de blir klara.		</a:t>
            </a:r>
          </a:p>
          <a:p>
            <a:pPr lvl="1"/>
            <a:endParaRPr lang="sv-SE" sz="1600" dirty="0"/>
          </a:p>
          <a:p>
            <a:endParaRPr lang="sv-SE" dirty="0"/>
          </a:p>
        </p:txBody>
      </p:sp>
      <p:sp>
        <p:nvSpPr>
          <p:cNvPr id="2" name="Rubrik 1">
            <a:extLst>
              <a:ext uri="{FF2B5EF4-FFF2-40B4-BE49-F238E27FC236}">
                <a16:creationId xmlns:a16="http://schemas.microsoft.com/office/drawing/2014/main" id="{B4F180F3-7E91-BB26-A6B1-3F7ABF37ECB4}"/>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312894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8E61E9-4381-507E-EF28-5D70A467FEF4}"/>
              </a:ext>
            </a:extLst>
          </p:cNvPr>
          <p:cNvSpPr>
            <a:spLocks noGrp="1"/>
          </p:cNvSpPr>
          <p:nvPr>
            <p:ph type="title"/>
          </p:nvPr>
        </p:nvSpPr>
        <p:spPr>
          <a:xfrm>
            <a:off x="838200" y="473137"/>
            <a:ext cx="9590791" cy="799716"/>
          </a:xfrm>
        </p:spPr>
        <p:txBody>
          <a:bodyPr/>
          <a:lstStyle/>
          <a:p>
            <a:r>
              <a:rPr lang="sv-SE" sz="4000" dirty="0"/>
              <a:t>Mina uppgifter</a:t>
            </a:r>
          </a:p>
        </p:txBody>
      </p:sp>
      <p:sp>
        <p:nvSpPr>
          <p:cNvPr id="3" name="Platshållare för datum 2">
            <a:extLst>
              <a:ext uri="{FF2B5EF4-FFF2-40B4-BE49-F238E27FC236}">
                <a16:creationId xmlns:a16="http://schemas.microsoft.com/office/drawing/2014/main" id="{422C258A-04AF-8D7F-DD02-3CA7A77ABF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0C818539-1F17-00BD-A293-D546F712F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C60D0532-C37B-8A9B-38EC-C9747E4846BC}"/>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Bildobjekt 9">
            <a:extLst>
              <a:ext uri="{FF2B5EF4-FFF2-40B4-BE49-F238E27FC236}">
                <a16:creationId xmlns:a16="http://schemas.microsoft.com/office/drawing/2014/main" id="{64F7D07D-F745-9732-5BDF-CF2CDA348074}"/>
              </a:ext>
            </a:extLst>
          </p:cNvPr>
          <p:cNvPicPr>
            <a:picLocks noChangeAspect="1"/>
          </p:cNvPicPr>
          <p:nvPr/>
        </p:nvPicPr>
        <p:blipFill>
          <a:blip r:embed="rId2"/>
          <a:srcRect t="17478" r="4846"/>
          <a:stretch>
            <a:fillRect/>
          </a:stretch>
        </p:blipFill>
        <p:spPr>
          <a:xfrm>
            <a:off x="838200" y="1240884"/>
            <a:ext cx="9590791" cy="4366705"/>
          </a:xfrm>
          <a:prstGeom prst="rect">
            <a:avLst/>
          </a:prstGeom>
        </p:spPr>
      </p:pic>
      <p:sp>
        <p:nvSpPr>
          <p:cNvPr id="5" name="Rubrik 1">
            <a:extLst>
              <a:ext uri="{FF2B5EF4-FFF2-40B4-BE49-F238E27FC236}">
                <a16:creationId xmlns:a16="http://schemas.microsoft.com/office/drawing/2014/main" id="{EEF8FB77-2BDB-AD7D-1961-80539108EE7E}"/>
              </a:ext>
            </a:extLst>
          </p:cNvPr>
          <p:cNvSpPr txBox="1">
            <a:spLocks/>
          </p:cNvSpPr>
          <p:nvPr/>
        </p:nvSpPr>
        <p:spPr>
          <a:xfrm>
            <a:off x="1295918" y="0"/>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217734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FA46E-AE15-9100-096E-0F0A23AD808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7EAEB28-5071-7CA4-5400-A15E0DEE7048}"/>
              </a:ext>
            </a:extLst>
          </p:cNvPr>
          <p:cNvSpPr>
            <a:spLocks noGrp="1"/>
          </p:cNvSpPr>
          <p:nvPr>
            <p:ph type="title"/>
          </p:nvPr>
        </p:nvSpPr>
        <p:spPr>
          <a:xfrm>
            <a:off x="838200" y="660593"/>
            <a:ext cx="9590791" cy="799716"/>
          </a:xfrm>
        </p:spPr>
        <p:txBody>
          <a:bodyPr/>
          <a:lstStyle/>
          <a:p>
            <a:r>
              <a:rPr lang="sv-SE" sz="4000" dirty="0"/>
              <a:t>Mina uppgifter</a:t>
            </a:r>
          </a:p>
        </p:txBody>
      </p:sp>
      <p:sp>
        <p:nvSpPr>
          <p:cNvPr id="3" name="Platshållare för datum 2">
            <a:extLst>
              <a:ext uri="{FF2B5EF4-FFF2-40B4-BE49-F238E27FC236}">
                <a16:creationId xmlns:a16="http://schemas.microsoft.com/office/drawing/2014/main" id="{E1E4B42D-21D0-31D1-84EF-1B849BF75F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8BC3AB01-DAC1-834E-8B21-46CB787A2F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0E820BD7-53E6-DF5F-9102-962C9611A13B}"/>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6291C3A6-B41D-1510-AC22-22D89F7034B8}"/>
              </a:ext>
            </a:extLst>
          </p:cNvPr>
          <p:cNvSpPr>
            <a:spLocks noChangeArrowheads="1"/>
          </p:cNvSpPr>
          <p:nvPr/>
        </p:nvSpPr>
        <p:spPr bwMode="auto">
          <a:xfrm>
            <a:off x="4189413" y="3433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Bildobjekt 11">
            <a:extLst>
              <a:ext uri="{FF2B5EF4-FFF2-40B4-BE49-F238E27FC236}">
                <a16:creationId xmlns:a16="http://schemas.microsoft.com/office/drawing/2014/main" id="{2C853B0F-369B-E561-A96D-0715BCBAEEDF}"/>
              </a:ext>
            </a:extLst>
          </p:cNvPr>
          <p:cNvPicPr>
            <a:picLocks noChangeAspect="1"/>
          </p:cNvPicPr>
          <p:nvPr/>
        </p:nvPicPr>
        <p:blipFill>
          <a:blip r:embed="rId2"/>
          <a:srcRect l="5420" t="28086" r="8440" b="-3005"/>
          <a:stretch>
            <a:fillRect/>
          </a:stretch>
        </p:blipFill>
        <p:spPr>
          <a:xfrm>
            <a:off x="1177342" y="1606082"/>
            <a:ext cx="9590791" cy="4379248"/>
          </a:xfrm>
          <a:prstGeom prst="rect">
            <a:avLst/>
          </a:prstGeom>
        </p:spPr>
      </p:pic>
      <p:sp>
        <p:nvSpPr>
          <p:cNvPr id="5" name="Rubrik 1">
            <a:extLst>
              <a:ext uri="{FF2B5EF4-FFF2-40B4-BE49-F238E27FC236}">
                <a16:creationId xmlns:a16="http://schemas.microsoft.com/office/drawing/2014/main" id="{0E2DEC27-01E5-1475-85CB-D135683B8CC7}"/>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5604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7235E-47E5-AB1C-C5BC-298F3326082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5CE29D1-F633-396B-0EB6-04AB4EC1FD3B}"/>
              </a:ext>
            </a:extLst>
          </p:cNvPr>
          <p:cNvSpPr>
            <a:spLocks noGrp="1"/>
          </p:cNvSpPr>
          <p:nvPr>
            <p:ph type="title"/>
          </p:nvPr>
        </p:nvSpPr>
        <p:spPr>
          <a:xfrm>
            <a:off x="838200" y="833377"/>
            <a:ext cx="9590791" cy="799716"/>
          </a:xfrm>
        </p:spPr>
        <p:txBody>
          <a:bodyPr/>
          <a:lstStyle/>
          <a:p>
            <a:r>
              <a:rPr lang="sv-SE" sz="4000" dirty="0"/>
              <a:t>Mina kurser</a:t>
            </a:r>
          </a:p>
        </p:txBody>
      </p:sp>
      <p:sp>
        <p:nvSpPr>
          <p:cNvPr id="3" name="Platshållare för datum 2">
            <a:extLst>
              <a:ext uri="{FF2B5EF4-FFF2-40B4-BE49-F238E27FC236}">
                <a16:creationId xmlns:a16="http://schemas.microsoft.com/office/drawing/2014/main" id="{2867C424-8859-D65E-A4C6-56FA34BC14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9EEFDA33-B370-2E1D-6245-5B189042E2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5C88ABBC-7CC7-762B-3F39-24DD79763932}"/>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A2138503-8780-CF7A-2312-0CE0AC94BF93}"/>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A2C7D32D-EA26-908F-267B-63BA5B765E94}"/>
              </a:ext>
            </a:extLst>
          </p:cNvPr>
          <p:cNvPicPr>
            <a:picLocks noChangeAspect="1"/>
          </p:cNvPicPr>
          <p:nvPr/>
        </p:nvPicPr>
        <p:blipFill>
          <a:blip r:embed="rId2"/>
          <a:srcRect l="2489" t="18288" r="3221" b="14018"/>
          <a:stretch>
            <a:fillRect/>
          </a:stretch>
        </p:blipFill>
        <p:spPr>
          <a:xfrm>
            <a:off x="564701" y="1730505"/>
            <a:ext cx="8104737" cy="3054809"/>
          </a:xfrm>
          <a:prstGeom prst="rect">
            <a:avLst/>
          </a:prstGeom>
        </p:spPr>
      </p:pic>
      <p:sp>
        <p:nvSpPr>
          <p:cNvPr id="13" name="textruta 12">
            <a:extLst>
              <a:ext uri="{FF2B5EF4-FFF2-40B4-BE49-F238E27FC236}">
                <a16:creationId xmlns:a16="http://schemas.microsoft.com/office/drawing/2014/main" id="{D69AAE74-E44B-BD09-251F-2A5A8E59DA85}"/>
              </a:ext>
            </a:extLst>
          </p:cNvPr>
          <p:cNvSpPr txBox="1"/>
          <p:nvPr/>
        </p:nvSpPr>
        <p:spPr>
          <a:xfrm>
            <a:off x="1823138" y="4960492"/>
            <a:ext cx="6198118" cy="430887"/>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Grön färg = inte klar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rPr>
              <a:t>Orange färg = attesterad</a:t>
            </a:r>
          </a:p>
        </p:txBody>
      </p:sp>
      <p:sp>
        <p:nvSpPr>
          <p:cNvPr id="5" name="Rubrik 1">
            <a:extLst>
              <a:ext uri="{FF2B5EF4-FFF2-40B4-BE49-F238E27FC236}">
                <a16:creationId xmlns:a16="http://schemas.microsoft.com/office/drawing/2014/main" id="{C0452A71-9B1F-AF5D-25DA-E0D840B73D03}"/>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134097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882A9-B534-FC05-B172-F4A61FC91DC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96D8321-A163-4F61-93BE-C00C372C951B}"/>
              </a:ext>
            </a:extLst>
          </p:cNvPr>
          <p:cNvSpPr>
            <a:spLocks noGrp="1"/>
          </p:cNvSpPr>
          <p:nvPr>
            <p:ph type="title"/>
          </p:nvPr>
        </p:nvSpPr>
        <p:spPr>
          <a:xfrm>
            <a:off x="838200" y="565081"/>
            <a:ext cx="9590791" cy="799716"/>
          </a:xfrm>
        </p:spPr>
        <p:txBody>
          <a:bodyPr/>
          <a:lstStyle/>
          <a:p>
            <a:r>
              <a:rPr lang="sv-SE" sz="4000" dirty="0"/>
              <a:t>Mina kurser</a:t>
            </a:r>
          </a:p>
        </p:txBody>
      </p:sp>
      <p:sp>
        <p:nvSpPr>
          <p:cNvPr id="3" name="Platshållare för datum 2">
            <a:extLst>
              <a:ext uri="{FF2B5EF4-FFF2-40B4-BE49-F238E27FC236}">
                <a16:creationId xmlns:a16="http://schemas.microsoft.com/office/drawing/2014/main" id="{7AB7E3D0-AFAA-48A3-DA9C-CC7C23FC04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1F2F1529-EB69-EDDA-A3E6-6D1CAC85E6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1F6E1F29-06A5-3B85-54FE-379D8D63F5A4}"/>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4683DB93-D8AD-ACB2-0467-4CB202E2F169}"/>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5" name="Bildobjekt 14">
            <a:extLst>
              <a:ext uri="{FF2B5EF4-FFF2-40B4-BE49-F238E27FC236}">
                <a16:creationId xmlns:a16="http://schemas.microsoft.com/office/drawing/2014/main" id="{B44C676B-4E23-3091-E3F5-4182FAF5252E}"/>
              </a:ext>
            </a:extLst>
          </p:cNvPr>
          <p:cNvPicPr>
            <a:picLocks noChangeAspect="1"/>
          </p:cNvPicPr>
          <p:nvPr/>
        </p:nvPicPr>
        <p:blipFill>
          <a:blip r:embed="rId2"/>
          <a:srcRect l="6875" t="30425" r="8766" b="15144"/>
          <a:stretch>
            <a:fillRect/>
          </a:stretch>
        </p:blipFill>
        <p:spPr>
          <a:xfrm>
            <a:off x="955226" y="1764624"/>
            <a:ext cx="10398574" cy="3522428"/>
          </a:xfrm>
          <a:prstGeom prst="rect">
            <a:avLst/>
          </a:prstGeom>
        </p:spPr>
      </p:pic>
      <p:sp>
        <p:nvSpPr>
          <p:cNvPr id="5" name="Rubrik 1">
            <a:extLst>
              <a:ext uri="{FF2B5EF4-FFF2-40B4-BE49-F238E27FC236}">
                <a16:creationId xmlns:a16="http://schemas.microsoft.com/office/drawing/2014/main" id="{D15BC527-E8B9-D941-B809-F2287DC5B1C4}"/>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8273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6DE5B-DB58-CB1F-8F78-5E0876CDBF95}"/>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86D0BC0-0C54-057E-39CB-3948911CF6D5}"/>
              </a:ext>
            </a:extLst>
          </p:cNvPr>
          <p:cNvSpPr>
            <a:spLocks noGrp="1"/>
          </p:cNvSpPr>
          <p:nvPr>
            <p:ph type="title"/>
          </p:nvPr>
        </p:nvSpPr>
        <p:spPr>
          <a:xfrm>
            <a:off x="860612" y="539523"/>
            <a:ext cx="9590791" cy="799716"/>
          </a:xfrm>
        </p:spPr>
        <p:txBody>
          <a:bodyPr/>
          <a:lstStyle/>
          <a:p>
            <a:r>
              <a:rPr lang="sv-SE" sz="4000" dirty="0"/>
              <a:t>Mina kurser</a:t>
            </a:r>
          </a:p>
        </p:txBody>
      </p:sp>
      <p:sp>
        <p:nvSpPr>
          <p:cNvPr id="3" name="Platshållare för datum 2">
            <a:extLst>
              <a:ext uri="{FF2B5EF4-FFF2-40B4-BE49-F238E27FC236}">
                <a16:creationId xmlns:a16="http://schemas.microsoft.com/office/drawing/2014/main" id="{787DAF7D-76EB-E8E7-BE53-82D17DBF6B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53B3B138-4671-0DA3-127E-A3E95EBA78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F0DC98BE-CCF0-B866-9F1C-683CC2635EEA}"/>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EF4C4B08-2A28-1953-C98D-873462017599}"/>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7" name="Bildobjekt 16">
            <a:extLst>
              <a:ext uri="{FF2B5EF4-FFF2-40B4-BE49-F238E27FC236}">
                <a16:creationId xmlns:a16="http://schemas.microsoft.com/office/drawing/2014/main" id="{3EF5D7FE-00A7-EC10-C2D1-E165380BF3C4}"/>
              </a:ext>
            </a:extLst>
          </p:cNvPr>
          <p:cNvPicPr>
            <a:picLocks noChangeAspect="1"/>
          </p:cNvPicPr>
          <p:nvPr/>
        </p:nvPicPr>
        <p:blipFill>
          <a:blip r:embed="rId2"/>
          <a:srcRect l="6875" t="32776" r="6875" b="2125"/>
          <a:stretch>
            <a:fillRect/>
          </a:stretch>
        </p:blipFill>
        <p:spPr>
          <a:xfrm>
            <a:off x="1842193" y="1339239"/>
            <a:ext cx="7189757" cy="2848996"/>
          </a:xfrm>
          <a:prstGeom prst="rect">
            <a:avLst/>
          </a:prstGeom>
        </p:spPr>
      </p:pic>
      <p:pic>
        <p:nvPicPr>
          <p:cNvPr id="19" name="Bildobjekt 18">
            <a:extLst>
              <a:ext uri="{FF2B5EF4-FFF2-40B4-BE49-F238E27FC236}">
                <a16:creationId xmlns:a16="http://schemas.microsoft.com/office/drawing/2014/main" id="{3A1E91D6-05AB-3DB6-5820-8EEA187CA8A9}"/>
              </a:ext>
            </a:extLst>
          </p:cNvPr>
          <p:cNvPicPr>
            <a:picLocks noChangeAspect="1"/>
          </p:cNvPicPr>
          <p:nvPr/>
        </p:nvPicPr>
        <p:blipFill>
          <a:blip r:embed="rId3"/>
          <a:srcRect l="6639" t="34396" r="8269" b="28415"/>
          <a:stretch>
            <a:fillRect/>
          </a:stretch>
        </p:blipFill>
        <p:spPr>
          <a:xfrm>
            <a:off x="1842193" y="4329653"/>
            <a:ext cx="7209209" cy="1654152"/>
          </a:xfrm>
          <a:prstGeom prst="rect">
            <a:avLst/>
          </a:prstGeom>
        </p:spPr>
      </p:pic>
      <p:sp>
        <p:nvSpPr>
          <p:cNvPr id="5" name="Rubrik 1">
            <a:extLst>
              <a:ext uri="{FF2B5EF4-FFF2-40B4-BE49-F238E27FC236}">
                <a16:creationId xmlns:a16="http://schemas.microsoft.com/office/drawing/2014/main" id="{6F92BED7-4EFC-7AFD-F11D-9F914182FC98}"/>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02401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D6161-B5BE-1700-34B9-E3252EE3BBD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E8009AC-2181-50E3-327A-DE9D91339526}"/>
              </a:ext>
            </a:extLst>
          </p:cNvPr>
          <p:cNvSpPr>
            <a:spLocks noGrp="1"/>
          </p:cNvSpPr>
          <p:nvPr>
            <p:ph type="title"/>
          </p:nvPr>
        </p:nvSpPr>
        <p:spPr>
          <a:xfrm>
            <a:off x="838200" y="833377"/>
            <a:ext cx="9590791" cy="799716"/>
          </a:xfrm>
        </p:spPr>
        <p:txBody>
          <a:bodyPr/>
          <a:lstStyle/>
          <a:p>
            <a:r>
              <a:rPr lang="sv-SE" sz="4000" dirty="0"/>
              <a:t>Mina kurser</a:t>
            </a:r>
          </a:p>
        </p:txBody>
      </p:sp>
      <p:sp>
        <p:nvSpPr>
          <p:cNvPr id="3" name="Platshållare för datum 2">
            <a:extLst>
              <a:ext uri="{FF2B5EF4-FFF2-40B4-BE49-F238E27FC236}">
                <a16:creationId xmlns:a16="http://schemas.microsoft.com/office/drawing/2014/main" id="{0421E81C-DFFB-54FC-A3A9-C3423D21D9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1B72A4EE-51C0-9DCF-EBD3-72AB9DE557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ABB993CE-A173-7F29-3C0C-8EA14867F9C6}"/>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5EEB896E-ADF5-78FD-0121-E787524DC1EE}"/>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21" name="Bildobjekt 20">
            <a:extLst>
              <a:ext uri="{FF2B5EF4-FFF2-40B4-BE49-F238E27FC236}">
                <a16:creationId xmlns:a16="http://schemas.microsoft.com/office/drawing/2014/main" id="{3AC30E08-0E50-7B66-4BD2-1D739E47FC8B}"/>
              </a:ext>
            </a:extLst>
          </p:cNvPr>
          <p:cNvPicPr>
            <a:picLocks noChangeAspect="1"/>
          </p:cNvPicPr>
          <p:nvPr/>
        </p:nvPicPr>
        <p:blipFill>
          <a:blip r:embed="rId2"/>
          <a:srcRect l="6875" t="34098" r="8196" b="6646"/>
          <a:stretch>
            <a:fillRect/>
          </a:stretch>
        </p:blipFill>
        <p:spPr>
          <a:xfrm>
            <a:off x="1484378" y="1748838"/>
            <a:ext cx="9824509" cy="3598665"/>
          </a:xfrm>
          <a:prstGeom prst="rect">
            <a:avLst/>
          </a:prstGeom>
        </p:spPr>
      </p:pic>
      <p:sp>
        <p:nvSpPr>
          <p:cNvPr id="5" name="Rubrik 1">
            <a:extLst>
              <a:ext uri="{FF2B5EF4-FFF2-40B4-BE49-F238E27FC236}">
                <a16:creationId xmlns:a16="http://schemas.microsoft.com/office/drawing/2014/main" id="{19B15931-3276-AA20-659E-B720D44ADA38}"/>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16453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FAF5-17E5-8960-F4DA-7397FA955A1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1F5580E-6B40-74EB-E877-31A1155D8BEF}"/>
              </a:ext>
            </a:extLst>
          </p:cNvPr>
          <p:cNvSpPr>
            <a:spLocks noGrp="1"/>
          </p:cNvSpPr>
          <p:nvPr>
            <p:ph type="title"/>
          </p:nvPr>
        </p:nvSpPr>
        <p:spPr>
          <a:xfrm>
            <a:off x="838200" y="833377"/>
            <a:ext cx="9590791" cy="799716"/>
          </a:xfrm>
        </p:spPr>
        <p:txBody>
          <a:bodyPr/>
          <a:lstStyle/>
          <a:p>
            <a:r>
              <a:rPr lang="sv-SE" sz="4000" dirty="0"/>
              <a:t>Mina kurser</a:t>
            </a:r>
          </a:p>
        </p:txBody>
      </p:sp>
      <p:sp>
        <p:nvSpPr>
          <p:cNvPr id="3" name="Platshållare för datum 2">
            <a:extLst>
              <a:ext uri="{FF2B5EF4-FFF2-40B4-BE49-F238E27FC236}">
                <a16:creationId xmlns:a16="http://schemas.microsoft.com/office/drawing/2014/main" id="{2D9D4D92-A9E0-C12E-59F0-E1E8E6FF57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AB138C12-CAF2-81B2-2235-4A41A8ED3C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EDD9A49E-BF30-6180-9C56-12DD9C0A74C9}"/>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F3913D52-BE97-8868-5F56-EBD6EA0AFCBE}"/>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9" name="Bildobjekt 8">
            <a:extLst>
              <a:ext uri="{FF2B5EF4-FFF2-40B4-BE49-F238E27FC236}">
                <a16:creationId xmlns:a16="http://schemas.microsoft.com/office/drawing/2014/main" id="{90D4BE0A-A475-4066-E7E4-085AF1A330D5}"/>
              </a:ext>
            </a:extLst>
          </p:cNvPr>
          <p:cNvPicPr>
            <a:picLocks noChangeAspect="1"/>
          </p:cNvPicPr>
          <p:nvPr/>
        </p:nvPicPr>
        <p:blipFill>
          <a:blip r:embed="rId2"/>
          <a:srcRect l="7595" t="41455" r="8386" b="14964"/>
          <a:stretch>
            <a:fillRect/>
          </a:stretch>
        </p:blipFill>
        <p:spPr>
          <a:xfrm>
            <a:off x="708567" y="1814088"/>
            <a:ext cx="11105206" cy="3024130"/>
          </a:xfrm>
          <a:prstGeom prst="rect">
            <a:avLst/>
          </a:prstGeom>
        </p:spPr>
      </p:pic>
      <p:sp>
        <p:nvSpPr>
          <p:cNvPr id="5" name="Rubrik 1">
            <a:extLst>
              <a:ext uri="{FF2B5EF4-FFF2-40B4-BE49-F238E27FC236}">
                <a16:creationId xmlns:a16="http://schemas.microsoft.com/office/drawing/2014/main" id="{ABC96FE5-39B5-8246-0F6E-8B6F5745ED3B}"/>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39217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1CDC-0ED5-5EA6-608D-BFCCC588192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CAB6C3D-F021-E185-AB93-D1C45AF2122F}"/>
              </a:ext>
            </a:extLst>
          </p:cNvPr>
          <p:cNvSpPr>
            <a:spLocks noGrp="1"/>
          </p:cNvSpPr>
          <p:nvPr>
            <p:ph type="title"/>
          </p:nvPr>
        </p:nvSpPr>
        <p:spPr>
          <a:xfrm>
            <a:off x="838201" y="430444"/>
            <a:ext cx="10515600" cy="1325563"/>
          </a:xfrm>
        </p:spPr>
        <p:txBody>
          <a:bodyPr>
            <a:normAutofit/>
          </a:bodyPr>
          <a:lstStyle/>
          <a:p>
            <a:r>
              <a:rPr lang="sv-SE" sz="3200" b="1" dirty="0"/>
              <a:t>                              En del av händelserna 2025</a:t>
            </a:r>
          </a:p>
        </p:txBody>
      </p:sp>
      <p:sp>
        <p:nvSpPr>
          <p:cNvPr id="3" name="Platshållare för innehåll 2">
            <a:extLst>
              <a:ext uri="{FF2B5EF4-FFF2-40B4-BE49-F238E27FC236}">
                <a16:creationId xmlns:a16="http://schemas.microsoft.com/office/drawing/2014/main" id="{359C35D6-4559-2CC4-79A3-A9CDD7AD117B}"/>
              </a:ext>
            </a:extLst>
          </p:cNvPr>
          <p:cNvSpPr>
            <a:spLocks noGrp="1"/>
          </p:cNvSpPr>
          <p:nvPr>
            <p:ph idx="1"/>
          </p:nvPr>
        </p:nvSpPr>
        <p:spPr>
          <a:xfrm>
            <a:off x="664234" y="1369652"/>
            <a:ext cx="10689565" cy="5122776"/>
          </a:xfrm>
        </p:spPr>
        <p:txBody>
          <a:bodyPr>
            <a:normAutofit fontScale="92500" lnSpcReduction="10000"/>
          </a:bodyPr>
          <a:lstStyle/>
          <a:p>
            <a:r>
              <a:rPr lang="sv-SE" sz="1700" dirty="0"/>
              <a:t>Riktad rekrytering Kiruna</a:t>
            </a:r>
          </a:p>
          <a:p>
            <a:r>
              <a:rPr lang="sv-SE" sz="1700" dirty="0"/>
              <a:t>Utveckling av olika stödsystem för FAK!</a:t>
            </a:r>
          </a:p>
          <a:p>
            <a:r>
              <a:rPr lang="sv-SE" sz="1700" dirty="0"/>
              <a:t>Fortsatt dialog med MSB angående revision och 2024 års redovisning</a:t>
            </a:r>
          </a:p>
          <a:p>
            <a:r>
              <a:rPr lang="sv-SE" sz="1700" dirty="0"/>
              <a:t>Kaos på E 22 den 3 januari i Skåne. Var fanns </a:t>
            </a:r>
            <a:r>
              <a:rPr lang="sv-SE" sz="1700" dirty="0" err="1"/>
              <a:t>TrV</a:t>
            </a:r>
            <a:r>
              <a:rPr lang="sv-SE" sz="1700" dirty="0"/>
              <a:t> och varför blev inte MTE-Skåne engagerade?</a:t>
            </a:r>
          </a:p>
          <a:p>
            <a:r>
              <a:rPr lang="sv-SE" sz="1700" dirty="0">
                <a:hlinkClick r:id="rId2" action="ppaction://hlinkpres?slideindex=1&amp;slidetitle="/>
              </a:rPr>
              <a:t>Rikskonferensen i Sälen. </a:t>
            </a:r>
            <a:endParaRPr lang="sv-SE" sz="1700" dirty="0"/>
          </a:p>
          <a:p>
            <a:r>
              <a:rPr lang="sv-SE" sz="1700" dirty="0"/>
              <a:t>Krigsplacering av personal generellt och av våra medlemmar i </a:t>
            </a:r>
            <a:r>
              <a:rPr lang="sv-SE" sz="1700" dirty="0" err="1"/>
              <a:t>TrV</a:t>
            </a:r>
            <a:r>
              <a:rPr lang="sv-SE" sz="1700" dirty="0"/>
              <a:t>, </a:t>
            </a:r>
            <a:r>
              <a:rPr lang="sv-SE" sz="1700" dirty="0" err="1"/>
              <a:t>SvK</a:t>
            </a:r>
            <a:r>
              <a:rPr lang="sv-SE" sz="1700" dirty="0"/>
              <a:t> m </a:t>
            </a:r>
            <a:r>
              <a:rPr lang="sv-SE" sz="1700" dirty="0" err="1"/>
              <a:t>fl</a:t>
            </a:r>
            <a:r>
              <a:rPr lang="sv-SE" sz="1700" dirty="0"/>
              <a:t> – konsekvenser!</a:t>
            </a:r>
          </a:p>
          <a:p>
            <a:r>
              <a:rPr lang="sv-SE" sz="1700" dirty="0"/>
              <a:t>Civilplikten har utökats efter aktiveringen den 19 januari 2024 och omfattar räddningstjänsten och elförsörjningsområdet. Fler områden kommer efterhand.</a:t>
            </a:r>
          </a:p>
          <a:p>
            <a:r>
              <a:rPr lang="sv-SE" sz="1700" dirty="0"/>
              <a:t>Sverige utvecklade sitt medlemskap i NATO </a:t>
            </a:r>
            <a:r>
              <a:rPr lang="sv-SE" sz="1700" dirty="0" err="1"/>
              <a:t>bl</a:t>
            </a:r>
            <a:r>
              <a:rPr lang="sv-SE" sz="1700" dirty="0"/>
              <a:t> a genom att delta i övningen </a:t>
            </a:r>
            <a:r>
              <a:rPr lang="sv-SE" sz="1700" dirty="0" err="1"/>
              <a:t>Steadfast</a:t>
            </a:r>
            <a:r>
              <a:rPr lang="sv-SE" sz="1700" dirty="0"/>
              <a:t> </a:t>
            </a:r>
            <a:r>
              <a:rPr lang="sv-SE" sz="1700" dirty="0" err="1"/>
              <a:t>Duel</a:t>
            </a:r>
            <a:r>
              <a:rPr lang="sv-SE" sz="1700" dirty="0"/>
              <a:t> 2025 där Totalförsvarsplaner testades plus Donsö 2025 som var en transportövning med Göteborgs hamn som fokus där FAK deltog. </a:t>
            </a:r>
          </a:p>
          <a:p>
            <a:r>
              <a:rPr lang="sv-SE" sz="1700" dirty="0"/>
              <a:t>Nya kårchefer i Kalmar, Jönköping och Västmanland.</a:t>
            </a:r>
          </a:p>
          <a:p>
            <a:r>
              <a:rPr lang="sv-SE" sz="1700" dirty="0"/>
              <a:t>Riksstämma 2025 med nya Riksstyrelsemedlemmar och ny inriktning intill 2027</a:t>
            </a:r>
          </a:p>
          <a:p>
            <a:r>
              <a:rPr lang="sv-SE" sz="1700" dirty="0" err="1"/>
              <a:t>TrV</a:t>
            </a:r>
            <a:r>
              <a:rPr lang="sv-SE" sz="1700" dirty="0"/>
              <a:t> Bandvagnsstyrka har varit i beredskap och även insatta vid ett stort antal tillfällen dels för snöoväder i början och slutet av året och dels vid höga vattenflöden i halvårsskiftet. i beredskap på Gotland och andra platser i maj.</a:t>
            </a:r>
          </a:p>
          <a:p>
            <a:r>
              <a:rPr lang="sv-SE" sz="1700" dirty="0"/>
              <a:t>FAK egna bandvagnar har varit i beredskap och insatta i Jönköping, Värmland, Skåne och Kalmar. </a:t>
            </a:r>
          </a:p>
          <a:p>
            <a:r>
              <a:rPr lang="sv-SE" sz="1700" dirty="0"/>
              <a:t>Sweden Rock Festival engagerade FAK-G, H och K i juni.</a:t>
            </a:r>
          </a:p>
          <a:p>
            <a:r>
              <a:rPr lang="sv-SE" sz="1700" dirty="0"/>
              <a:t>Omfattande insatser under Beredskapsveckan!</a:t>
            </a:r>
          </a:p>
          <a:p>
            <a:endParaRPr lang="sv-SE" sz="1600" dirty="0"/>
          </a:p>
          <a:p>
            <a:pPr marL="0" indent="0">
              <a:buNone/>
            </a:pPr>
            <a:endParaRPr lang="sv-SE" sz="1600" dirty="0"/>
          </a:p>
          <a:p>
            <a:pPr lvl="2"/>
            <a:endParaRPr lang="sv-SE" sz="1200" dirty="0"/>
          </a:p>
        </p:txBody>
      </p:sp>
      <p:sp>
        <p:nvSpPr>
          <p:cNvPr id="4" name="Platshållare för datum 3">
            <a:extLst>
              <a:ext uri="{FF2B5EF4-FFF2-40B4-BE49-F238E27FC236}">
                <a16:creationId xmlns:a16="http://schemas.microsoft.com/office/drawing/2014/main" id="{5A237A58-29CF-A61F-7413-F9D7D94F7E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A2E120-6E3B-4306-9C47-68FC40FDD1D0}"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9D3029BB-790C-5F8A-7341-039069BA95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ubrik 1">
            <a:extLst>
              <a:ext uri="{FF2B5EF4-FFF2-40B4-BE49-F238E27FC236}">
                <a16:creationId xmlns:a16="http://schemas.microsoft.com/office/drawing/2014/main" id="{DE714BDD-83B9-A09B-B3D6-794ECA0CB635}"/>
              </a:ext>
            </a:extLst>
          </p:cNvPr>
          <p:cNvSpPr txBox="1">
            <a:spLocks/>
          </p:cNvSpPr>
          <p:nvPr/>
        </p:nvSpPr>
        <p:spPr>
          <a:xfrm>
            <a:off x="1919201" y="25931"/>
            <a:ext cx="9900990" cy="778790"/>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034566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210FE-D186-B24F-D17A-A92FA8E8B7D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46417FE-50AF-4FA3-1E77-9875FEDAB2B1}"/>
              </a:ext>
            </a:extLst>
          </p:cNvPr>
          <p:cNvSpPr>
            <a:spLocks noGrp="1"/>
          </p:cNvSpPr>
          <p:nvPr>
            <p:ph type="title"/>
          </p:nvPr>
        </p:nvSpPr>
        <p:spPr>
          <a:xfrm>
            <a:off x="838200" y="833377"/>
            <a:ext cx="9590791" cy="799716"/>
          </a:xfrm>
        </p:spPr>
        <p:txBody>
          <a:bodyPr/>
          <a:lstStyle/>
          <a:p>
            <a:r>
              <a:rPr lang="sv-SE" sz="4000" dirty="0"/>
              <a:t>Mina kurser</a:t>
            </a:r>
          </a:p>
        </p:txBody>
      </p:sp>
      <p:sp>
        <p:nvSpPr>
          <p:cNvPr id="3" name="Platshållare för datum 2">
            <a:extLst>
              <a:ext uri="{FF2B5EF4-FFF2-40B4-BE49-F238E27FC236}">
                <a16:creationId xmlns:a16="http://schemas.microsoft.com/office/drawing/2014/main" id="{A3D1671B-C355-189F-B603-7FD39CA2A3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44E6872B-9D19-E401-5603-14034EE3E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F21C7923-84DA-DFA7-4337-1BA6524DE28F}"/>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B55F9526-2303-5ECA-16C5-577A2F8BC3F5}"/>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1" name="Bildobjekt 10">
            <a:extLst>
              <a:ext uri="{FF2B5EF4-FFF2-40B4-BE49-F238E27FC236}">
                <a16:creationId xmlns:a16="http://schemas.microsoft.com/office/drawing/2014/main" id="{BEB7C93B-12D7-CDAB-F766-DAED4A29FC83}"/>
              </a:ext>
            </a:extLst>
          </p:cNvPr>
          <p:cNvPicPr>
            <a:picLocks noChangeAspect="1"/>
          </p:cNvPicPr>
          <p:nvPr/>
        </p:nvPicPr>
        <p:blipFill>
          <a:blip r:embed="rId2"/>
          <a:srcRect l="5812" t="29340" r="6875" b="32143"/>
          <a:stretch>
            <a:fillRect/>
          </a:stretch>
        </p:blipFill>
        <p:spPr>
          <a:xfrm>
            <a:off x="838200" y="1774511"/>
            <a:ext cx="10146680" cy="2349945"/>
          </a:xfrm>
          <a:prstGeom prst="rect">
            <a:avLst/>
          </a:prstGeom>
        </p:spPr>
      </p:pic>
      <p:sp>
        <p:nvSpPr>
          <p:cNvPr id="5" name="Rubrik 1">
            <a:extLst>
              <a:ext uri="{FF2B5EF4-FFF2-40B4-BE49-F238E27FC236}">
                <a16:creationId xmlns:a16="http://schemas.microsoft.com/office/drawing/2014/main" id="{3490D2AB-7888-F92B-E1D5-10D21B62B6AA}"/>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99221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E90AE-D528-1F74-17C6-51600A29EBD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9518D77-BE68-14AA-7B77-B9A0E73FB914}"/>
              </a:ext>
            </a:extLst>
          </p:cNvPr>
          <p:cNvSpPr>
            <a:spLocks noGrp="1"/>
          </p:cNvSpPr>
          <p:nvPr>
            <p:ph type="title"/>
          </p:nvPr>
        </p:nvSpPr>
        <p:spPr>
          <a:xfrm>
            <a:off x="838200" y="522966"/>
            <a:ext cx="9590791" cy="799716"/>
          </a:xfrm>
        </p:spPr>
        <p:txBody>
          <a:bodyPr/>
          <a:lstStyle/>
          <a:p>
            <a:r>
              <a:rPr lang="sv-SE" sz="4000" dirty="0"/>
              <a:t>Mina kurser</a:t>
            </a:r>
          </a:p>
        </p:txBody>
      </p:sp>
      <p:sp>
        <p:nvSpPr>
          <p:cNvPr id="3" name="Platshållare för datum 2">
            <a:extLst>
              <a:ext uri="{FF2B5EF4-FFF2-40B4-BE49-F238E27FC236}">
                <a16:creationId xmlns:a16="http://schemas.microsoft.com/office/drawing/2014/main" id="{288D5228-7767-4277-BB9F-A3B0FAD27D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379721AF-5A82-2E25-4703-C7F72B9C2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7644F62D-2421-9A5A-3E85-26C6D1BBEC7C}"/>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4" name="Bildobjekt 13">
            <a:extLst>
              <a:ext uri="{FF2B5EF4-FFF2-40B4-BE49-F238E27FC236}">
                <a16:creationId xmlns:a16="http://schemas.microsoft.com/office/drawing/2014/main" id="{30A79D08-2CB3-75A9-1C8D-7E30211FAFBF}"/>
              </a:ext>
            </a:extLst>
          </p:cNvPr>
          <p:cNvPicPr>
            <a:picLocks noChangeAspect="1"/>
          </p:cNvPicPr>
          <p:nvPr/>
        </p:nvPicPr>
        <p:blipFill>
          <a:blip r:embed="rId2"/>
          <a:srcRect l="6876" t="30606" r="8480" b="1764"/>
          <a:stretch>
            <a:fillRect/>
          </a:stretch>
        </p:blipFill>
        <p:spPr>
          <a:xfrm>
            <a:off x="898492" y="1790400"/>
            <a:ext cx="10395016" cy="4360487"/>
          </a:xfrm>
          <a:prstGeom prst="rect">
            <a:avLst/>
          </a:prstGeom>
        </p:spPr>
      </p:pic>
      <p:sp>
        <p:nvSpPr>
          <p:cNvPr id="5" name="Rubrik 1">
            <a:extLst>
              <a:ext uri="{FF2B5EF4-FFF2-40B4-BE49-F238E27FC236}">
                <a16:creationId xmlns:a16="http://schemas.microsoft.com/office/drawing/2014/main" id="{9C4EFDD7-0532-9B43-A417-DB43B1072F36}"/>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1380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47356-4AA8-DBEC-20B5-17E7B8ACE4A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D02BFDB-AC2E-A447-2B29-83F6D12EE8FF}"/>
              </a:ext>
            </a:extLst>
          </p:cNvPr>
          <p:cNvSpPr>
            <a:spLocks noGrp="1"/>
          </p:cNvSpPr>
          <p:nvPr>
            <p:ph type="title"/>
          </p:nvPr>
        </p:nvSpPr>
        <p:spPr>
          <a:xfrm>
            <a:off x="838200" y="831305"/>
            <a:ext cx="9590791" cy="799716"/>
          </a:xfrm>
        </p:spPr>
        <p:txBody>
          <a:bodyPr/>
          <a:lstStyle/>
          <a:p>
            <a:r>
              <a:rPr lang="sv-SE" sz="4000" dirty="0"/>
              <a:t>Mina utbetalningar</a:t>
            </a:r>
          </a:p>
        </p:txBody>
      </p:sp>
      <p:sp>
        <p:nvSpPr>
          <p:cNvPr id="3" name="Platshållare för datum 2">
            <a:extLst>
              <a:ext uri="{FF2B5EF4-FFF2-40B4-BE49-F238E27FC236}">
                <a16:creationId xmlns:a16="http://schemas.microsoft.com/office/drawing/2014/main" id="{3A0F8B31-D5C6-FDFF-9516-1D92848787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10BD2B86-1F40-D37D-3CF0-0E535A38AE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F102A6B8-B404-25AA-E46B-9A5F5D4C46B3}"/>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96580B5B-6A66-B010-B2C8-13CD04604FD3}"/>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DC626377-B38C-E765-742F-2B7A712AECF2}"/>
              </a:ext>
            </a:extLst>
          </p:cNvPr>
          <p:cNvPicPr>
            <a:picLocks noChangeAspect="1"/>
          </p:cNvPicPr>
          <p:nvPr/>
        </p:nvPicPr>
        <p:blipFill>
          <a:blip r:embed="rId2"/>
          <a:srcRect t="18685" r="4551" b="34849"/>
          <a:stretch>
            <a:fillRect/>
          </a:stretch>
        </p:blipFill>
        <p:spPr>
          <a:xfrm>
            <a:off x="405979" y="1826529"/>
            <a:ext cx="10947821" cy="2798079"/>
          </a:xfrm>
          <a:prstGeom prst="rect">
            <a:avLst/>
          </a:prstGeom>
        </p:spPr>
      </p:pic>
      <p:sp>
        <p:nvSpPr>
          <p:cNvPr id="5" name="Rubrik 1">
            <a:extLst>
              <a:ext uri="{FF2B5EF4-FFF2-40B4-BE49-F238E27FC236}">
                <a16:creationId xmlns:a16="http://schemas.microsoft.com/office/drawing/2014/main" id="{DE27CCA1-45A3-4DD1-9132-6CEC354EE28C}"/>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322550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E0D5-4E67-9F00-167A-8B68B74752E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30BF590-3DF6-EBB2-C518-B2706D9DE2E3}"/>
              </a:ext>
            </a:extLst>
          </p:cNvPr>
          <p:cNvSpPr>
            <a:spLocks noGrp="1"/>
          </p:cNvSpPr>
          <p:nvPr>
            <p:ph type="title"/>
          </p:nvPr>
        </p:nvSpPr>
        <p:spPr>
          <a:xfrm>
            <a:off x="838200" y="587271"/>
            <a:ext cx="9590791" cy="799716"/>
          </a:xfrm>
        </p:spPr>
        <p:txBody>
          <a:bodyPr/>
          <a:lstStyle/>
          <a:p>
            <a:r>
              <a:rPr lang="sv-SE" sz="4000" dirty="0" err="1"/>
              <a:t>Kursadmin</a:t>
            </a:r>
            <a:endParaRPr lang="sv-SE" sz="4000" dirty="0"/>
          </a:p>
        </p:txBody>
      </p:sp>
      <p:sp>
        <p:nvSpPr>
          <p:cNvPr id="3" name="Platshållare för datum 2">
            <a:extLst>
              <a:ext uri="{FF2B5EF4-FFF2-40B4-BE49-F238E27FC236}">
                <a16:creationId xmlns:a16="http://schemas.microsoft.com/office/drawing/2014/main" id="{9A3B4CC3-E376-545B-179C-54855AB53C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7DF0C05B-8110-3CC4-3497-4047A48BD2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7FB37B92-0662-9A84-682F-01082A98C855}"/>
              </a:ext>
            </a:extLst>
          </p:cNvPr>
          <p:cNvSpPr>
            <a:spLocks noChangeArrowheads="1"/>
          </p:cNvSpPr>
          <p:nvPr/>
        </p:nvSpPr>
        <p:spPr bwMode="auto">
          <a:xfrm>
            <a:off x="4483100" y="35258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98238EDE-0AD6-E3AE-6999-DF6A5E6EF17C}"/>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9" name="Bildobjekt 8">
            <a:extLst>
              <a:ext uri="{FF2B5EF4-FFF2-40B4-BE49-F238E27FC236}">
                <a16:creationId xmlns:a16="http://schemas.microsoft.com/office/drawing/2014/main" id="{7EEDAB52-0F5F-1719-7296-B337B901CBA6}"/>
              </a:ext>
            </a:extLst>
          </p:cNvPr>
          <p:cNvPicPr>
            <a:picLocks noChangeAspect="1"/>
          </p:cNvPicPr>
          <p:nvPr/>
        </p:nvPicPr>
        <p:blipFill>
          <a:blip r:embed="rId2"/>
          <a:srcRect l="1026" t="15074" r="3052" b="4267"/>
          <a:stretch>
            <a:fillRect/>
          </a:stretch>
        </p:blipFill>
        <p:spPr>
          <a:xfrm>
            <a:off x="1022959" y="1381261"/>
            <a:ext cx="10169760" cy="4489610"/>
          </a:xfrm>
          <a:prstGeom prst="rect">
            <a:avLst/>
          </a:prstGeom>
        </p:spPr>
      </p:pic>
      <p:sp>
        <p:nvSpPr>
          <p:cNvPr id="5" name="Rubrik 1">
            <a:extLst>
              <a:ext uri="{FF2B5EF4-FFF2-40B4-BE49-F238E27FC236}">
                <a16:creationId xmlns:a16="http://schemas.microsoft.com/office/drawing/2014/main" id="{66B39EC3-6D8F-E786-3928-FB20DA037E3B}"/>
              </a:ext>
            </a:extLst>
          </p:cNvPr>
          <p:cNvSpPr txBox="1">
            <a:spLocks/>
          </p:cNvSpPr>
          <p:nvPr/>
        </p:nvSpPr>
        <p:spPr>
          <a:xfrm>
            <a:off x="1290376" y="89239"/>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306427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5DC8E-6531-005E-C939-D224621D7B9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A16840B-B72A-3860-BF83-3A40A6877B7C}"/>
              </a:ext>
            </a:extLst>
          </p:cNvPr>
          <p:cNvSpPr>
            <a:spLocks noGrp="1"/>
          </p:cNvSpPr>
          <p:nvPr>
            <p:ph type="title"/>
          </p:nvPr>
        </p:nvSpPr>
        <p:spPr>
          <a:xfrm>
            <a:off x="838200" y="461223"/>
            <a:ext cx="9590791" cy="799716"/>
          </a:xfrm>
        </p:spPr>
        <p:txBody>
          <a:bodyPr/>
          <a:lstStyle/>
          <a:p>
            <a:r>
              <a:rPr lang="sv-SE" sz="4000" dirty="0" err="1"/>
              <a:t>Kursadmin</a:t>
            </a:r>
            <a:endParaRPr lang="sv-SE" sz="4000" dirty="0"/>
          </a:p>
        </p:txBody>
      </p:sp>
      <p:sp>
        <p:nvSpPr>
          <p:cNvPr id="3" name="Platshållare för datum 2">
            <a:extLst>
              <a:ext uri="{FF2B5EF4-FFF2-40B4-BE49-F238E27FC236}">
                <a16:creationId xmlns:a16="http://schemas.microsoft.com/office/drawing/2014/main" id="{C6E91009-9ECE-8EDD-4DEC-2415A71C6F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104C3317-EC7E-8994-1193-610D1E86A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E9FBC138-B32C-7CF1-761C-5583F258BF05}"/>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E5620BB5-1358-4051-5C41-F42D7EC8281F}"/>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E3BB1F5B-AA10-E383-A544-FBB2EF8B6E93}"/>
              </a:ext>
            </a:extLst>
          </p:cNvPr>
          <p:cNvPicPr>
            <a:picLocks noChangeAspect="1"/>
          </p:cNvPicPr>
          <p:nvPr/>
        </p:nvPicPr>
        <p:blipFill>
          <a:blip r:embed="rId2"/>
          <a:srcRect l="790" t="23647" r="51842" b="7782"/>
          <a:stretch>
            <a:fillRect/>
          </a:stretch>
        </p:blipFill>
        <p:spPr>
          <a:xfrm>
            <a:off x="1164632" y="1336172"/>
            <a:ext cx="6833474" cy="5193442"/>
          </a:xfrm>
          <a:prstGeom prst="rect">
            <a:avLst/>
          </a:prstGeom>
        </p:spPr>
      </p:pic>
      <p:sp>
        <p:nvSpPr>
          <p:cNvPr id="5" name="Rubrik 1">
            <a:extLst>
              <a:ext uri="{FF2B5EF4-FFF2-40B4-BE49-F238E27FC236}">
                <a16:creationId xmlns:a16="http://schemas.microsoft.com/office/drawing/2014/main" id="{7FC090B3-9865-C610-4CD7-CEE7CFB35290}"/>
              </a:ext>
            </a:extLst>
          </p:cNvPr>
          <p:cNvSpPr txBox="1">
            <a:spLocks/>
          </p:cNvSpPr>
          <p:nvPr/>
        </p:nvSpPr>
        <p:spPr>
          <a:xfrm>
            <a:off x="1290376" y="16454"/>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523635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182C-1499-3804-E955-5C9226E6076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4150A4F-D9F5-BB2A-0A55-FE957F102760}"/>
              </a:ext>
            </a:extLst>
          </p:cNvPr>
          <p:cNvSpPr>
            <a:spLocks noGrp="1"/>
          </p:cNvSpPr>
          <p:nvPr>
            <p:ph type="title"/>
          </p:nvPr>
        </p:nvSpPr>
        <p:spPr>
          <a:xfrm>
            <a:off x="838200" y="632312"/>
            <a:ext cx="9590791" cy="799716"/>
          </a:xfrm>
        </p:spPr>
        <p:txBody>
          <a:bodyPr/>
          <a:lstStyle/>
          <a:p>
            <a:r>
              <a:rPr lang="sv-SE" sz="4000" dirty="0" err="1"/>
              <a:t>Kursadmin</a:t>
            </a:r>
            <a:endParaRPr lang="sv-SE" sz="4000" dirty="0"/>
          </a:p>
        </p:txBody>
      </p:sp>
      <p:sp>
        <p:nvSpPr>
          <p:cNvPr id="3" name="Platshållare för datum 2">
            <a:extLst>
              <a:ext uri="{FF2B5EF4-FFF2-40B4-BE49-F238E27FC236}">
                <a16:creationId xmlns:a16="http://schemas.microsoft.com/office/drawing/2014/main" id="{948BD134-45A2-D2A6-1B47-CC57DDDBB1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EEDA7F5D-B772-927C-8AFA-3677C0A68F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FDE10FEE-332C-CB16-D5D2-5697BA6091B8}"/>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509EB9DE-6D94-FBA5-0341-CA3AFE4FFB61}"/>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1" name="Bildobjekt 10">
            <a:extLst>
              <a:ext uri="{FF2B5EF4-FFF2-40B4-BE49-F238E27FC236}">
                <a16:creationId xmlns:a16="http://schemas.microsoft.com/office/drawing/2014/main" id="{7F68514F-B222-478D-67DC-2094FFEC24B2}"/>
              </a:ext>
            </a:extLst>
          </p:cNvPr>
          <p:cNvPicPr>
            <a:picLocks noChangeAspect="1"/>
          </p:cNvPicPr>
          <p:nvPr/>
        </p:nvPicPr>
        <p:blipFill>
          <a:blip r:embed="rId2"/>
          <a:srcRect l="17842" t="24398" r="4789" b="5978"/>
          <a:stretch>
            <a:fillRect/>
          </a:stretch>
        </p:blipFill>
        <p:spPr>
          <a:xfrm>
            <a:off x="1150717" y="1532074"/>
            <a:ext cx="9173901" cy="4334200"/>
          </a:xfrm>
          <a:prstGeom prst="rect">
            <a:avLst/>
          </a:prstGeom>
        </p:spPr>
      </p:pic>
      <p:sp>
        <p:nvSpPr>
          <p:cNvPr id="5" name="Rubrik 1">
            <a:extLst>
              <a:ext uri="{FF2B5EF4-FFF2-40B4-BE49-F238E27FC236}">
                <a16:creationId xmlns:a16="http://schemas.microsoft.com/office/drawing/2014/main" id="{DF74B9A9-296D-F779-A9C6-3D9B402A2ED9}"/>
              </a:ext>
            </a:extLst>
          </p:cNvPr>
          <p:cNvSpPr txBox="1">
            <a:spLocks/>
          </p:cNvSpPr>
          <p:nvPr/>
        </p:nvSpPr>
        <p:spPr>
          <a:xfrm>
            <a:off x="1290376" y="21996"/>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7416262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BFF7-93A0-ECB8-B84A-3EEA153A474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21B2DAE-67DF-0019-346A-530C3418F06F}"/>
              </a:ext>
            </a:extLst>
          </p:cNvPr>
          <p:cNvSpPr>
            <a:spLocks noGrp="1"/>
          </p:cNvSpPr>
          <p:nvPr>
            <p:ph type="title"/>
          </p:nvPr>
        </p:nvSpPr>
        <p:spPr>
          <a:xfrm>
            <a:off x="838200" y="642140"/>
            <a:ext cx="9590791" cy="799716"/>
          </a:xfrm>
        </p:spPr>
        <p:txBody>
          <a:bodyPr/>
          <a:lstStyle/>
          <a:p>
            <a:r>
              <a:rPr lang="sv-SE" sz="4000" dirty="0" err="1"/>
              <a:t>Kursadmin</a:t>
            </a:r>
            <a:endParaRPr lang="sv-SE" sz="4000" dirty="0"/>
          </a:p>
        </p:txBody>
      </p:sp>
      <p:sp>
        <p:nvSpPr>
          <p:cNvPr id="3" name="Platshållare för datum 2">
            <a:extLst>
              <a:ext uri="{FF2B5EF4-FFF2-40B4-BE49-F238E27FC236}">
                <a16:creationId xmlns:a16="http://schemas.microsoft.com/office/drawing/2014/main" id="{FE1AEB02-B3F3-8E4A-2F69-E0EB53DEDF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4377A3C3-2BE8-8095-C6F9-D0DAF70D0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F8691814-4537-3468-48B7-2CDB27E0BFBA}"/>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A48BA44B-EA9E-38C1-7DE3-65DB4909EBD7}"/>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Bildobjekt 12">
            <a:extLst>
              <a:ext uri="{FF2B5EF4-FFF2-40B4-BE49-F238E27FC236}">
                <a16:creationId xmlns:a16="http://schemas.microsoft.com/office/drawing/2014/main" id="{255830BA-C4FE-AF91-E150-3EDD077CF2AA}"/>
              </a:ext>
            </a:extLst>
          </p:cNvPr>
          <p:cNvPicPr>
            <a:picLocks noChangeAspect="1"/>
          </p:cNvPicPr>
          <p:nvPr/>
        </p:nvPicPr>
        <p:blipFill>
          <a:blip r:embed="rId2"/>
          <a:srcRect l="16521" t="29120" b="7279"/>
          <a:stretch>
            <a:fillRect/>
          </a:stretch>
        </p:blipFill>
        <p:spPr>
          <a:xfrm>
            <a:off x="838200" y="1596140"/>
            <a:ext cx="10515600" cy="4206068"/>
          </a:xfrm>
          <a:prstGeom prst="rect">
            <a:avLst/>
          </a:prstGeom>
        </p:spPr>
      </p:pic>
      <p:sp>
        <p:nvSpPr>
          <p:cNvPr id="5" name="Rubrik 1">
            <a:extLst>
              <a:ext uri="{FF2B5EF4-FFF2-40B4-BE49-F238E27FC236}">
                <a16:creationId xmlns:a16="http://schemas.microsoft.com/office/drawing/2014/main" id="{6A04F005-7724-226B-DAB6-54ED6291E488}"/>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47940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8C8BD-405A-E97F-C39C-0DB9DF414D4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D8D1D3D-315B-6503-55BA-3F0F623DBE74}"/>
              </a:ext>
            </a:extLst>
          </p:cNvPr>
          <p:cNvSpPr>
            <a:spLocks noGrp="1"/>
          </p:cNvSpPr>
          <p:nvPr>
            <p:ph type="title"/>
          </p:nvPr>
        </p:nvSpPr>
        <p:spPr>
          <a:xfrm>
            <a:off x="838200" y="472944"/>
            <a:ext cx="9590791" cy="799716"/>
          </a:xfrm>
        </p:spPr>
        <p:txBody>
          <a:bodyPr/>
          <a:lstStyle/>
          <a:p>
            <a:r>
              <a:rPr lang="sv-SE" sz="4000" dirty="0" err="1"/>
              <a:t>Kursadmin</a:t>
            </a:r>
            <a:endParaRPr lang="sv-SE" sz="4000" dirty="0"/>
          </a:p>
        </p:txBody>
      </p:sp>
      <p:sp>
        <p:nvSpPr>
          <p:cNvPr id="3" name="Platshållare för datum 2">
            <a:extLst>
              <a:ext uri="{FF2B5EF4-FFF2-40B4-BE49-F238E27FC236}">
                <a16:creationId xmlns:a16="http://schemas.microsoft.com/office/drawing/2014/main" id="{09A406AD-24BD-DE2C-0D8B-B3F3747EFE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33C673E6-C6BF-F624-2CE1-E0DBBA17A0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A20C2249-DE7E-E090-5D58-56E9A2C690CB}"/>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C547090E-40DE-990B-BC85-FD8FA0AC21BA}"/>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9" name="Bildobjekt 8">
            <a:extLst>
              <a:ext uri="{FF2B5EF4-FFF2-40B4-BE49-F238E27FC236}">
                <a16:creationId xmlns:a16="http://schemas.microsoft.com/office/drawing/2014/main" id="{5B922CA7-1BB7-BEA3-4AFC-24350C683CE4}"/>
              </a:ext>
            </a:extLst>
          </p:cNvPr>
          <p:cNvPicPr>
            <a:picLocks noChangeAspect="1"/>
          </p:cNvPicPr>
          <p:nvPr/>
        </p:nvPicPr>
        <p:blipFill>
          <a:blip r:embed="rId2"/>
          <a:srcRect l="19263" t="19286" r="21335" b="4265"/>
          <a:stretch>
            <a:fillRect/>
          </a:stretch>
        </p:blipFill>
        <p:spPr>
          <a:xfrm>
            <a:off x="1335910" y="1260142"/>
            <a:ext cx="7669193" cy="5181795"/>
          </a:xfrm>
          <a:prstGeom prst="rect">
            <a:avLst/>
          </a:prstGeom>
        </p:spPr>
      </p:pic>
      <p:sp>
        <p:nvSpPr>
          <p:cNvPr id="5" name="Rubrik 1">
            <a:extLst>
              <a:ext uri="{FF2B5EF4-FFF2-40B4-BE49-F238E27FC236}">
                <a16:creationId xmlns:a16="http://schemas.microsoft.com/office/drawing/2014/main" id="{B4BF4547-4851-14B8-D58A-11B42177BA28}"/>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4190375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859F-7A30-301E-183A-E1178BE46AE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051F786-244F-8395-C96B-5B32C73EBED6}"/>
              </a:ext>
            </a:extLst>
          </p:cNvPr>
          <p:cNvSpPr>
            <a:spLocks noGrp="1"/>
          </p:cNvSpPr>
          <p:nvPr>
            <p:ph type="title"/>
          </p:nvPr>
        </p:nvSpPr>
        <p:spPr>
          <a:xfrm>
            <a:off x="838198" y="594865"/>
            <a:ext cx="9590791" cy="799716"/>
          </a:xfrm>
        </p:spPr>
        <p:txBody>
          <a:bodyPr/>
          <a:lstStyle/>
          <a:p>
            <a:r>
              <a:rPr lang="sv-SE" sz="4000" dirty="0" err="1"/>
              <a:t>Kursadmin</a:t>
            </a:r>
            <a:endParaRPr lang="sv-SE" sz="4000" dirty="0"/>
          </a:p>
        </p:txBody>
      </p:sp>
      <p:sp>
        <p:nvSpPr>
          <p:cNvPr id="3" name="Platshållare för datum 2">
            <a:extLst>
              <a:ext uri="{FF2B5EF4-FFF2-40B4-BE49-F238E27FC236}">
                <a16:creationId xmlns:a16="http://schemas.microsoft.com/office/drawing/2014/main" id="{CBBF700D-A78E-FC63-0BFF-AD6AF38486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E2F963DD-888B-65DE-007E-D5F5A82CE2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A14CCE17-4034-9657-6652-50778EC56149}"/>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46582333-126D-243C-61CD-5C56160211A1}"/>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Bildobjekt 11">
            <a:extLst>
              <a:ext uri="{FF2B5EF4-FFF2-40B4-BE49-F238E27FC236}">
                <a16:creationId xmlns:a16="http://schemas.microsoft.com/office/drawing/2014/main" id="{AD5DB886-BF16-0A4E-E5F0-685162AA688F}"/>
              </a:ext>
            </a:extLst>
          </p:cNvPr>
          <p:cNvPicPr>
            <a:picLocks noChangeAspect="1"/>
          </p:cNvPicPr>
          <p:nvPr/>
        </p:nvPicPr>
        <p:blipFill>
          <a:blip r:embed="rId2"/>
          <a:srcRect l="19658" t="17782" r="19237" b="3120"/>
          <a:stretch>
            <a:fillRect/>
          </a:stretch>
        </p:blipFill>
        <p:spPr>
          <a:xfrm>
            <a:off x="1616631" y="1426499"/>
            <a:ext cx="8033926" cy="5459750"/>
          </a:xfrm>
          <a:prstGeom prst="rect">
            <a:avLst/>
          </a:prstGeom>
        </p:spPr>
      </p:pic>
      <p:sp>
        <p:nvSpPr>
          <p:cNvPr id="5" name="Rubrik 1">
            <a:extLst>
              <a:ext uri="{FF2B5EF4-FFF2-40B4-BE49-F238E27FC236}">
                <a16:creationId xmlns:a16="http://schemas.microsoft.com/office/drawing/2014/main" id="{163CDED6-79E5-31C1-6921-47DDB4D723B9}"/>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8048873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38BEA-E1DC-4FBD-59B4-CE8F7E82A3F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EF58200-E40B-C3F7-67A5-0DC2BEA74A60}"/>
              </a:ext>
            </a:extLst>
          </p:cNvPr>
          <p:cNvSpPr>
            <a:spLocks noGrp="1"/>
          </p:cNvSpPr>
          <p:nvPr>
            <p:ph type="title"/>
          </p:nvPr>
        </p:nvSpPr>
        <p:spPr>
          <a:xfrm>
            <a:off x="687729" y="479770"/>
            <a:ext cx="9590791" cy="799716"/>
          </a:xfrm>
        </p:spPr>
        <p:txBody>
          <a:bodyPr/>
          <a:lstStyle/>
          <a:p>
            <a:r>
              <a:rPr lang="sv-SE" sz="4000" dirty="0" err="1"/>
              <a:t>Kursadmin</a:t>
            </a:r>
            <a:endParaRPr lang="sv-SE" sz="4000" dirty="0"/>
          </a:p>
        </p:txBody>
      </p:sp>
      <p:sp>
        <p:nvSpPr>
          <p:cNvPr id="3" name="Platshållare för datum 2">
            <a:extLst>
              <a:ext uri="{FF2B5EF4-FFF2-40B4-BE49-F238E27FC236}">
                <a16:creationId xmlns:a16="http://schemas.microsoft.com/office/drawing/2014/main" id="{1CAE49A7-1A22-3463-4D70-4DF9C0A808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0B3ECF5E-789C-1321-FFA6-F106795864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16070273-A1D6-BB60-BB0A-2A0E0FE17D2E}"/>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84EC9E29-BFF0-27EE-955E-0FE5D6AFF1BF}"/>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5" name="Bildobjekt 14">
            <a:extLst>
              <a:ext uri="{FF2B5EF4-FFF2-40B4-BE49-F238E27FC236}">
                <a16:creationId xmlns:a16="http://schemas.microsoft.com/office/drawing/2014/main" id="{BEE7061D-6020-3BA3-E65C-EF435F4BFE70}"/>
              </a:ext>
            </a:extLst>
          </p:cNvPr>
          <p:cNvPicPr>
            <a:picLocks noChangeAspect="1"/>
          </p:cNvPicPr>
          <p:nvPr/>
        </p:nvPicPr>
        <p:blipFill>
          <a:blip r:embed="rId2"/>
          <a:srcRect l="17842" t="15676" r="22632" b="564"/>
          <a:stretch>
            <a:fillRect/>
          </a:stretch>
        </p:blipFill>
        <p:spPr>
          <a:xfrm>
            <a:off x="1719801" y="1392148"/>
            <a:ext cx="7113049" cy="5254599"/>
          </a:xfrm>
          <a:prstGeom prst="rect">
            <a:avLst/>
          </a:prstGeom>
        </p:spPr>
      </p:pic>
      <p:sp>
        <p:nvSpPr>
          <p:cNvPr id="5" name="Rubrik 1">
            <a:extLst>
              <a:ext uri="{FF2B5EF4-FFF2-40B4-BE49-F238E27FC236}">
                <a16:creationId xmlns:a16="http://schemas.microsoft.com/office/drawing/2014/main" id="{6289B882-9C28-0222-6FFA-2FDD9FB86324}"/>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86816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E63A8-A2B9-977C-4BF1-21325D408055}"/>
            </a:ext>
          </a:extLst>
        </p:cNvPr>
        <p:cNvGrpSpPr/>
        <p:nvPr/>
      </p:nvGrpSpPr>
      <p:grpSpPr>
        <a:xfrm>
          <a:off x="0" y="0"/>
          <a:ext cx="0" cy="0"/>
          <a:chOff x="0" y="0"/>
          <a:chExt cx="0" cy="0"/>
        </a:xfrm>
      </p:grpSpPr>
      <p:sp>
        <p:nvSpPr>
          <p:cNvPr id="3" name="Rubrik 1">
            <a:extLst>
              <a:ext uri="{FF2B5EF4-FFF2-40B4-BE49-F238E27FC236}">
                <a16:creationId xmlns:a16="http://schemas.microsoft.com/office/drawing/2014/main" id="{70F4AE15-77E2-E3CE-B3B5-C16104D95B62}"/>
              </a:ext>
            </a:extLst>
          </p:cNvPr>
          <p:cNvSpPr txBox="1">
            <a:spLocks/>
          </p:cNvSpPr>
          <p:nvPr/>
        </p:nvSpPr>
        <p:spPr>
          <a:xfrm>
            <a:off x="1098374"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graphicFrame>
        <p:nvGraphicFramePr>
          <p:cNvPr id="2" name="Tabell 1">
            <a:extLst>
              <a:ext uri="{FF2B5EF4-FFF2-40B4-BE49-F238E27FC236}">
                <a16:creationId xmlns:a16="http://schemas.microsoft.com/office/drawing/2014/main" id="{18775C21-2D66-ACE4-79A7-5167B46BFFF8}"/>
              </a:ext>
            </a:extLst>
          </p:cNvPr>
          <p:cNvGraphicFramePr>
            <a:graphicFrameLocks noGrp="1"/>
          </p:cNvGraphicFramePr>
          <p:nvPr>
            <p:extLst>
              <p:ext uri="{D42A27DB-BD31-4B8C-83A1-F6EECF244321}">
                <p14:modId xmlns:p14="http://schemas.microsoft.com/office/powerpoint/2010/main" val="2282887597"/>
              </p:ext>
            </p:extLst>
          </p:nvPr>
        </p:nvGraphicFramePr>
        <p:xfrm>
          <a:off x="-24418" y="485192"/>
          <a:ext cx="12216418" cy="6169575"/>
        </p:xfrm>
        <a:graphic>
          <a:graphicData uri="http://schemas.openxmlformats.org/drawingml/2006/table">
            <a:tbl>
              <a:tblPr firstRow="1" firstCol="1" bandRow="1">
                <a:tableStyleId>{5C22544A-7EE6-4342-B048-85BDC9FD1C3A}</a:tableStyleId>
              </a:tblPr>
              <a:tblGrid>
                <a:gridCol w="2077624">
                  <a:extLst>
                    <a:ext uri="{9D8B030D-6E8A-4147-A177-3AD203B41FA5}">
                      <a16:colId xmlns:a16="http://schemas.microsoft.com/office/drawing/2014/main" val="3394151096"/>
                    </a:ext>
                  </a:extLst>
                </a:gridCol>
                <a:gridCol w="10138794">
                  <a:extLst>
                    <a:ext uri="{9D8B030D-6E8A-4147-A177-3AD203B41FA5}">
                      <a16:colId xmlns:a16="http://schemas.microsoft.com/office/drawing/2014/main" val="4077497159"/>
                    </a:ext>
                  </a:extLst>
                </a:gridCol>
              </a:tblGrid>
              <a:tr h="251560">
                <a:tc>
                  <a:txBody>
                    <a:bodyPr/>
                    <a:lstStyle/>
                    <a:p>
                      <a:pPr>
                        <a:lnSpc>
                          <a:spcPct val="107000"/>
                        </a:lnSpc>
                        <a:spcAft>
                          <a:spcPts val="800"/>
                        </a:spcAft>
                      </a:pPr>
                      <a:r>
                        <a:rPr lang="sv-SE" sz="1600">
                          <a:effectLst/>
                        </a:rPr>
                        <a:t>Tid </a:t>
                      </a:r>
                      <a:endParaRPr lang="sv-SE" sz="140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600" dirty="0">
                          <a:effectLst/>
                        </a:rPr>
                        <a:t>Program lördag 21 feb</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2283891164"/>
                  </a:ext>
                </a:extLst>
              </a:tr>
              <a:tr h="273150">
                <a:tc>
                  <a:txBody>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11.00 – 12.30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Lunch serveras på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Höllviksnäs</a:t>
                      </a:r>
                      <a:r>
                        <a:rPr lang="sv-SE" sz="1400" dirty="0">
                          <a:effectLst/>
                          <a:latin typeface="Calibri" panose="020F0502020204030204" pitchFamily="34" charset="0"/>
                          <a:ea typeface="Calibri" panose="020F0502020204030204" pitchFamily="34" charset="0"/>
                          <a:cs typeface="Times New Roman" panose="02020603050405020304" pitchFamily="18" charset="0"/>
                        </a:rPr>
                        <a:t> kursgård - Välkomna </a:t>
                      </a:r>
                      <a:r>
                        <a:rPr lang="sv-SE" sz="16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1570145163"/>
                  </a:ext>
                </a:extLst>
              </a:tr>
              <a:tr h="748649">
                <a:tc>
                  <a:txBody>
                    <a:bodyPr/>
                    <a:lstStyle/>
                    <a:p>
                      <a:pPr>
                        <a:lnSpc>
                          <a:spcPct val="107000"/>
                        </a:lnSpc>
                        <a:spcAft>
                          <a:spcPts val="800"/>
                        </a:spcAft>
                      </a:pPr>
                      <a:r>
                        <a:rPr lang="sv-SE" sz="1600" dirty="0">
                          <a:effectLst/>
                        </a:rPr>
                        <a:t>12.30-13.00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tabLst>
                          <a:tab pos="6102350" algn="l"/>
                        </a:tabLst>
                      </a:pPr>
                      <a:r>
                        <a:rPr lang="sv-SE" sz="1400" dirty="0">
                          <a:effectLst/>
                        </a:rPr>
                        <a:t>Inledning</a:t>
                      </a:r>
                    </a:p>
                    <a:p>
                      <a:pPr marL="285750" marR="767080" lvl="0" indent="-285750">
                        <a:lnSpc>
                          <a:spcPct val="107000"/>
                        </a:lnSpc>
                        <a:buFont typeface="Arial" panose="020B0604020202020204" pitchFamily="34" charset="0"/>
                        <a:buChar char="•"/>
                        <a:tabLst>
                          <a:tab pos="6102350" algn="l"/>
                        </a:tabLst>
                      </a:pPr>
                      <a:r>
                        <a:rPr lang="sv-SE" sz="1400" dirty="0">
                          <a:effectLst/>
                        </a:rPr>
                        <a:t>Vad hände inom FAK 2025 (</a:t>
                      </a:r>
                      <a:r>
                        <a:rPr lang="sv-SE" sz="1400" dirty="0" err="1">
                          <a:effectLst/>
                        </a:rPr>
                        <a:t>bl</a:t>
                      </a:r>
                      <a:r>
                        <a:rPr lang="sv-SE" sz="1400" dirty="0">
                          <a:effectLst/>
                        </a:rPr>
                        <a:t> a extra revision med konsekvenser) och vad händer 2026?</a:t>
                      </a:r>
                    </a:p>
                    <a:p>
                      <a:pPr marL="0" marR="767080" lvl="0" indent="0">
                        <a:lnSpc>
                          <a:spcPct val="107000"/>
                        </a:lnSpc>
                        <a:buFont typeface="Arial" panose="020B0604020202020204" pitchFamily="34" charset="0"/>
                        <a:buNone/>
                        <a:tabLst>
                          <a:tab pos="6102350" algn="l"/>
                        </a:tabLst>
                      </a:pPr>
                      <a:r>
                        <a:rPr lang="sv-SE" sz="1400" b="1" dirty="0">
                          <a:effectLst/>
                        </a:rPr>
                        <a:t>        RKC C-O Jakobsson Kanslichef Kristian Reinoso Konsult Mikael Rye-Danjelsen</a:t>
                      </a:r>
                    </a:p>
                  </a:txBody>
                  <a:tcPr marL="31756" marR="31756" marT="6186" marB="0"/>
                </a:tc>
                <a:extLst>
                  <a:ext uri="{0D108BD9-81ED-4DB2-BD59-A6C34878D82A}">
                    <a16:rowId xmlns:a16="http://schemas.microsoft.com/office/drawing/2014/main" val="1628539700"/>
                  </a:ext>
                </a:extLst>
              </a:tr>
              <a:tr h="870546">
                <a:tc>
                  <a:txBody>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13.00-14.15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285750" marR="767080" indent="-285750">
                        <a:lnSpc>
                          <a:spcPct val="107000"/>
                        </a:lnSpc>
                        <a:spcAft>
                          <a:spcPts val="800"/>
                        </a:spcAft>
                        <a:buFont typeface="Arial" panose="020B0604020202020204" pitchFamily="34" charset="0"/>
                        <a:buChar char="•"/>
                      </a:pPr>
                      <a:r>
                        <a:rPr lang="sv-SE" sz="1400" dirty="0">
                          <a:effectLst/>
                        </a:rPr>
                        <a:t>Omvärldsläget</a:t>
                      </a: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dirty="0">
                          <a:effectLst/>
                        </a:rPr>
                        <a:t>Vad händer inom Totalförsvaret</a:t>
                      </a: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Försvarsmaktens materielutveckling och avveckling.</a:t>
                      </a:r>
                    </a:p>
                    <a:p>
                      <a:pPr marL="0" marR="76708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sv-SE" sz="1400" dirty="0">
                        <a:effectLst/>
                      </a:endParaRPr>
                    </a:p>
                    <a:p>
                      <a:pPr marR="767080">
                        <a:lnSpc>
                          <a:spcPct val="107000"/>
                        </a:lnSpc>
                        <a:spcAft>
                          <a:spcPts val="800"/>
                        </a:spcAft>
                      </a:pPr>
                      <a:r>
                        <a:rPr lang="sv-SE" sz="1400" b="1" dirty="0">
                          <a:effectLst/>
                          <a:latin typeface="+mn-lt"/>
                          <a:ea typeface="Calibri" panose="020F0502020204030204" pitchFamily="34" charset="0"/>
                          <a:cs typeface="Times New Roman" panose="02020603050405020304" pitchFamily="18" charset="0"/>
                          <a:hlinkClick r:id="rId3" action="ppaction://hlinkfile"/>
                        </a:rPr>
                        <a:t>        </a:t>
                      </a:r>
                      <a:r>
                        <a:rPr lang="sv-SE" sz="1400" b="1" dirty="0" err="1">
                          <a:effectLst/>
                          <a:highlight>
                            <a:srgbClr val="FFFF00"/>
                          </a:highlight>
                          <a:latin typeface="+mn-lt"/>
                          <a:ea typeface="Calibri" panose="020F0502020204030204" pitchFamily="34" charset="0"/>
                          <a:cs typeface="Times New Roman" panose="02020603050405020304" pitchFamily="18" charset="0"/>
                          <a:hlinkClick r:id="rId3" action="ppaction://hlinkfile"/>
                        </a:rPr>
                        <a:t>Bgen</a:t>
                      </a:r>
                      <a:r>
                        <a:rPr lang="sv-SE" sz="1400" b="1" dirty="0">
                          <a:effectLst/>
                          <a:highlight>
                            <a:srgbClr val="FFFF00"/>
                          </a:highlight>
                          <a:latin typeface="+mn-lt"/>
                          <a:ea typeface="Calibri" panose="020F0502020204030204" pitchFamily="34" charset="0"/>
                          <a:cs typeface="Times New Roman" panose="02020603050405020304" pitchFamily="18" charset="0"/>
                          <a:hlinkClick r:id="rId3" action="ppaction://hlinkfile"/>
                        </a:rPr>
                        <a:t> Stig-Olof Krohné  </a:t>
                      </a:r>
                      <a:r>
                        <a:rPr lang="sv-SE" sz="1400" b="1" kern="1200" dirty="0">
                          <a:solidFill>
                            <a:schemeClr val="dk1"/>
                          </a:solidFill>
                          <a:effectLst/>
                          <a:highlight>
                            <a:srgbClr val="FFFF00"/>
                          </a:highlight>
                          <a:latin typeface="+mn-lt"/>
                          <a:ea typeface="+mn-ea"/>
                          <a:cs typeface="+mn-cs"/>
                          <a:hlinkClick r:id="rId3" action="ppaction://hlinkfile"/>
                        </a:rPr>
                        <a:t>stf C FST STÖD </a:t>
                      </a:r>
                      <a:endParaRPr lang="sv-SE" sz="1400" b="1" dirty="0">
                        <a:effectLst/>
                        <a:highlight>
                          <a:srgbClr val="FFFF00"/>
                        </a:highlight>
                        <a:latin typeface="+mn-lt"/>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3303860771"/>
                  </a:ext>
                </a:extLst>
              </a:tr>
              <a:tr h="251560">
                <a:tc>
                  <a:txBody>
                    <a:bodyPr/>
                    <a:lstStyle/>
                    <a:p>
                      <a:pPr>
                        <a:lnSpc>
                          <a:spcPct val="107000"/>
                        </a:lnSpc>
                        <a:spcAft>
                          <a:spcPts val="800"/>
                        </a:spcAft>
                      </a:pPr>
                      <a:r>
                        <a:rPr lang="sv-SE" sz="1600" dirty="0">
                          <a:effectLst/>
                        </a:rPr>
                        <a:t>14.15-14.30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400" dirty="0">
                          <a:effectLst/>
                        </a:rPr>
                        <a:t>Bensträckare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14555973"/>
                  </a:ext>
                </a:extLst>
              </a:tr>
              <a:tr h="1008991">
                <a:tc>
                  <a:txBody>
                    <a:bodyPr/>
                    <a:lstStyle/>
                    <a:p>
                      <a:pPr>
                        <a:lnSpc>
                          <a:spcPct val="107000"/>
                        </a:lnSpc>
                        <a:spcAft>
                          <a:spcPts val="800"/>
                        </a:spcAft>
                      </a:pPr>
                      <a:r>
                        <a:rPr lang="sv-SE" sz="1600" dirty="0">
                          <a:effectLst/>
                        </a:rPr>
                        <a:t>14.30-16.20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FAK:s inriktning fram till 2027 enligt Riksstämman 2025 – Arbetsgrupper Stadgar och materiel - Grupparbete</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Rekrytering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Strategi för FAK:s fordons- och materielanskaffning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Krigsplacering – konsekvenser för FAK</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       </a:t>
                      </a:r>
                      <a:r>
                        <a:rPr lang="sv-SE" sz="1400" b="1" kern="1200" dirty="0">
                          <a:solidFill>
                            <a:schemeClr val="dk1"/>
                          </a:solidFill>
                          <a:effectLst/>
                          <a:latin typeface="+mn-lt"/>
                          <a:ea typeface="+mn-ea"/>
                          <a:cs typeface="+mn-cs"/>
                        </a:rPr>
                        <a:t> Redovisning </a:t>
                      </a:r>
                      <a:r>
                        <a:rPr lang="sv-SE" sz="1400" b="1" kern="1200" dirty="0" err="1">
                          <a:solidFill>
                            <a:schemeClr val="dk1"/>
                          </a:solidFill>
                          <a:effectLst/>
                          <a:latin typeface="+mn-lt"/>
                          <a:ea typeface="+mn-ea"/>
                          <a:cs typeface="+mn-cs"/>
                        </a:rPr>
                        <a:t>kl</a:t>
                      </a:r>
                      <a:r>
                        <a:rPr lang="sv-SE" sz="1400" b="1" kern="1200" dirty="0">
                          <a:solidFill>
                            <a:schemeClr val="dk1"/>
                          </a:solidFill>
                          <a:effectLst/>
                          <a:latin typeface="+mn-lt"/>
                          <a:ea typeface="+mn-ea"/>
                          <a:cs typeface="+mn-cs"/>
                        </a:rPr>
                        <a:t> 15:50</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txBody>
                  <a:tcPr marL="31756" marR="31756" marT="6186" marB="0"/>
                </a:tc>
                <a:extLst>
                  <a:ext uri="{0D108BD9-81ED-4DB2-BD59-A6C34878D82A}">
                    <a16:rowId xmlns:a16="http://schemas.microsoft.com/office/drawing/2014/main" val="1372794296"/>
                  </a:ext>
                </a:extLst>
              </a:tr>
            </a:tbl>
          </a:graphicData>
        </a:graphic>
      </p:graphicFrame>
      <p:graphicFrame>
        <p:nvGraphicFramePr>
          <p:cNvPr id="4" name="Tabell 3">
            <a:extLst>
              <a:ext uri="{FF2B5EF4-FFF2-40B4-BE49-F238E27FC236}">
                <a16:creationId xmlns:a16="http://schemas.microsoft.com/office/drawing/2014/main" id="{0B921441-B09A-3E32-D4A6-11E1B560A130}"/>
              </a:ext>
            </a:extLst>
          </p:cNvPr>
          <p:cNvGraphicFramePr>
            <a:graphicFrameLocks noGrp="1"/>
          </p:cNvGraphicFramePr>
          <p:nvPr/>
        </p:nvGraphicFramePr>
        <p:xfrm>
          <a:off x="-24418" y="5713659"/>
          <a:ext cx="12192000" cy="255487"/>
        </p:xfrm>
        <a:graphic>
          <a:graphicData uri="http://schemas.openxmlformats.org/drawingml/2006/table">
            <a:tbl>
              <a:tblPr firstRow="1" firstCol="1" bandRow="1">
                <a:tableStyleId>{5C22544A-7EE6-4342-B048-85BDC9FD1C3A}</a:tableStyleId>
              </a:tblPr>
              <a:tblGrid>
                <a:gridCol w="2073471">
                  <a:extLst>
                    <a:ext uri="{9D8B030D-6E8A-4147-A177-3AD203B41FA5}">
                      <a16:colId xmlns:a16="http://schemas.microsoft.com/office/drawing/2014/main" val="389835868"/>
                    </a:ext>
                  </a:extLst>
                </a:gridCol>
                <a:gridCol w="10118529">
                  <a:extLst>
                    <a:ext uri="{9D8B030D-6E8A-4147-A177-3AD203B41FA5}">
                      <a16:colId xmlns:a16="http://schemas.microsoft.com/office/drawing/2014/main" val="1112193813"/>
                    </a:ext>
                  </a:extLst>
                </a:gridCol>
              </a:tblGrid>
              <a:tr h="116809">
                <a:tc>
                  <a:txBody>
                    <a:bodyPr/>
                    <a:lstStyle/>
                    <a:p>
                      <a:pPr>
                        <a:lnSpc>
                          <a:spcPct val="107000"/>
                        </a:lnSpc>
                        <a:spcAft>
                          <a:spcPts val="800"/>
                        </a:spcAft>
                      </a:pPr>
                      <a:r>
                        <a:rPr lang="sv-SE" sz="1600" dirty="0">
                          <a:solidFill>
                            <a:schemeClr val="bg1"/>
                          </a:solidFill>
                          <a:effectLst/>
                        </a:rPr>
                        <a:t>15.35-15.45</a:t>
                      </a:r>
                      <a:endParaRPr lang="sv-SE"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solidFill>
                      <a:schemeClr val="accent1"/>
                    </a:solidFill>
                  </a:tcPr>
                </a:tc>
                <a:tc>
                  <a:txBody>
                    <a:bodyPr/>
                    <a:lstStyle/>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b="0" dirty="0">
                          <a:solidFill>
                            <a:schemeClr val="tx1"/>
                          </a:solidFill>
                          <a:effectLst/>
                        </a:rPr>
                        <a:t>Bensträckare</a:t>
                      </a:r>
                      <a:endParaRPr lang="sv-SE" sz="1400" b="0" kern="1200" dirty="0">
                        <a:solidFill>
                          <a:schemeClr val="tx1"/>
                        </a:solidFill>
                        <a:effectLst/>
                        <a:latin typeface="+mn-lt"/>
                        <a:ea typeface="+mn-ea"/>
                        <a:cs typeface="+mn-cs"/>
                      </a:endParaRPr>
                    </a:p>
                  </a:txBody>
                  <a:tcPr marL="31756" marR="31756" marT="6186" marB="0">
                    <a:solidFill>
                      <a:schemeClr val="bg1"/>
                    </a:solidFill>
                  </a:tcPr>
                </a:tc>
                <a:extLst>
                  <a:ext uri="{0D108BD9-81ED-4DB2-BD59-A6C34878D82A}">
                    <a16:rowId xmlns:a16="http://schemas.microsoft.com/office/drawing/2014/main" val="3691431794"/>
                  </a:ext>
                </a:extLst>
              </a:tr>
            </a:tbl>
          </a:graphicData>
        </a:graphic>
      </p:graphicFrame>
      <p:graphicFrame>
        <p:nvGraphicFramePr>
          <p:cNvPr id="5" name="Tabell 4">
            <a:extLst>
              <a:ext uri="{FF2B5EF4-FFF2-40B4-BE49-F238E27FC236}">
                <a16:creationId xmlns:a16="http://schemas.microsoft.com/office/drawing/2014/main" id="{95440931-B2DC-84BB-9AD3-7C2792CF7890}"/>
              </a:ext>
            </a:extLst>
          </p:cNvPr>
          <p:cNvGraphicFramePr>
            <a:graphicFrameLocks noGrp="1"/>
          </p:cNvGraphicFramePr>
          <p:nvPr/>
        </p:nvGraphicFramePr>
        <p:xfrm>
          <a:off x="-24418" y="5672769"/>
          <a:ext cx="12192000" cy="1075934"/>
        </p:xfrm>
        <a:graphic>
          <a:graphicData uri="http://schemas.openxmlformats.org/drawingml/2006/table">
            <a:tbl>
              <a:tblPr firstRow="1" firstCol="1" bandRow="1">
                <a:tableStyleId>{5C22544A-7EE6-4342-B048-85BDC9FD1C3A}</a:tableStyleId>
              </a:tblPr>
              <a:tblGrid>
                <a:gridCol w="2077711">
                  <a:extLst>
                    <a:ext uri="{9D8B030D-6E8A-4147-A177-3AD203B41FA5}">
                      <a16:colId xmlns:a16="http://schemas.microsoft.com/office/drawing/2014/main" val="393549669"/>
                    </a:ext>
                  </a:extLst>
                </a:gridCol>
                <a:gridCol w="10114289">
                  <a:extLst>
                    <a:ext uri="{9D8B030D-6E8A-4147-A177-3AD203B41FA5}">
                      <a16:colId xmlns:a16="http://schemas.microsoft.com/office/drawing/2014/main" val="3742382369"/>
                    </a:ext>
                  </a:extLst>
                </a:gridCol>
              </a:tblGrid>
              <a:tr h="112091">
                <a:tc>
                  <a:txBody>
                    <a:bodyPr/>
                    <a:lstStyle/>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16.20-16.30</a:t>
                      </a: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Bensträckare</a:t>
                      </a:r>
                    </a:p>
                  </a:txBody>
                  <a:tcPr marL="31756" marR="31756" marT="6186" marB="0">
                    <a:solidFill>
                      <a:schemeClr val="bg1">
                        <a:lumMod val="85000"/>
                      </a:schemeClr>
                    </a:solidFill>
                  </a:tcPr>
                </a:tc>
                <a:extLst>
                  <a:ext uri="{0D108BD9-81ED-4DB2-BD59-A6C34878D82A}">
                    <a16:rowId xmlns:a16="http://schemas.microsoft.com/office/drawing/2014/main" val="2344832382"/>
                  </a:ext>
                </a:extLst>
              </a:tr>
              <a:tr h="66953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400" dirty="0">
                          <a:effectLst/>
                        </a:rPr>
                        <a:t>16.30-17.30</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18.30-</a:t>
                      </a: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Hur ska vår kommunikation se ut mellan Rikskåren – kårerna  och medlemmarna? Hemsidan – Nyhetsbladet- Intervjuer mm</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 </a:t>
                      </a:r>
                      <a:r>
                        <a:rPr lang="sv-SE" sz="1400" b="1" kern="1200" dirty="0">
                          <a:solidFill>
                            <a:schemeClr val="dk1"/>
                          </a:solidFill>
                          <a:effectLst/>
                          <a:latin typeface="+mn-lt"/>
                          <a:ea typeface="+mn-ea"/>
                          <a:cs typeface="+mn-cs"/>
                        </a:rPr>
                        <a:t>Copyfabriken , FAK Kansli</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Middag i Restaurangen</a:t>
                      </a:r>
                    </a:p>
                  </a:txBody>
                  <a:tcPr marL="31756" marR="31756" marT="6186" marB="0">
                    <a:solidFill>
                      <a:schemeClr val="bg1">
                        <a:lumMod val="85000"/>
                      </a:schemeClr>
                    </a:solidFill>
                  </a:tcPr>
                </a:tc>
                <a:extLst>
                  <a:ext uri="{0D108BD9-81ED-4DB2-BD59-A6C34878D82A}">
                    <a16:rowId xmlns:a16="http://schemas.microsoft.com/office/drawing/2014/main" val="1391077563"/>
                  </a:ext>
                </a:extLst>
              </a:tr>
            </a:tbl>
          </a:graphicData>
        </a:graphic>
      </p:graphicFrame>
    </p:spTree>
    <p:extLst>
      <p:ext uri="{BB962C8B-B14F-4D97-AF65-F5344CB8AC3E}">
        <p14:creationId xmlns:p14="http://schemas.microsoft.com/office/powerpoint/2010/main" val="1313769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27A61-59D8-46BC-EC92-D2D5D2F9BB5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1BC8353F-00B7-369B-BC92-8BD4DBA52B2D}"/>
              </a:ext>
            </a:extLst>
          </p:cNvPr>
          <p:cNvSpPr>
            <a:spLocks noGrp="1"/>
          </p:cNvSpPr>
          <p:nvPr>
            <p:ph type="title"/>
          </p:nvPr>
        </p:nvSpPr>
        <p:spPr>
          <a:xfrm>
            <a:off x="838200" y="797068"/>
            <a:ext cx="9590791" cy="799716"/>
          </a:xfrm>
        </p:spPr>
        <p:txBody>
          <a:bodyPr/>
          <a:lstStyle/>
          <a:p>
            <a:r>
              <a:rPr lang="sv-SE" sz="4000" dirty="0"/>
              <a:t>Frida - Ersättningar</a:t>
            </a:r>
          </a:p>
        </p:txBody>
      </p:sp>
      <p:sp>
        <p:nvSpPr>
          <p:cNvPr id="3" name="Platshållare för datum 2">
            <a:extLst>
              <a:ext uri="{FF2B5EF4-FFF2-40B4-BE49-F238E27FC236}">
                <a16:creationId xmlns:a16="http://schemas.microsoft.com/office/drawing/2014/main" id="{9311084D-2ABF-4798-A0B6-D2C3061402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A9C691B3-C74D-DDE0-3209-C3B2A40B9C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1868593E-18BD-AA33-AF00-6744A5B8C241}"/>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5CA16896-676E-4786-F210-85EE0E86E0FB}"/>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DF4F7C81-3161-F726-9389-01D535C1D138}"/>
              </a:ext>
            </a:extLst>
          </p:cNvPr>
          <p:cNvPicPr>
            <a:picLocks noChangeAspect="1"/>
          </p:cNvPicPr>
          <p:nvPr/>
        </p:nvPicPr>
        <p:blipFill>
          <a:blip r:embed="rId2"/>
          <a:srcRect l="55294" t="52061" r="7563" b="12085"/>
          <a:stretch>
            <a:fillRect/>
          </a:stretch>
        </p:blipFill>
        <p:spPr>
          <a:xfrm>
            <a:off x="2763732" y="1995588"/>
            <a:ext cx="6132900" cy="3108076"/>
          </a:xfrm>
          <a:prstGeom prst="rect">
            <a:avLst/>
          </a:prstGeom>
        </p:spPr>
      </p:pic>
      <p:sp>
        <p:nvSpPr>
          <p:cNvPr id="5" name="Rubrik 1">
            <a:extLst>
              <a:ext uri="{FF2B5EF4-FFF2-40B4-BE49-F238E27FC236}">
                <a16:creationId xmlns:a16="http://schemas.microsoft.com/office/drawing/2014/main" id="{0B9FC9CB-87DB-8940-99AC-BBD6984A6950}"/>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16316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5EEE6-99FB-8806-32C9-5F44A5A6E69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13651E5-F36F-0D44-1AC0-3E54B380CD4C}"/>
              </a:ext>
            </a:extLst>
          </p:cNvPr>
          <p:cNvSpPr>
            <a:spLocks noGrp="1"/>
          </p:cNvSpPr>
          <p:nvPr>
            <p:ph type="title"/>
          </p:nvPr>
        </p:nvSpPr>
        <p:spPr>
          <a:xfrm>
            <a:off x="744354" y="665564"/>
            <a:ext cx="9590791" cy="799716"/>
          </a:xfrm>
        </p:spPr>
        <p:txBody>
          <a:bodyPr/>
          <a:lstStyle/>
          <a:p>
            <a:r>
              <a:rPr lang="sv-SE" sz="4000" dirty="0"/>
              <a:t>Frida - Ersättningar</a:t>
            </a:r>
          </a:p>
        </p:txBody>
      </p:sp>
      <p:sp>
        <p:nvSpPr>
          <p:cNvPr id="3" name="Platshållare för datum 2">
            <a:extLst>
              <a:ext uri="{FF2B5EF4-FFF2-40B4-BE49-F238E27FC236}">
                <a16:creationId xmlns:a16="http://schemas.microsoft.com/office/drawing/2014/main" id="{09F8F194-45AC-E6A6-A656-6A66FFCB50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4F27742D-79DA-8E9F-2C1A-8ECDF95A97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F2BD7402-53C2-B363-71CB-66C032A6A3EB}"/>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1C7B41E3-9F4B-358B-9A93-6208CAC8EE06}"/>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0" name="Bildobjekt 9">
            <a:extLst>
              <a:ext uri="{FF2B5EF4-FFF2-40B4-BE49-F238E27FC236}">
                <a16:creationId xmlns:a16="http://schemas.microsoft.com/office/drawing/2014/main" id="{C7C2D25D-E275-8321-DCC9-A8524CAB69FF}"/>
              </a:ext>
            </a:extLst>
          </p:cNvPr>
          <p:cNvPicPr>
            <a:picLocks noChangeAspect="1"/>
          </p:cNvPicPr>
          <p:nvPr/>
        </p:nvPicPr>
        <p:blipFill>
          <a:blip r:embed="rId2"/>
          <a:srcRect l="733" t="30067" r="15701" b="12189"/>
          <a:stretch>
            <a:fillRect/>
          </a:stretch>
        </p:blipFill>
        <p:spPr>
          <a:xfrm>
            <a:off x="1226594" y="1500653"/>
            <a:ext cx="10093308" cy="3661656"/>
          </a:xfrm>
          <a:prstGeom prst="rect">
            <a:avLst/>
          </a:prstGeom>
        </p:spPr>
      </p:pic>
      <p:sp>
        <p:nvSpPr>
          <p:cNvPr id="5" name="Rubrik 1">
            <a:extLst>
              <a:ext uri="{FF2B5EF4-FFF2-40B4-BE49-F238E27FC236}">
                <a16:creationId xmlns:a16="http://schemas.microsoft.com/office/drawing/2014/main" id="{22C72DCC-3CB9-DEBC-3ACF-5F00F6D196A3}"/>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7865507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8249E-D289-99A2-A0F2-8CF33B76D78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F6BF4C4-DAD6-4076-42BF-F170BF2791E5}"/>
              </a:ext>
            </a:extLst>
          </p:cNvPr>
          <p:cNvSpPr>
            <a:spLocks noGrp="1"/>
          </p:cNvSpPr>
          <p:nvPr>
            <p:ph type="title"/>
          </p:nvPr>
        </p:nvSpPr>
        <p:spPr>
          <a:xfrm>
            <a:off x="838200" y="534186"/>
            <a:ext cx="9590791" cy="799716"/>
          </a:xfrm>
        </p:spPr>
        <p:txBody>
          <a:bodyPr/>
          <a:lstStyle/>
          <a:p>
            <a:r>
              <a:rPr lang="sv-SE" sz="4000" dirty="0"/>
              <a:t>Frida - Ersättningar</a:t>
            </a:r>
          </a:p>
        </p:txBody>
      </p:sp>
      <p:sp>
        <p:nvSpPr>
          <p:cNvPr id="3" name="Platshållare för datum 2">
            <a:extLst>
              <a:ext uri="{FF2B5EF4-FFF2-40B4-BE49-F238E27FC236}">
                <a16:creationId xmlns:a16="http://schemas.microsoft.com/office/drawing/2014/main" id="{8DAC78E6-4257-0A63-18AF-6A56E9C99D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933F808F-F73C-98FF-8655-A6FD9AA904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64A329EF-0332-B255-B367-F8303C85990D}"/>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516BB33B-850E-4F52-BABC-2868D5862DA1}"/>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Bildobjekt 11">
            <a:extLst>
              <a:ext uri="{FF2B5EF4-FFF2-40B4-BE49-F238E27FC236}">
                <a16:creationId xmlns:a16="http://schemas.microsoft.com/office/drawing/2014/main" id="{B9186983-6EE9-394F-4F6D-81F7EBE74AE6}"/>
              </a:ext>
            </a:extLst>
          </p:cNvPr>
          <p:cNvPicPr>
            <a:picLocks noChangeAspect="1"/>
          </p:cNvPicPr>
          <p:nvPr/>
        </p:nvPicPr>
        <p:blipFill>
          <a:blip r:embed="rId2"/>
          <a:srcRect l="-1816" t="6877" r="11736" b="8912"/>
          <a:stretch>
            <a:fillRect/>
          </a:stretch>
        </p:blipFill>
        <p:spPr>
          <a:xfrm>
            <a:off x="616602" y="1299008"/>
            <a:ext cx="9117707" cy="4794587"/>
          </a:xfrm>
          <a:prstGeom prst="rect">
            <a:avLst/>
          </a:prstGeom>
        </p:spPr>
      </p:pic>
      <p:sp>
        <p:nvSpPr>
          <p:cNvPr id="5" name="Rubrik 1">
            <a:extLst>
              <a:ext uri="{FF2B5EF4-FFF2-40B4-BE49-F238E27FC236}">
                <a16:creationId xmlns:a16="http://schemas.microsoft.com/office/drawing/2014/main" id="{EF553FD5-4806-C90F-E61B-D03D97BD10C1}"/>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26020770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301A-C7BD-7F3E-F02E-AF6FDD88D6A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0E4872C-C4B5-7691-1E22-D9E73E5F4819}"/>
              </a:ext>
            </a:extLst>
          </p:cNvPr>
          <p:cNvSpPr>
            <a:spLocks noGrp="1"/>
          </p:cNvSpPr>
          <p:nvPr>
            <p:ph type="title"/>
          </p:nvPr>
        </p:nvSpPr>
        <p:spPr>
          <a:xfrm>
            <a:off x="793865" y="699482"/>
            <a:ext cx="9590791" cy="799716"/>
          </a:xfrm>
        </p:spPr>
        <p:txBody>
          <a:bodyPr/>
          <a:lstStyle/>
          <a:p>
            <a:r>
              <a:rPr lang="sv-SE" sz="4000" dirty="0"/>
              <a:t>Frida - Ersättningar</a:t>
            </a:r>
          </a:p>
        </p:txBody>
      </p:sp>
      <p:sp>
        <p:nvSpPr>
          <p:cNvPr id="3" name="Platshållare för datum 2">
            <a:extLst>
              <a:ext uri="{FF2B5EF4-FFF2-40B4-BE49-F238E27FC236}">
                <a16:creationId xmlns:a16="http://schemas.microsoft.com/office/drawing/2014/main" id="{FC22CC92-274E-89C2-3224-281DE65B6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5B9221CB-2925-6DC0-2F62-EE662E904D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8F025E02-5B95-63CA-9C10-7C49AB1C76E6}"/>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CF9C810E-B6ED-00D0-0D96-13469D977398}"/>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pic>
        <p:nvPicPr>
          <p:cNvPr id="14" name="Bildobjekt 13">
            <a:extLst>
              <a:ext uri="{FF2B5EF4-FFF2-40B4-BE49-F238E27FC236}">
                <a16:creationId xmlns:a16="http://schemas.microsoft.com/office/drawing/2014/main" id="{862E5078-BD90-A430-6ED1-F1CDBB629937}"/>
              </a:ext>
            </a:extLst>
          </p:cNvPr>
          <p:cNvPicPr>
            <a:picLocks noChangeAspect="1"/>
          </p:cNvPicPr>
          <p:nvPr/>
        </p:nvPicPr>
        <p:blipFill>
          <a:blip r:embed="rId2"/>
          <a:srcRect l="40974" t="19790" b="8351"/>
          <a:stretch>
            <a:fillRect/>
          </a:stretch>
        </p:blipFill>
        <p:spPr>
          <a:xfrm>
            <a:off x="1927892" y="1693515"/>
            <a:ext cx="7192958" cy="4925717"/>
          </a:xfrm>
          <a:prstGeom prst="rect">
            <a:avLst/>
          </a:prstGeom>
        </p:spPr>
      </p:pic>
      <p:sp>
        <p:nvSpPr>
          <p:cNvPr id="5" name="Rubrik 1">
            <a:extLst>
              <a:ext uri="{FF2B5EF4-FFF2-40B4-BE49-F238E27FC236}">
                <a16:creationId xmlns:a16="http://schemas.microsoft.com/office/drawing/2014/main" id="{9952520F-AA70-C3E3-689E-19CC579CD6D3}"/>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279100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5AD1-F5B8-C572-EF37-20719714EF3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67A5AE3-72D1-3F0A-B1F1-65C5F47C2580}"/>
              </a:ext>
            </a:extLst>
          </p:cNvPr>
          <p:cNvSpPr>
            <a:spLocks noGrp="1"/>
          </p:cNvSpPr>
          <p:nvPr>
            <p:ph type="title"/>
          </p:nvPr>
        </p:nvSpPr>
        <p:spPr>
          <a:xfrm>
            <a:off x="838200" y="833377"/>
            <a:ext cx="9590791" cy="665821"/>
          </a:xfrm>
        </p:spPr>
        <p:txBody>
          <a:bodyPr/>
          <a:lstStyle/>
          <a:p>
            <a:r>
              <a:rPr lang="sv-SE" sz="3200" dirty="0"/>
              <a:t>Implementering av CRM ersättning kursdeltagare</a:t>
            </a:r>
          </a:p>
        </p:txBody>
      </p:sp>
      <p:sp>
        <p:nvSpPr>
          <p:cNvPr id="3" name="Platshållare för datum 2">
            <a:extLst>
              <a:ext uri="{FF2B5EF4-FFF2-40B4-BE49-F238E27FC236}">
                <a16:creationId xmlns:a16="http://schemas.microsoft.com/office/drawing/2014/main" id="{D2C35B6C-832D-12AD-322F-029382CA22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EC510-54B7-45A0-A12C-668745F9004D}"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22C22876-E629-ADE9-4341-BF473D42CA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1">
            <a:extLst>
              <a:ext uri="{FF2B5EF4-FFF2-40B4-BE49-F238E27FC236}">
                <a16:creationId xmlns:a16="http://schemas.microsoft.com/office/drawing/2014/main" id="{0E1873B7-6B8E-BCCF-65E9-0822AC533599}"/>
              </a:ext>
            </a:extLst>
          </p:cNvPr>
          <p:cNvSpPr>
            <a:spLocks noChangeArrowheads="1"/>
          </p:cNvSpPr>
          <p:nvPr/>
        </p:nvSpPr>
        <p:spPr bwMode="auto">
          <a:xfrm>
            <a:off x="4560102" y="3699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2">
            <a:extLst>
              <a:ext uri="{FF2B5EF4-FFF2-40B4-BE49-F238E27FC236}">
                <a16:creationId xmlns:a16="http://schemas.microsoft.com/office/drawing/2014/main" id="{31E26F2F-242B-3679-8B3B-F22AF1F82F77}"/>
              </a:ext>
            </a:extLst>
          </p:cNvPr>
          <p:cNvSpPr>
            <a:spLocks noChangeArrowheads="1"/>
          </p:cNvSpPr>
          <p:nvPr/>
        </p:nvSpPr>
        <p:spPr bwMode="auto">
          <a:xfrm>
            <a:off x="3997325" y="36672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ruta 4">
            <a:extLst>
              <a:ext uri="{FF2B5EF4-FFF2-40B4-BE49-F238E27FC236}">
                <a16:creationId xmlns:a16="http://schemas.microsoft.com/office/drawing/2014/main" id="{CED8B62C-A85D-55E9-A109-87CFB76194C1}"/>
              </a:ext>
            </a:extLst>
          </p:cNvPr>
          <p:cNvSpPr txBox="1"/>
          <p:nvPr/>
        </p:nvSpPr>
        <p:spPr>
          <a:xfrm>
            <a:off x="838200" y="1898681"/>
            <a:ext cx="10377668" cy="4154984"/>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Slutföra testerna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Sätta upp driftsmiljön och genomföra en pilot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Ta fram manualer, rutiner och instruktioner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Genomför utbildning av kurschefer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Ta fram arkivplan för digitala handlingar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Redovisningsmaterial ska sparas i sju år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Hantera eventuella fel som rapporteras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Prioritera bland förslag till förbättringar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Utveckla nästa funktion: ersättning till instruktörer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Bild 9" descr="Kommentar, gilla med hel fyllning">
            <a:extLst>
              <a:ext uri="{FF2B5EF4-FFF2-40B4-BE49-F238E27FC236}">
                <a16:creationId xmlns:a16="http://schemas.microsoft.com/office/drawing/2014/main" id="{33CCD83E-8FE5-3F6A-E4B1-CF94FF2BE4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9128" y="1898681"/>
            <a:ext cx="498475" cy="498475"/>
          </a:xfrm>
          <a:prstGeom prst="rect">
            <a:avLst/>
          </a:prstGeom>
        </p:spPr>
      </p:pic>
      <p:sp>
        <p:nvSpPr>
          <p:cNvPr id="7" name="Rubrik 1">
            <a:extLst>
              <a:ext uri="{FF2B5EF4-FFF2-40B4-BE49-F238E27FC236}">
                <a16:creationId xmlns:a16="http://schemas.microsoft.com/office/drawing/2014/main" id="{55175ABE-4B28-A7A5-9813-D3B61CBC17EE}"/>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13628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7EE64-2AB5-6C1E-3974-2B5F3BE4672F}"/>
            </a:ext>
          </a:extLst>
        </p:cNvPr>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FC163BD1-90EE-00DC-92AE-CB5684534235}"/>
              </a:ext>
            </a:extLst>
          </p:cNvPr>
          <p:cNvGraphicFramePr>
            <a:graphicFrameLocks noGrp="1"/>
          </p:cNvGraphicFramePr>
          <p:nvPr>
            <p:extLst>
              <p:ext uri="{D42A27DB-BD31-4B8C-83A1-F6EECF244321}">
                <p14:modId xmlns:p14="http://schemas.microsoft.com/office/powerpoint/2010/main" val="566247652"/>
              </p:ext>
            </p:extLst>
          </p:nvPr>
        </p:nvGraphicFramePr>
        <p:xfrm>
          <a:off x="807" y="600975"/>
          <a:ext cx="12141549" cy="7362519"/>
        </p:xfrm>
        <a:graphic>
          <a:graphicData uri="http://schemas.openxmlformats.org/drawingml/2006/table">
            <a:tbl>
              <a:tblPr firstRow="1" firstCol="1" bandRow="1">
                <a:tableStyleId>{5C22544A-7EE6-4342-B048-85BDC9FD1C3A}</a:tableStyleId>
              </a:tblPr>
              <a:tblGrid>
                <a:gridCol w="1945211">
                  <a:extLst>
                    <a:ext uri="{9D8B030D-6E8A-4147-A177-3AD203B41FA5}">
                      <a16:colId xmlns:a16="http://schemas.microsoft.com/office/drawing/2014/main" val="3194684766"/>
                    </a:ext>
                  </a:extLst>
                </a:gridCol>
                <a:gridCol w="10072586">
                  <a:extLst>
                    <a:ext uri="{9D8B030D-6E8A-4147-A177-3AD203B41FA5}">
                      <a16:colId xmlns:a16="http://schemas.microsoft.com/office/drawing/2014/main" val="654994393"/>
                    </a:ext>
                  </a:extLst>
                </a:gridCol>
                <a:gridCol w="123752">
                  <a:extLst>
                    <a:ext uri="{9D8B030D-6E8A-4147-A177-3AD203B41FA5}">
                      <a16:colId xmlns:a16="http://schemas.microsoft.com/office/drawing/2014/main" val="302455191"/>
                    </a:ext>
                  </a:extLst>
                </a:gridCol>
              </a:tblGrid>
              <a:tr h="242172">
                <a:tc>
                  <a:txBody>
                    <a:bodyPr/>
                    <a:lstStyle/>
                    <a:p>
                      <a:pPr>
                        <a:lnSpc>
                          <a:spcPct val="115000"/>
                        </a:lnSpc>
                        <a:spcAft>
                          <a:spcPts val="0"/>
                        </a:spcAft>
                      </a:pPr>
                      <a:r>
                        <a:rPr lang="sv-SE" sz="1400" dirty="0">
                          <a:effectLst/>
                        </a:rPr>
                        <a:t>Tid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r>
                        <a:rPr lang="sv-SE" sz="1600" dirty="0">
                          <a:effectLst/>
                        </a:rPr>
                        <a:t>Program söndag 22 feb</a:t>
                      </a:r>
                      <a:endParaRPr lang="sv-S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893074917"/>
                  </a:ext>
                </a:extLst>
              </a:tr>
              <a:tr h="583290">
                <a:tc>
                  <a:txBody>
                    <a:bodyPr/>
                    <a:lstStyle/>
                    <a:p>
                      <a:pPr>
                        <a:lnSpc>
                          <a:spcPct val="115000"/>
                        </a:lnSpc>
                        <a:spcAft>
                          <a:spcPts val="0"/>
                        </a:spcAft>
                      </a:pPr>
                      <a:r>
                        <a:rPr lang="sv-SE" sz="1400" dirty="0">
                          <a:effectLst/>
                        </a:rPr>
                        <a:t>07.00-08.00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dirty="0">
                          <a:effectLst/>
                        </a:rPr>
                        <a:t>Frukost – utcheckade.  </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       Alla</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42280106"/>
                  </a:ext>
                </a:extLst>
              </a:tr>
              <a:tr h="512191">
                <a:tc>
                  <a:txBody>
                    <a:bodyPr/>
                    <a:lstStyle/>
                    <a:p>
                      <a:pPr>
                        <a:lnSpc>
                          <a:spcPct val="115000"/>
                        </a:lnSpc>
                        <a:spcAft>
                          <a:spcPts val="0"/>
                        </a:spcAft>
                      </a:pPr>
                      <a:r>
                        <a:rPr lang="sv-SE" sz="1400" dirty="0">
                          <a:effectLst/>
                        </a:rPr>
                        <a:t>08.00-08.45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rPr>
                        <a:t>Åtgärder med anledning av revisionen 2022-23  - uppföljning</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0" dirty="0">
                          <a:effectLst/>
                        </a:rPr>
                        <a:t>Åtgärder under 2025 med anledning av bokslut 2024 - Konsekvenser</a:t>
                      </a:r>
                    </a:p>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latin typeface="Calibri" panose="020F0502020204030204" pitchFamily="34" charset="0"/>
                          <a:ea typeface="Calibri" panose="020F0502020204030204" pitchFamily="34" charset="0"/>
                          <a:cs typeface="Times New Roman" panose="02020603050405020304" pitchFamily="18" charset="0"/>
                        </a:rPr>
                        <a:t>        Mikael Rye-Danjelsen, Kristian Reinoso Vendela Eriksson</a:t>
                      </a:r>
                    </a:p>
                    <a:p>
                      <a:pPr marL="171450" marR="0" lvl="0" indent="-1714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endParaRPr lang="sv-SE" sz="1400" dirty="0">
                        <a:effectLst/>
                      </a:endParaRPr>
                    </a:p>
                  </a:txBody>
                  <a:tcPr marL="49176" marR="49176" marT="0" marB="0"/>
                </a:tc>
                <a:tc>
                  <a:txBody>
                    <a:bodyPr/>
                    <a:lstStyle/>
                    <a:p>
                      <a:pPr>
                        <a:lnSpc>
                          <a:spcPct val="115000"/>
                        </a:lnSpc>
                        <a:spcAft>
                          <a:spcPts val="0"/>
                        </a:spcAft>
                      </a:pPr>
                      <a:endParaRPr lang="sv-SE"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717920201"/>
                  </a:ext>
                </a:extLst>
              </a:tr>
              <a:tr h="555149">
                <a:tc>
                  <a:txBody>
                    <a:bodyPr/>
                    <a:lstStyle/>
                    <a:p>
                      <a:pPr>
                        <a:lnSpc>
                          <a:spcPct val="115000"/>
                        </a:lnSpc>
                        <a:spcAft>
                          <a:spcPts val="0"/>
                        </a:spcAft>
                      </a:pPr>
                      <a:r>
                        <a:rPr lang="sv-SE" sz="1400" dirty="0">
                          <a:effectLst/>
                        </a:rPr>
                        <a:t>08.45-09.30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dirty="0">
                          <a:effectLst/>
                        </a:rPr>
                        <a:t>Ekonomi 2026</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Nytt organisationsstödssystem – Konsekvenser för FAK?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b="1" dirty="0">
                          <a:effectLst/>
                          <a:hlinkClick r:id="rId3" action="ppaction://hlinkfile"/>
                        </a:rPr>
                        <a:t>Inlämnade Projektansökningar</a:t>
                      </a:r>
                      <a:endParaRPr lang="sv-SE" sz="1400" b="1" dirty="0">
                        <a:effectLst/>
                      </a:endParaRP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Verksamhetsuppdrag 2026  - Konsekvenser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rPr>
                        <a:t>Medlemsavgifter, Rutiner, utbildning</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rPr>
                        <a:t>       C-O, Kristian</a:t>
                      </a: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4222459112"/>
                  </a:ext>
                </a:extLst>
              </a:tr>
              <a:tr h="346225">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09.30-10.00</a:t>
                      </a: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Fika i Restaurangen</a:t>
                      </a:r>
                    </a:p>
                  </a:txBody>
                  <a:tcPr marL="49176" marR="49176" marT="0" marB="0"/>
                </a:tc>
                <a:tc>
                  <a:txBody>
                    <a:bodyPr/>
                    <a:lstStyle/>
                    <a:p>
                      <a:pPr>
                        <a:lnSpc>
                          <a:spcPct val="115000"/>
                        </a:lnSpc>
                        <a:spcAft>
                          <a:spcPts val="0"/>
                        </a:spcAft>
                      </a:pPr>
                      <a:endParaRPr lang="sv-S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11274692"/>
                  </a:ext>
                </a:extLst>
              </a:tr>
              <a:tr h="870301">
                <a:tc>
                  <a:txBody>
                    <a:bodyPr/>
                    <a:lstStyle/>
                    <a:p>
                      <a:pPr>
                        <a:lnSpc>
                          <a:spcPct val="115000"/>
                        </a:lnSpc>
                        <a:spcAft>
                          <a:spcPts val="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10.00-10.30</a:t>
                      </a:r>
                    </a:p>
                  </a:txBody>
                  <a:tcPr marL="49176" marR="49176" marT="0" marB="0"/>
                </a:tc>
                <a:tc>
                  <a:txBody>
                    <a:bodyPr/>
                    <a:lstStyle/>
                    <a:p>
                      <a:pPr marL="285750" indent="-285750">
                        <a:lnSpc>
                          <a:spcPct val="115000"/>
                        </a:lnSpc>
                        <a:spcAft>
                          <a:spcPts val="0"/>
                        </a:spcAft>
                        <a:buFont typeface="Arial" panose="020B0604020202020204" pitchFamily="34" charset="0"/>
                        <a:buChar char="•"/>
                      </a:pPr>
                      <a:r>
                        <a:rPr lang="sv-SE" sz="1400" b="0" dirty="0">
                          <a:effectLst/>
                          <a:hlinkClick r:id="rId4" action="ppaction://hlinkfile"/>
                        </a:rPr>
                        <a:t>FAK Drog- och alkoholpolicy </a:t>
                      </a:r>
                      <a:endParaRPr lang="sv-SE" sz="1400" b="0" dirty="0">
                        <a:effectLst/>
                      </a:endParaRPr>
                    </a:p>
                    <a:p>
                      <a:pPr marL="285750" indent="-285750">
                        <a:lnSpc>
                          <a:spcPct val="115000"/>
                        </a:lnSpc>
                        <a:spcAft>
                          <a:spcPts val="0"/>
                        </a:spcAft>
                        <a:buFont typeface="Arial" panose="020B0604020202020204" pitchFamily="34" charset="0"/>
                        <a:buChar char="•"/>
                      </a:pPr>
                      <a:r>
                        <a:rPr lang="sv-SE" sz="1400" b="0" dirty="0">
                          <a:effectLst/>
                          <a:hlinkClick r:id="rId5" action="ppaction://hlinkfile"/>
                        </a:rPr>
                        <a:t>FAK Trafiksäkerhetspolicy (redovisning av gårdagens WS)</a:t>
                      </a:r>
                      <a:endParaRPr lang="sv-SE" sz="1400" b="0" dirty="0">
                        <a:effectLst/>
                      </a:endParaRPr>
                    </a:p>
                    <a:p>
                      <a:pPr marL="0" indent="0">
                        <a:lnSpc>
                          <a:spcPct val="115000"/>
                        </a:lnSpc>
                        <a:spcAft>
                          <a:spcPts val="0"/>
                        </a:spcAft>
                        <a:buFont typeface="Arial" panose="020B0604020202020204" pitchFamily="34" charset="0"/>
                        <a:buNone/>
                      </a:pPr>
                      <a:r>
                        <a:rPr lang="sv-SE" sz="1400" b="1" dirty="0">
                          <a:effectLst/>
                        </a:rPr>
                        <a:t>     C-O m </a:t>
                      </a:r>
                      <a:r>
                        <a:rPr lang="sv-SE" sz="1400" b="1" dirty="0" err="1">
                          <a:effectLst/>
                        </a:rPr>
                        <a:t>fl</a:t>
                      </a:r>
                      <a:endParaRPr lang="sv-SE" sz="1400" b="1" dirty="0">
                        <a:effectLst/>
                      </a:endParaRPr>
                    </a:p>
                    <a:p>
                      <a:pPr marL="0" indent="0">
                        <a:lnSpc>
                          <a:spcPct val="115000"/>
                        </a:lnSpc>
                        <a:spcAft>
                          <a:spcPts val="0"/>
                        </a:spcAft>
                        <a:buFont typeface="Arial" panose="020B0604020202020204" pitchFamily="34" charset="0"/>
                        <a:buNone/>
                      </a:pPr>
                      <a:endParaRPr lang="sv-SE" sz="1400" b="1" dirty="0">
                        <a:effectLst/>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3861023333"/>
                  </a:ext>
                </a:extLst>
              </a:tr>
              <a:tr h="37309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10.30 -11.15</a:t>
                      </a:r>
                    </a:p>
                    <a:p>
                      <a:pPr marL="0" marR="0" lvl="0" indent="0" algn="l" defTabSz="914400" rtl="0" eaLnBrk="1" fontAlgn="auto" latinLnBrk="0" hangingPunct="1">
                        <a:lnSpc>
                          <a:spcPct val="115000"/>
                        </a:lnSpc>
                        <a:spcBef>
                          <a:spcPts val="0"/>
                        </a:spcBef>
                        <a:spcAft>
                          <a:spcPts val="0"/>
                        </a:spcAft>
                        <a:buClrTx/>
                        <a:buSzTx/>
                        <a:buFontTx/>
                        <a:buNone/>
                        <a:tabLst/>
                        <a:defRPr/>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De nya administrativa systemen – Hur fungerar de? </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1" kern="1200" dirty="0">
                          <a:solidFill>
                            <a:schemeClr val="dk1"/>
                          </a:solidFill>
                          <a:effectLst/>
                          <a:latin typeface="+mn-lt"/>
                          <a:ea typeface="+mn-ea"/>
                          <a:cs typeface="+mn-cs"/>
                        </a:rPr>
                        <a:t>        Mikael Rye-Danjelsen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sv-SE" sz="1400" dirty="0">
                          <a:effectLst/>
                          <a:highlight>
                            <a:srgbClr val="FFFF00"/>
                          </a:highlight>
                          <a:latin typeface="+mn-lt"/>
                          <a:ea typeface="Calibri" panose="020F0502020204030204" pitchFamily="34" charset="0"/>
                          <a:cs typeface="Times New Roman" panose="02020603050405020304" pitchFamily="18" charset="0"/>
                        </a:rPr>
                        <a:t>Vägen framåt mot Riksstämma 2027</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latin typeface="+mn-lt"/>
                          <a:ea typeface="Calibri" panose="020F0502020204030204" pitchFamily="34" charset="0"/>
                          <a:cs typeface="Times New Roman" panose="02020603050405020304" pitchFamily="18" charset="0"/>
                        </a:rPr>
                        <a:t>       Alf Sandqvist  Valberedningen  </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sv-SE" sz="1400" b="1" dirty="0">
                          <a:effectLst/>
                          <a:latin typeface="+mn-lt"/>
                          <a:ea typeface="Calibri" panose="020F0502020204030204" pitchFamily="34" charset="0"/>
                          <a:cs typeface="Times New Roman" panose="02020603050405020304" pitchFamily="18" charset="0"/>
                        </a:rPr>
                        <a:t>       Klas Göran Asplund Projektledare Riksstämman</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20681668"/>
                  </a:ext>
                </a:extLst>
              </a:tr>
              <a:tr h="982988">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dirty="0">
                          <a:effectLst/>
                        </a:rPr>
                        <a:t>11.15-12.00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sv-SE" sz="1400" b="1" dirty="0">
                          <a:effectLst/>
                        </a:rPr>
                        <a:t>Lunch  -   </a:t>
                      </a:r>
                      <a:r>
                        <a:rPr lang="sv-SE" sz="1400" b="1" dirty="0">
                          <a:effectLst/>
                          <a:latin typeface="Calibri" panose="020F0502020204030204" pitchFamily="34" charset="0"/>
                          <a:ea typeface="Calibri" panose="020F0502020204030204" pitchFamily="34" charset="0"/>
                          <a:cs typeface="Times New Roman" panose="02020603050405020304" pitchFamily="18" charset="0"/>
                        </a:rPr>
                        <a:t>Hemfärd</a:t>
                      </a:r>
                    </a:p>
                  </a:txBody>
                  <a:tcPr marL="49176" marR="49176" marT="0" marB="0"/>
                </a:tc>
                <a:tc>
                  <a:txBody>
                    <a:bodyPr/>
                    <a:lstStyle/>
                    <a:p>
                      <a:pPr>
                        <a:lnSpc>
                          <a:spcPct val="115000"/>
                        </a:lnSpc>
                        <a:spcAft>
                          <a:spcPts val="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76" marR="49176" marT="0" marB="0"/>
                </a:tc>
                <a:extLst>
                  <a:ext uri="{0D108BD9-81ED-4DB2-BD59-A6C34878D82A}">
                    <a16:rowId xmlns:a16="http://schemas.microsoft.com/office/drawing/2014/main" val="968416356"/>
                  </a:ext>
                </a:extLst>
              </a:tr>
            </a:tbl>
          </a:graphicData>
        </a:graphic>
      </p:graphicFrame>
      <p:sp>
        <p:nvSpPr>
          <p:cNvPr id="3" name="Rubrik 1">
            <a:extLst>
              <a:ext uri="{FF2B5EF4-FFF2-40B4-BE49-F238E27FC236}">
                <a16:creationId xmlns:a16="http://schemas.microsoft.com/office/drawing/2014/main" id="{BB5CBD34-86E0-5EE7-C22E-E6A23188AB30}"/>
              </a:ext>
            </a:extLst>
          </p:cNvPr>
          <p:cNvSpPr txBox="1">
            <a:spLocks/>
          </p:cNvSpPr>
          <p:nvPr/>
        </p:nvSpPr>
        <p:spPr>
          <a:xfrm>
            <a:off x="1122792"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9548773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315A7-106E-C60A-A5D2-B352DF1D1A4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A471F1E-42E4-1559-B994-E68EBD427DD3}"/>
              </a:ext>
            </a:extLst>
          </p:cNvPr>
          <p:cNvSpPr>
            <a:spLocks noGrp="1"/>
          </p:cNvSpPr>
          <p:nvPr>
            <p:ph type="ctrTitle"/>
          </p:nvPr>
        </p:nvSpPr>
        <p:spPr>
          <a:xfrm>
            <a:off x="1753936" y="925148"/>
            <a:ext cx="8684128" cy="2164466"/>
          </a:xfrm>
        </p:spPr>
        <p:txBody>
          <a:bodyPr/>
          <a:lstStyle/>
          <a:p>
            <a:r>
              <a:rPr lang="sv-SE" sz="4400" dirty="0"/>
              <a:t>Valberedningens ordförande</a:t>
            </a:r>
            <a:br>
              <a:rPr lang="sv-SE" sz="4400" dirty="0"/>
            </a:br>
            <a:br>
              <a:rPr lang="sv-SE" sz="4400" dirty="0"/>
            </a:br>
            <a:r>
              <a:rPr lang="sv-SE" sz="4400" dirty="0"/>
              <a:t>Alf Sandqvist (alf.r.sandqvist@gmail.com)</a:t>
            </a:r>
          </a:p>
        </p:txBody>
      </p:sp>
      <p:sp>
        <p:nvSpPr>
          <p:cNvPr id="4" name="Platshållare för datum 3">
            <a:extLst>
              <a:ext uri="{FF2B5EF4-FFF2-40B4-BE49-F238E27FC236}">
                <a16:creationId xmlns:a16="http://schemas.microsoft.com/office/drawing/2014/main" id="{D56E1AA7-4559-4CCE-B292-FB3A74EC46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7B6D1F-FD84-451D-8E6A-9A83871B931B}"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46595CD9-F388-9480-0906-113046E54C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Rubrik 1">
            <a:extLst>
              <a:ext uri="{FF2B5EF4-FFF2-40B4-BE49-F238E27FC236}">
                <a16:creationId xmlns:a16="http://schemas.microsoft.com/office/drawing/2014/main" id="{0EADD6E8-E67D-F1FA-F97B-64FCDDF12AEB}"/>
              </a:ext>
            </a:extLst>
          </p:cNvPr>
          <p:cNvSpPr txBox="1">
            <a:spLocks/>
          </p:cNvSpPr>
          <p:nvPr/>
        </p:nvSpPr>
        <p:spPr>
          <a:xfrm>
            <a:off x="1263162" y="44224"/>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6370048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1F4C4-7401-724C-F3A0-B011EE7E70A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97C0BDB-1B82-6D9F-801B-B568F93E95CB}"/>
              </a:ext>
            </a:extLst>
          </p:cNvPr>
          <p:cNvSpPr>
            <a:spLocks noGrp="1"/>
          </p:cNvSpPr>
          <p:nvPr>
            <p:ph type="ctrTitle"/>
          </p:nvPr>
        </p:nvSpPr>
        <p:spPr>
          <a:xfrm>
            <a:off x="1906708" y="729205"/>
            <a:ext cx="8684128" cy="2164466"/>
          </a:xfrm>
        </p:spPr>
        <p:txBody>
          <a:bodyPr/>
          <a:lstStyle/>
          <a:p>
            <a:r>
              <a:rPr lang="sv-SE" sz="4400" dirty="0"/>
              <a:t>Projektledare Riksstämma 2027</a:t>
            </a:r>
            <a:br>
              <a:rPr lang="sv-SE" sz="4400" dirty="0"/>
            </a:br>
            <a:r>
              <a:rPr lang="sv-SE" sz="4400" dirty="0"/>
              <a:t>Klas Göran Asplund</a:t>
            </a:r>
          </a:p>
        </p:txBody>
      </p:sp>
      <p:sp>
        <p:nvSpPr>
          <p:cNvPr id="4" name="Platshållare för datum 3">
            <a:extLst>
              <a:ext uri="{FF2B5EF4-FFF2-40B4-BE49-F238E27FC236}">
                <a16:creationId xmlns:a16="http://schemas.microsoft.com/office/drawing/2014/main" id="{FA72DE0F-2FB3-0079-7D56-D7F25A5504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7B6D1F-FD84-451D-8E6A-9A83871B931B}"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30660E81-9D44-8646-22F1-557DFC9D7B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 name="Rubrik 1">
            <a:extLst>
              <a:ext uri="{FF2B5EF4-FFF2-40B4-BE49-F238E27FC236}">
                <a16:creationId xmlns:a16="http://schemas.microsoft.com/office/drawing/2014/main" id="{AD997F50-C81B-7719-5F78-45D27516745D}"/>
              </a:ext>
            </a:extLst>
          </p:cNvPr>
          <p:cNvSpPr txBox="1">
            <a:spLocks/>
          </p:cNvSpPr>
          <p:nvPr/>
        </p:nvSpPr>
        <p:spPr>
          <a:xfrm>
            <a:off x="1290376" y="55248"/>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34197033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4B15F-5985-4ACF-4056-89BA4BDE8E1C}"/>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6B56E197-A19A-C980-6E20-2B251D2FC5FD}"/>
              </a:ext>
            </a:extLst>
          </p:cNvPr>
          <p:cNvSpPr/>
          <p:nvPr/>
        </p:nvSpPr>
        <p:spPr>
          <a:xfrm>
            <a:off x="0" y="6356350"/>
            <a:ext cx="12192000" cy="501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latshållare för datum 7">
            <a:extLst>
              <a:ext uri="{FF2B5EF4-FFF2-40B4-BE49-F238E27FC236}">
                <a16:creationId xmlns:a16="http://schemas.microsoft.com/office/drawing/2014/main" id="{C3108C31-27B8-E84C-E78B-9276C0960D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7E5B35-8E77-48BC-A968-7D6DC909C8B7}" type="datetime1">
              <a:rPr kumimoji="0" lang="sv-SE"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Platshållare för bildnummer 8">
            <a:extLst>
              <a:ext uri="{FF2B5EF4-FFF2-40B4-BE49-F238E27FC236}">
                <a16:creationId xmlns:a16="http://schemas.microsoft.com/office/drawing/2014/main" id="{117CF743-7258-81EA-5DA2-21F0A8421F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4612A-3CE5-4014-9EC4-5AD9C0832675}" type="slidenum">
              <a:rPr kumimoji="0" lang="sv-SE"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ktangel 9">
            <a:extLst>
              <a:ext uri="{FF2B5EF4-FFF2-40B4-BE49-F238E27FC236}">
                <a16:creationId xmlns:a16="http://schemas.microsoft.com/office/drawing/2014/main" id="{30C3539D-E9F1-BCE5-DF6D-8E67017C2229}"/>
              </a:ext>
            </a:extLst>
          </p:cNvPr>
          <p:cNvSpPr/>
          <p:nvPr/>
        </p:nvSpPr>
        <p:spPr>
          <a:xfrm>
            <a:off x="0" y="0"/>
            <a:ext cx="12192000" cy="90552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Riksstämma 2027</a:t>
            </a:r>
          </a:p>
        </p:txBody>
      </p:sp>
      <p:pic>
        <p:nvPicPr>
          <p:cNvPr id="12" name="Bild 90">
            <a:extLst>
              <a:ext uri="{FF2B5EF4-FFF2-40B4-BE49-F238E27FC236}">
                <a16:creationId xmlns:a16="http://schemas.microsoft.com/office/drawing/2014/main" id="{6559814C-B768-9BF4-1889-43C2FCF20B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91" y="-96072"/>
            <a:ext cx="1981515" cy="1045980"/>
          </a:xfrm>
          <a:prstGeom prst="rect">
            <a:avLst/>
          </a:prstGeom>
        </p:spPr>
      </p:pic>
      <p:pic>
        <p:nvPicPr>
          <p:cNvPr id="14" name="Bildobjekt 13" descr="En bild som visar utomhus, moln, himmel, träd&#10;&#10;AI-genererat innehåll kan vara felaktigt.">
            <a:extLst>
              <a:ext uri="{FF2B5EF4-FFF2-40B4-BE49-F238E27FC236}">
                <a16:creationId xmlns:a16="http://schemas.microsoft.com/office/drawing/2014/main" id="{A61BCC76-21E1-21DE-7B6C-7EE7F182D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5805" y="910765"/>
            <a:ext cx="8166331" cy="5445584"/>
          </a:xfrm>
          <a:prstGeom prst="rect">
            <a:avLst/>
          </a:prstGeom>
        </p:spPr>
      </p:pic>
    </p:spTree>
    <p:extLst>
      <p:ext uri="{BB962C8B-B14F-4D97-AF65-F5344CB8AC3E}">
        <p14:creationId xmlns:p14="http://schemas.microsoft.com/office/powerpoint/2010/main" val="1650565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48FE5-5E95-195F-35C4-00AAAED29AC2}"/>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646E78E2-2002-9A30-5C77-C746FC04ED03}"/>
              </a:ext>
            </a:extLst>
          </p:cNvPr>
          <p:cNvSpPr/>
          <p:nvPr/>
        </p:nvSpPr>
        <p:spPr>
          <a:xfrm>
            <a:off x="0" y="6356350"/>
            <a:ext cx="12192000" cy="501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latshållare för datum 7">
            <a:extLst>
              <a:ext uri="{FF2B5EF4-FFF2-40B4-BE49-F238E27FC236}">
                <a16:creationId xmlns:a16="http://schemas.microsoft.com/office/drawing/2014/main" id="{D7C95CEE-DF7E-33E3-C62F-E04B67F62C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7E5B35-8E77-48BC-A968-7D6DC909C8B7}" type="datetime1">
              <a:rPr kumimoji="0" lang="sv-SE"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Platshållare för bildnummer 8">
            <a:extLst>
              <a:ext uri="{FF2B5EF4-FFF2-40B4-BE49-F238E27FC236}">
                <a16:creationId xmlns:a16="http://schemas.microsoft.com/office/drawing/2014/main" id="{8FB9E54B-20CB-941C-B647-034A9077C8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4612A-3CE5-4014-9EC4-5AD9C0832675}" type="slidenum">
              <a:rPr kumimoji="0" lang="sv-SE"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ktangel 9">
            <a:extLst>
              <a:ext uri="{FF2B5EF4-FFF2-40B4-BE49-F238E27FC236}">
                <a16:creationId xmlns:a16="http://schemas.microsoft.com/office/drawing/2014/main" id="{AA86EE0E-547A-EB18-6DB1-037C8749DB17}"/>
              </a:ext>
            </a:extLst>
          </p:cNvPr>
          <p:cNvSpPr/>
          <p:nvPr/>
        </p:nvSpPr>
        <p:spPr>
          <a:xfrm>
            <a:off x="0" y="0"/>
            <a:ext cx="12192000" cy="90552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Riksstämma 2027</a:t>
            </a:r>
          </a:p>
        </p:txBody>
      </p:sp>
      <p:pic>
        <p:nvPicPr>
          <p:cNvPr id="12" name="Bild 90">
            <a:extLst>
              <a:ext uri="{FF2B5EF4-FFF2-40B4-BE49-F238E27FC236}">
                <a16:creationId xmlns:a16="http://schemas.microsoft.com/office/drawing/2014/main" id="{7C8F8B50-EB8D-BBEE-91D4-37F33D1C87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91" y="-96072"/>
            <a:ext cx="1981515" cy="1045980"/>
          </a:xfrm>
          <a:prstGeom prst="rect">
            <a:avLst/>
          </a:prstGeom>
        </p:spPr>
      </p:pic>
      <p:sp>
        <p:nvSpPr>
          <p:cNvPr id="15" name="Rubrik 1">
            <a:extLst>
              <a:ext uri="{FF2B5EF4-FFF2-40B4-BE49-F238E27FC236}">
                <a16:creationId xmlns:a16="http://schemas.microsoft.com/office/drawing/2014/main" id="{500128EA-5B6B-A439-1CF8-642C635C34AE}"/>
              </a:ext>
            </a:extLst>
          </p:cNvPr>
          <p:cNvSpPr>
            <a:spLocks noGrp="1"/>
          </p:cNvSpPr>
          <p:nvPr>
            <p:ph type="ctrTitle"/>
          </p:nvPr>
        </p:nvSpPr>
        <p:spPr>
          <a:xfrm>
            <a:off x="0" y="697496"/>
            <a:ext cx="12192000" cy="1006475"/>
          </a:xfrm>
        </p:spPr>
        <p:txBody>
          <a:bodyPr>
            <a:normAutofit/>
          </a:bodyPr>
          <a:lstStyle/>
          <a:p>
            <a:r>
              <a:rPr lang="sv-SE" sz="4400" dirty="0">
                <a:latin typeface="Georgia" panose="02040502050405020303" pitchFamily="18" charset="0"/>
              </a:rPr>
              <a:t>Mat</a:t>
            </a:r>
          </a:p>
        </p:txBody>
      </p:sp>
      <p:pic>
        <p:nvPicPr>
          <p:cNvPr id="7" name="Bildobjekt 6" descr="En bild som visar platta, mat, person, Kök&#10;&#10;AI-genererat innehåll kan vara felaktigt.">
            <a:extLst>
              <a:ext uri="{FF2B5EF4-FFF2-40B4-BE49-F238E27FC236}">
                <a16:creationId xmlns:a16="http://schemas.microsoft.com/office/drawing/2014/main" id="{8BE6E777-480C-8C41-B53B-6D2923F29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143" y="1709840"/>
            <a:ext cx="6956177" cy="4646509"/>
          </a:xfrm>
          <a:prstGeom prst="rect">
            <a:avLst/>
          </a:prstGeom>
        </p:spPr>
      </p:pic>
    </p:spTree>
    <p:extLst>
      <p:ext uri="{BB962C8B-B14F-4D97-AF65-F5344CB8AC3E}">
        <p14:creationId xmlns:p14="http://schemas.microsoft.com/office/powerpoint/2010/main" val="146093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62295-EB9A-517C-0827-9C74D7FB7B22}"/>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55D8C3E0-BC2D-BB54-2DC7-42F596FF39D7}"/>
              </a:ext>
            </a:extLst>
          </p:cNvPr>
          <p:cNvPicPr>
            <a:picLocks noChangeAspect="1"/>
          </p:cNvPicPr>
          <p:nvPr/>
        </p:nvPicPr>
        <p:blipFill>
          <a:blip r:embed="rId2"/>
          <a:stretch>
            <a:fillRect/>
          </a:stretch>
        </p:blipFill>
        <p:spPr>
          <a:xfrm>
            <a:off x="1296239" y="22591"/>
            <a:ext cx="444819" cy="621119"/>
          </a:xfrm>
          <a:prstGeom prst="rect">
            <a:avLst/>
          </a:prstGeom>
        </p:spPr>
      </p:pic>
      <p:pic>
        <p:nvPicPr>
          <p:cNvPr id="7" name="Bildobjekt 6">
            <a:extLst>
              <a:ext uri="{FF2B5EF4-FFF2-40B4-BE49-F238E27FC236}">
                <a16:creationId xmlns:a16="http://schemas.microsoft.com/office/drawing/2014/main" id="{490D352C-F186-C82F-44BF-2638F4702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885" y="732493"/>
            <a:ext cx="8593811" cy="6171940"/>
          </a:xfrm>
          <a:prstGeom prst="rect">
            <a:avLst/>
          </a:prstGeom>
        </p:spPr>
      </p:pic>
      <p:pic>
        <p:nvPicPr>
          <p:cNvPr id="8" name="Bildobjekt 7">
            <a:extLst>
              <a:ext uri="{FF2B5EF4-FFF2-40B4-BE49-F238E27FC236}">
                <a16:creationId xmlns:a16="http://schemas.microsoft.com/office/drawing/2014/main" id="{7D2CBBD3-DC3B-B6FB-A7E5-9A1485DC3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478" y="2835127"/>
            <a:ext cx="2880000" cy="2201675"/>
          </a:xfrm>
          <a:prstGeom prst="rect">
            <a:avLst/>
          </a:prstGeom>
          <a:effectLst>
            <a:softEdge rad="88900"/>
          </a:effectLst>
        </p:spPr>
      </p:pic>
      <p:sp>
        <p:nvSpPr>
          <p:cNvPr id="2" name="textruta 1">
            <a:extLst>
              <a:ext uri="{FF2B5EF4-FFF2-40B4-BE49-F238E27FC236}">
                <a16:creationId xmlns:a16="http://schemas.microsoft.com/office/drawing/2014/main" id="{E10BFD91-198B-FF89-174A-1483BE8C416D}"/>
              </a:ext>
            </a:extLst>
          </p:cNvPr>
          <p:cNvSpPr txBox="1"/>
          <p:nvPr/>
        </p:nvSpPr>
        <p:spPr>
          <a:xfrm>
            <a:off x="6753226" y="1066274"/>
            <a:ext cx="344697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black"/>
                </a:solidFill>
                <a:effectLst/>
                <a:uLnTx/>
                <a:uFillTx/>
                <a:latin typeface="Calibri" panose="020F0502020204030204"/>
                <a:ea typeface="+mn-ea"/>
                <a:cs typeface="+mn-cs"/>
              </a:rPr>
              <a:t>Paus 15 minuter</a:t>
            </a:r>
          </a:p>
        </p:txBody>
      </p:sp>
      <p:sp>
        <p:nvSpPr>
          <p:cNvPr id="3" name="Rubrik 1">
            <a:extLst>
              <a:ext uri="{FF2B5EF4-FFF2-40B4-BE49-F238E27FC236}">
                <a16:creationId xmlns:a16="http://schemas.microsoft.com/office/drawing/2014/main" id="{F73D894D-4DDE-5B91-BB76-11CDEBEECC92}"/>
              </a:ext>
            </a:extLst>
          </p:cNvPr>
          <p:cNvSpPr txBox="1">
            <a:spLocks/>
          </p:cNvSpPr>
          <p:nvPr/>
        </p:nvSpPr>
        <p:spPr>
          <a:xfrm>
            <a:off x="1296239" y="22591"/>
            <a:ext cx="9486061" cy="709902"/>
          </a:xfrm>
          <a:prstGeom prst="rect">
            <a:avLst/>
          </a:prstGeom>
          <a:solidFill>
            <a:srgbClr val="DADAD9"/>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21-22 februari 2026</a:t>
            </a: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spTree>
    <p:extLst>
      <p:ext uri="{BB962C8B-B14F-4D97-AF65-F5344CB8AC3E}">
        <p14:creationId xmlns:p14="http://schemas.microsoft.com/office/powerpoint/2010/main" val="4115602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3E8D3-6834-9C43-A292-62A2705CC698}"/>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34B36B95-F362-FF05-9C56-4ADE4E58E90A}"/>
              </a:ext>
            </a:extLst>
          </p:cNvPr>
          <p:cNvSpPr/>
          <p:nvPr/>
        </p:nvSpPr>
        <p:spPr>
          <a:xfrm>
            <a:off x="0" y="6356350"/>
            <a:ext cx="12192000" cy="501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latshållare för datum 7">
            <a:extLst>
              <a:ext uri="{FF2B5EF4-FFF2-40B4-BE49-F238E27FC236}">
                <a16:creationId xmlns:a16="http://schemas.microsoft.com/office/drawing/2014/main" id="{C9183175-BD49-053B-6E8C-FFFECBC058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7E5B35-8E77-48BC-A968-7D6DC909C8B7}" type="datetime1">
              <a:rPr kumimoji="0" lang="sv-SE"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Platshållare för bildnummer 8">
            <a:extLst>
              <a:ext uri="{FF2B5EF4-FFF2-40B4-BE49-F238E27FC236}">
                <a16:creationId xmlns:a16="http://schemas.microsoft.com/office/drawing/2014/main" id="{25A0599D-916D-E458-5A60-E48F088BA5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4612A-3CE5-4014-9EC4-5AD9C0832675}" type="slidenum">
              <a:rPr kumimoji="0" lang="sv-SE"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ktangel 9">
            <a:extLst>
              <a:ext uri="{FF2B5EF4-FFF2-40B4-BE49-F238E27FC236}">
                <a16:creationId xmlns:a16="http://schemas.microsoft.com/office/drawing/2014/main" id="{48DEBC58-1974-08A5-9EAC-6438733C549F}"/>
              </a:ext>
            </a:extLst>
          </p:cNvPr>
          <p:cNvSpPr/>
          <p:nvPr/>
        </p:nvSpPr>
        <p:spPr>
          <a:xfrm>
            <a:off x="0" y="0"/>
            <a:ext cx="12192000" cy="90552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Riksstämma 2027</a:t>
            </a:r>
          </a:p>
        </p:txBody>
      </p:sp>
      <p:pic>
        <p:nvPicPr>
          <p:cNvPr id="12" name="Bild 90">
            <a:extLst>
              <a:ext uri="{FF2B5EF4-FFF2-40B4-BE49-F238E27FC236}">
                <a16:creationId xmlns:a16="http://schemas.microsoft.com/office/drawing/2014/main" id="{8D80A8B1-25A1-9E81-CB4C-F317BFDB04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91" y="-96072"/>
            <a:ext cx="1981515" cy="1045980"/>
          </a:xfrm>
          <a:prstGeom prst="rect">
            <a:avLst/>
          </a:prstGeom>
        </p:spPr>
      </p:pic>
      <p:sp>
        <p:nvSpPr>
          <p:cNvPr id="15" name="Rubrik 1">
            <a:extLst>
              <a:ext uri="{FF2B5EF4-FFF2-40B4-BE49-F238E27FC236}">
                <a16:creationId xmlns:a16="http://schemas.microsoft.com/office/drawing/2014/main" id="{B300C98F-6951-316C-C5D0-52FA5509C627}"/>
              </a:ext>
            </a:extLst>
          </p:cNvPr>
          <p:cNvSpPr>
            <a:spLocks noGrp="1"/>
          </p:cNvSpPr>
          <p:nvPr>
            <p:ph type="ctrTitle"/>
          </p:nvPr>
        </p:nvSpPr>
        <p:spPr>
          <a:xfrm>
            <a:off x="0" y="649558"/>
            <a:ext cx="12192000" cy="1006475"/>
          </a:xfrm>
        </p:spPr>
        <p:txBody>
          <a:bodyPr>
            <a:normAutofit/>
          </a:bodyPr>
          <a:lstStyle/>
          <a:p>
            <a:r>
              <a:rPr lang="sv-SE" sz="4400" dirty="0">
                <a:latin typeface="Georgia" panose="02040502050405020303" pitchFamily="18" charset="0"/>
              </a:rPr>
              <a:t>Boende, enkel- eller dubbelrum</a:t>
            </a:r>
          </a:p>
        </p:txBody>
      </p:sp>
      <p:pic>
        <p:nvPicPr>
          <p:cNvPr id="4" name="Bildobjekt 3" descr="En bild som visar inomhus, möbler, sängkläder, sovrum&#10;&#10;AI-genererat innehåll kan vara felaktigt.">
            <a:extLst>
              <a:ext uri="{FF2B5EF4-FFF2-40B4-BE49-F238E27FC236}">
                <a16:creationId xmlns:a16="http://schemas.microsoft.com/office/drawing/2014/main" id="{84D1C98B-9AF5-2738-DBC2-3BB1E1489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799" y="1656033"/>
            <a:ext cx="7048713" cy="4700317"/>
          </a:xfrm>
          <a:prstGeom prst="rect">
            <a:avLst/>
          </a:prstGeom>
        </p:spPr>
      </p:pic>
    </p:spTree>
    <p:extLst>
      <p:ext uri="{BB962C8B-B14F-4D97-AF65-F5344CB8AC3E}">
        <p14:creationId xmlns:p14="http://schemas.microsoft.com/office/powerpoint/2010/main" val="3910491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57F8-4C8D-7133-14C4-CF25F1D011D0}"/>
            </a:ext>
          </a:extLst>
        </p:cNvPr>
        <p:cNvGrpSpPr/>
        <p:nvPr/>
      </p:nvGrpSpPr>
      <p:grpSpPr>
        <a:xfrm>
          <a:off x="0" y="0"/>
          <a:ext cx="0" cy="0"/>
          <a:chOff x="0" y="0"/>
          <a:chExt cx="0" cy="0"/>
        </a:xfrm>
      </p:grpSpPr>
      <p:sp>
        <p:nvSpPr>
          <p:cNvPr id="13" name="Rektangel 12">
            <a:extLst>
              <a:ext uri="{FF2B5EF4-FFF2-40B4-BE49-F238E27FC236}">
                <a16:creationId xmlns:a16="http://schemas.microsoft.com/office/drawing/2014/main" id="{40103877-5F9A-AC33-4172-F5470848784D}"/>
              </a:ext>
            </a:extLst>
          </p:cNvPr>
          <p:cNvSpPr/>
          <p:nvPr/>
        </p:nvSpPr>
        <p:spPr>
          <a:xfrm>
            <a:off x="0" y="6356350"/>
            <a:ext cx="12192000" cy="5016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latshållare för datum 7">
            <a:extLst>
              <a:ext uri="{FF2B5EF4-FFF2-40B4-BE49-F238E27FC236}">
                <a16:creationId xmlns:a16="http://schemas.microsoft.com/office/drawing/2014/main" id="{B021CE45-FC43-649E-6978-81FDBF8205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7E5B35-8E77-48BC-A968-7D6DC909C8B7}" type="datetime1">
              <a:rPr kumimoji="0" lang="sv-SE"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2026-02-23</a:t>
            </a:fld>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Platshållare för bildnummer 8">
            <a:extLst>
              <a:ext uri="{FF2B5EF4-FFF2-40B4-BE49-F238E27FC236}">
                <a16:creationId xmlns:a16="http://schemas.microsoft.com/office/drawing/2014/main" id="{DD730031-0703-9141-7420-91F272957C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4612A-3CE5-4014-9EC4-5AD9C0832675}" type="slidenum">
              <a:rPr kumimoji="0" lang="sv-SE"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sv-S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ktangel 9">
            <a:extLst>
              <a:ext uri="{FF2B5EF4-FFF2-40B4-BE49-F238E27FC236}">
                <a16:creationId xmlns:a16="http://schemas.microsoft.com/office/drawing/2014/main" id="{7AB2B2DE-DC47-3EEE-04C5-4371F4165DED}"/>
              </a:ext>
            </a:extLst>
          </p:cNvPr>
          <p:cNvSpPr/>
          <p:nvPr/>
        </p:nvSpPr>
        <p:spPr>
          <a:xfrm>
            <a:off x="0" y="0"/>
            <a:ext cx="12192000" cy="90552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Riksstämma 2027</a:t>
            </a:r>
          </a:p>
        </p:txBody>
      </p:sp>
      <p:pic>
        <p:nvPicPr>
          <p:cNvPr id="12" name="Bild 90">
            <a:extLst>
              <a:ext uri="{FF2B5EF4-FFF2-40B4-BE49-F238E27FC236}">
                <a16:creationId xmlns:a16="http://schemas.microsoft.com/office/drawing/2014/main" id="{965DEC40-C16B-EBC1-FE36-120210006B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91" y="-96072"/>
            <a:ext cx="1981515" cy="1045980"/>
          </a:xfrm>
          <a:prstGeom prst="rect">
            <a:avLst/>
          </a:prstGeom>
        </p:spPr>
      </p:pic>
      <p:sp>
        <p:nvSpPr>
          <p:cNvPr id="15" name="Rubrik 1">
            <a:extLst>
              <a:ext uri="{FF2B5EF4-FFF2-40B4-BE49-F238E27FC236}">
                <a16:creationId xmlns:a16="http://schemas.microsoft.com/office/drawing/2014/main" id="{B71CE929-9475-7A49-22EA-37E2F9223F81}"/>
              </a:ext>
            </a:extLst>
          </p:cNvPr>
          <p:cNvSpPr>
            <a:spLocks noGrp="1"/>
          </p:cNvSpPr>
          <p:nvPr>
            <p:ph type="ctrTitle"/>
          </p:nvPr>
        </p:nvSpPr>
        <p:spPr>
          <a:xfrm>
            <a:off x="0" y="905522"/>
            <a:ext cx="12192000" cy="1006475"/>
          </a:xfrm>
        </p:spPr>
        <p:txBody>
          <a:bodyPr>
            <a:normAutofit/>
          </a:bodyPr>
          <a:lstStyle/>
          <a:p>
            <a:r>
              <a:rPr lang="sv-SE" sz="4400" dirty="0">
                <a:latin typeface="Georgia" panose="02040502050405020303" pitchFamily="18" charset="0"/>
              </a:rPr>
              <a:t>Läge och kommunikationer</a:t>
            </a:r>
          </a:p>
        </p:txBody>
      </p:sp>
      <p:cxnSp>
        <p:nvCxnSpPr>
          <p:cNvPr id="50" name="Rak koppling 49">
            <a:extLst>
              <a:ext uri="{FF2B5EF4-FFF2-40B4-BE49-F238E27FC236}">
                <a16:creationId xmlns:a16="http://schemas.microsoft.com/office/drawing/2014/main" id="{2D4E0B56-A95A-2763-478E-F21794E96549}"/>
              </a:ext>
            </a:extLst>
          </p:cNvPr>
          <p:cNvCxnSpPr/>
          <p:nvPr/>
        </p:nvCxnSpPr>
        <p:spPr>
          <a:xfrm>
            <a:off x="838200" y="5436909"/>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Tunnelbana Karta - Reskollen">
            <a:extLst>
              <a:ext uri="{FF2B5EF4-FFF2-40B4-BE49-F238E27FC236}">
                <a16:creationId xmlns:a16="http://schemas.microsoft.com/office/drawing/2014/main" id="{5E7A0905-88EA-2EC6-F318-90540A9DC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130" y="1911997"/>
            <a:ext cx="5764285" cy="44443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51" name="Pennanteckning 50">
                <a:extLst>
                  <a:ext uri="{FF2B5EF4-FFF2-40B4-BE49-F238E27FC236}">
                    <a16:creationId xmlns:a16="http://schemas.microsoft.com/office/drawing/2014/main" id="{69CDF967-F9AC-A76B-7957-C7AE159D21DB}"/>
                  </a:ext>
                </a:extLst>
              </p14:cNvPr>
              <p14:cNvContentPartPr/>
              <p14:nvPr/>
            </p14:nvContentPartPr>
            <p14:xfrm>
              <a:off x="6713190" y="4599060"/>
              <a:ext cx="1035360" cy="169560"/>
            </p14:xfrm>
          </p:contentPart>
        </mc:Choice>
        <mc:Fallback xmlns="">
          <p:pic>
            <p:nvPicPr>
              <p:cNvPr id="51" name="Pennanteckning 50">
                <a:extLst>
                  <a:ext uri="{FF2B5EF4-FFF2-40B4-BE49-F238E27FC236}">
                    <a16:creationId xmlns:a16="http://schemas.microsoft.com/office/drawing/2014/main" id="{69CDF967-F9AC-A76B-7957-C7AE159D21DB}"/>
                  </a:ext>
                </a:extLst>
              </p:cNvPr>
              <p:cNvPicPr/>
              <p:nvPr/>
            </p:nvPicPr>
            <p:blipFill>
              <a:blip r:embed="rId6"/>
              <a:stretch>
                <a:fillRect/>
              </a:stretch>
            </p:blipFill>
            <p:spPr>
              <a:xfrm>
                <a:off x="6704190" y="4590060"/>
                <a:ext cx="1053000" cy="187200"/>
              </a:xfrm>
              <a:prstGeom prst="rect">
                <a:avLst/>
              </a:prstGeom>
            </p:spPr>
          </p:pic>
        </mc:Fallback>
      </mc:AlternateContent>
    </p:spTree>
    <p:extLst>
      <p:ext uri="{BB962C8B-B14F-4D97-AF65-F5344CB8AC3E}">
        <p14:creationId xmlns:p14="http://schemas.microsoft.com/office/powerpoint/2010/main" val="2568937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A0F892B-F5F9-6CFB-B87D-2E2DF9576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751295"/>
            <a:ext cx="8924925" cy="6106705"/>
          </a:xfrm>
          <a:prstGeom prst="rect">
            <a:avLst/>
          </a:prstGeom>
        </p:spPr>
      </p:pic>
      <p:sp>
        <p:nvSpPr>
          <p:cNvPr id="4" name="textruta 3">
            <a:extLst>
              <a:ext uri="{FF2B5EF4-FFF2-40B4-BE49-F238E27FC236}">
                <a16:creationId xmlns:a16="http://schemas.microsoft.com/office/drawing/2014/main" id="{BBA6D86B-1E57-4CBB-9887-677416EA8B5A}"/>
              </a:ext>
            </a:extLst>
          </p:cNvPr>
          <p:cNvSpPr txBox="1"/>
          <p:nvPr/>
        </p:nvSpPr>
        <p:spPr>
          <a:xfrm>
            <a:off x="5868577" y="2003152"/>
            <a:ext cx="5892800" cy="3354765"/>
          </a:xfrm>
          <a:prstGeom prst="rect">
            <a:avLst/>
          </a:prstGeom>
          <a:noFill/>
        </p:spPr>
        <p:txBody>
          <a:bodyPr wrap="square" rtlCol="0">
            <a:spAutoFit/>
          </a:bodyPr>
          <a:lstStyle/>
          <a:p>
            <a:pPr algn="ctr" defTabSz="457200">
              <a:defRPr/>
            </a:pPr>
            <a:r>
              <a:rPr lang="sv-SE" sz="4400" b="1" dirty="0">
                <a:solidFill>
                  <a:prstClr val="black"/>
                </a:solidFill>
                <a:latin typeface="Calibri" panose="020F0502020204030204"/>
              </a:rPr>
              <a:t>Tack för idag </a:t>
            </a:r>
          </a:p>
          <a:p>
            <a:pPr algn="ctr" defTabSz="457200">
              <a:defRPr/>
            </a:pPr>
            <a:r>
              <a:rPr lang="sv-SE" sz="4400" b="1" dirty="0">
                <a:solidFill>
                  <a:prstClr val="black"/>
                </a:solidFill>
                <a:latin typeface="Calibri" panose="020F0502020204030204"/>
              </a:rPr>
              <a:t>Nästa års kårchefsråd </a:t>
            </a:r>
          </a:p>
          <a:p>
            <a:pPr algn="ctr" defTabSz="457200">
              <a:defRPr/>
            </a:pPr>
            <a:r>
              <a:rPr lang="sv-SE" sz="4400" b="1" dirty="0">
                <a:solidFill>
                  <a:prstClr val="black"/>
                </a:solidFill>
                <a:latin typeface="Calibri" panose="020F0502020204030204"/>
              </a:rPr>
              <a:t>2027-02-20-21</a:t>
            </a:r>
          </a:p>
          <a:p>
            <a:pPr algn="ctr" defTabSz="457200">
              <a:defRPr/>
            </a:pPr>
            <a:r>
              <a:rPr lang="sv-SE" sz="4400" b="1" dirty="0">
                <a:solidFill>
                  <a:prstClr val="black"/>
                </a:solidFill>
                <a:latin typeface="Calibri" panose="020F0502020204030204"/>
              </a:rPr>
              <a:t>Plats: ESO</a:t>
            </a:r>
          </a:p>
          <a:p>
            <a:pPr algn="ctr" defTabSz="457200">
              <a:defRPr/>
            </a:pPr>
            <a:r>
              <a:rPr lang="sv-SE" sz="3600" b="1" dirty="0">
                <a:solidFill>
                  <a:prstClr val="black"/>
                </a:solidFill>
                <a:latin typeface="Calibri" panose="020F0502020204030204"/>
              </a:rPr>
              <a:t>Slut!</a:t>
            </a:r>
            <a:endParaRPr lang="sv-SE" sz="4400" b="1" dirty="0">
              <a:solidFill>
                <a:prstClr val="black"/>
              </a:solidFill>
              <a:latin typeface="Calibri" panose="020F0502020204030204"/>
            </a:endParaRPr>
          </a:p>
        </p:txBody>
      </p:sp>
      <p:sp>
        <p:nvSpPr>
          <p:cNvPr id="5" name="Rubrik 1">
            <a:extLst>
              <a:ext uri="{FF2B5EF4-FFF2-40B4-BE49-F238E27FC236}">
                <a16:creationId xmlns:a16="http://schemas.microsoft.com/office/drawing/2014/main" id="{71746CAD-D1A4-F1D9-C7D5-0EACA87DE2A6}"/>
              </a:ext>
            </a:extLst>
          </p:cNvPr>
          <p:cNvSpPr txBox="1">
            <a:spLocks/>
          </p:cNvSpPr>
          <p:nvPr/>
        </p:nvSpPr>
        <p:spPr>
          <a:xfrm>
            <a:off x="918082" y="-27495"/>
            <a:ext cx="9900990" cy="778790"/>
          </a:xfrm>
          <a:prstGeom prst="rect">
            <a:avLst/>
          </a:prstGeom>
          <a:solidFill>
            <a:schemeClr val="bg2"/>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a:defRPr/>
            </a:pPr>
            <a:r>
              <a:rPr lang="sv-SE" altLang="sv-SE" sz="3600" b="1" dirty="0">
                <a:solidFill>
                  <a:prstClr val="black"/>
                </a:solidFill>
                <a:latin typeface="Cambria" pitchFamily="18" charset="0"/>
                <a:ea typeface="MS Gothic" pitchFamily="49" charset="-128"/>
                <a:cs typeface="Times New Roman" pitchFamily="18" charset="0"/>
              </a:rPr>
              <a:t>Kårchefsråd 21-22 februari 2026</a:t>
            </a:r>
            <a:endParaRPr lang="sv-SE" sz="3600" b="1" dirty="0">
              <a:solidFill>
                <a:prstClr val="black"/>
              </a:solidFill>
              <a:latin typeface="Optima" panose="02000503060000020004" pitchFamily="2" charset="0"/>
            </a:endParaRPr>
          </a:p>
        </p:txBody>
      </p:sp>
    </p:spTree>
    <p:extLst>
      <p:ext uri="{BB962C8B-B14F-4D97-AF65-F5344CB8AC3E}">
        <p14:creationId xmlns:p14="http://schemas.microsoft.com/office/powerpoint/2010/main" val="3654719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3EE78-95B2-4F4C-DA41-1FE762D93A5E}"/>
            </a:ext>
          </a:extLst>
        </p:cNvPr>
        <p:cNvGrpSpPr/>
        <p:nvPr/>
      </p:nvGrpSpPr>
      <p:grpSpPr>
        <a:xfrm>
          <a:off x="0" y="0"/>
          <a:ext cx="0" cy="0"/>
          <a:chOff x="0" y="0"/>
          <a:chExt cx="0" cy="0"/>
        </a:xfrm>
      </p:grpSpPr>
      <p:sp>
        <p:nvSpPr>
          <p:cNvPr id="3" name="Rubrik 1">
            <a:extLst>
              <a:ext uri="{FF2B5EF4-FFF2-40B4-BE49-F238E27FC236}">
                <a16:creationId xmlns:a16="http://schemas.microsoft.com/office/drawing/2014/main" id="{BBCC6E19-115A-9B85-5995-C8A68402E730}"/>
              </a:ext>
            </a:extLst>
          </p:cNvPr>
          <p:cNvSpPr txBox="1">
            <a:spLocks/>
          </p:cNvSpPr>
          <p:nvPr/>
        </p:nvSpPr>
        <p:spPr>
          <a:xfrm>
            <a:off x="1098374" y="0"/>
            <a:ext cx="9946416" cy="485192"/>
          </a:xfrm>
          <a:prstGeom prst="rect">
            <a:avLst/>
          </a:prstGeom>
          <a:solidFill>
            <a:srgbClr val="FFFF00"/>
          </a:solidFill>
        </p:spPr>
        <p:txBody>
          <a:bodyPr vert="horz" lIns="91440" tIns="45720" rIns="91440" bIns="45720" rtlCol="0" anchor="ctr">
            <a:noAutofit/>
          </a:bodyPr>
          <a:lstStyle>
            <a:lvl1pPr algn="ctr" defTabSz="457161" rtl="0" eaLnBrk="1" latinLnBrk="0" hangingPunct="1">
              <a:spcBef>
                <a:spcPct val="0"/>
              </a:spcBef>
              <a:buNone/>
              <a:defRPr sz="4399" kern="1200">
                <a:solidFill>
                  <a:schemeClr val="tx1"/>
                </a:solidFill>
                <a:latin typeface="+mj-lt"/>
                <a:ea typeface="+mj-ea"/>
                <a:cs typeface="+mj-cs"/>
              </a:defRPr>
            </a:lvl1pPr>
          </a:lstStyle>
          <a:p>
            <a:pPr marL="0" marR="0" lvl="0" indent="0" algn="ctr" defTabSz="457161" rtl="0" eaLnBrk="1" fontAlgn="auto" latinLnBrk="0" hangingPunct="1">
              <a:lnSpc>
                <a:spcPct val="100000"/>
              </a:lnSpc>
              <a:spcBef>
                <a:spcPct val="0"/>
              </a:spcBef>
              <a:spcAft>
                <a:spcPts val="0"/>
              </a:spcAft>
              <a:buClrTx/>
              <a:buSzTx/>
              <a:buFontTx/>
              <a:buNone/>
              <a:tabLst/>
              <a:defRPr/>
            </a:pP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r>
              <a:rPr kumimoji="0" lang="sv-SE" altLang="sv-SE" sz="32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t>Kårchefsråd den 21-22 februari 2026</a:t>
            </a:r>
            <a:br>
              <a:rPr kumimoji="0" lang="sv-SE" altLang="sv-SE" sz="3600" b="1" i="0" u="none" strike="noStrike" kern="1200" cap="none" spc="0" normalizeH="0" baseline="0" noProof="0" dirty="0">
                <a:ln>
                  <a:noFill/>
                </a:ln>
                <a:solidFill>
                  <a:prstClr val="black"/>
                </a:solidFill>
                <a:effectLst/>
                <a:uLnTx/>
                <a:uFillTx/>
                <a:latin typeface="Cambria" pitchFamily="18" charset="0"/>
                <a:ea typeface="MS Gothic" pitchFamily="49" charset="-128"/>
                <a:cs typeface="Times New Roman" pitchFamily="18" charset="0"/>
              </a:rPr>
            </a:br>
            <a:endParaRPr kumimoji="0" lang="sv-SE" sz="3600" b="1" i="0" u="none" strike="noStrike" kern="1200" cap="none" spc="0" normalizeH="0" baseline="0" noProof="0" dirty="0">
              <a:ln>
                <a:noFill/>
              </a:ln>
              <a:solidFill>
                <a:prstClr val="black"/>
              </a:solidFill>
              <a:effectLst/>
              <a:uLnTx/>
              <a:uFillTx/>
              <a:latin typeface="Optima" panose="02000503060000020004" pitchFamily="2" charset="0"/>
              <a:ea typeface="+mj-ea"/>
              <a:cs typeface="+mj-cs"/>
            </a:endParaRPr>
          </a:p>
        </p:txBody>
      </p:sp>
      <p:graphicFrame>
        <p:nvGraphicFramePr>
          <p:cNvPr id="2" name="Tabell 1">
            <a:extLst>
              <a:ext uri="{FF2B5EF4-FFF2-40B4-BE49-F238E27FC236}">
                <a16:creationId xmlns:a16="http://schemas.microsoft.com/office/drawing/2014/main" id="{DF5DACA2-BBE9-8E64-6526-5F3FA045D575}"/>
              </a:ext>
            </a:extLst>
          </p:cNvPr>
          <p:cNvGraphicFramePr>
            <a:graphicFrameLocks noGrp="1"/>
          </p:cNvGraphicFramePr>
          <p:nvPr>
            <p:extLst>
              <p:ext uri="{D42A27DB-BD31-4B8C-83A1-F6EECF244321}">
                <p14:modId xmlns:p14="http://schemas.microsoft.com/office/powerpoint/2010/main" val="868800928"/>
              </p:ext>
            </p:extLst>
          </p:nvPr>
        </p:nvGraphicFramePr>
        <p:xfrm>
          <a:off x="-24418" y="485192"/>
          <a:ext cx="12216418" cy="6169575"/>
        </p:xfrm>
        <a:graphic>
          <a:graphicData uri="http://schemas.openxmlformats.org/drawingml/2006/table">
            <a:tbl>
              <a:tblPr firstRow="1" firstCol="1" bandRow="1">
                <a:tableStyleId>{5C22544A-7EE6-4342-B048-85BDC9FD1C3A}</a:tableStyleId>
              </a:tblPr>
              <a:tblGrid>
                <a:gridCol w="2077624">
                  <a:extLst>
                    <a:ext uri="{9D8B030D-6E8A-4147-A177-3AD203B41FA5}">
                      <a16:colId xmlns:a16="http://schemas.microsoft.com/office/drawing/2014/main" val="3394151096"/>
                    </a:ext>
                  </a:extLst>
                </a:gridCol>
                <a:gridCol w="10138794">
                  <a:extLst>
                    <a:ext uri="{9D8B030D-6E8A-4147-A177-3AD203B41FA5}">
                      <a16:colId xmlns:a16="http://schemas.microsoft.com/office/drawing/2014/main" val="4077497159"/>
                    </a:ext>
                  </a:extLst>
                </a:gridCol>
              </a:tblGrid>
              <a:tr h="251560">
                <a:tc>
                  <a:txBody>
                    <a:bodyPr/>
                    <a:lstStyle/>
                    <a:p>
                      <a:pPr>
                        <a:lnSpc>
                          <a:spcPct val="107000"/>
                        </a:lnSpc>
                        <a:spcAft>
                          <a:spcPts val="800"/>
                        </a:spcAft>
                      </a:pPr>
                      <a:r>
                        <a:rPr lang="sv-SE" sz="1600">
                          <a:effectLst/>
                        </a:rPr>
                        <a:t>Tid </a:t>
                      </a:r>
                      <a:endParaRPr lang="sv-SE" sz="140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600" dirty="0">
                          <a:effectLst/>
                        </a:rPr>
                        <a:t>Program lördag 21 feb</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2283891164"/>
                  </a:ext>
                </a:extLst>
              </a:tr>
              <a:tr h="273150">
                <a:tc>
                  <a:txBody>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11.00 – 12.30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Lunch serveras på </a:t>
                      </a:r>
                      <a:r>
                        <a:rPr lang="sv-SE" sz="1400" dirty="0" err="1">
                          <a:effectLst/>
                          <a:latin typeface="Calibri" panose="020F0502020204030204" pitchFamily="34" charset="0"/>
                          <a:ea typeface="Calibri" panose="020F0502020204030204" pitchFamily="34" charset="0"/>
                          <a:cs typeface="Times New Roman" panose="02020603050405020304" pitchFamily="18" charset="0"/>
                        </a:rPr>
                        <a:t>Höllviksnäs</a:t>
                      </a:r>
                      <a:r>
                        <a:rPr lang="sv-SE" sz="1400" dirty="0">
                          <a:effectLst/>
                          <a:latin typeface="Calibri" panose="020F0502020204030204" pitchFamily="34" charset="0"/>
                          <a:ea typeface="Calibri" panose="020F0502020204030204" pitchFamily="34" charset="0"/>
                          <a:cs typeface="Times New Roman" panose="02020603050405020304" pitchFamily="18" charset="0"/>
                        </a:rPr>
                        <a:t> kursgård - Välkomna </a:t>
                      </a:r>
                      <a:r>
                        <a:rPr lang="sv-SE" sz="16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1570145163"/>
                  </a:ext>
                </a:extLst>
              </a:tr>
              <a:tr h="748649">
                <a:tc>
                  <a:txBody>
                    <a:bodyPr/>
                    <a:lstStyle/>
                    <a:p>
                      <a:pPr>
                        <a:lnSpc>
                          <a:spcPct val="107000"/>
                        </a:lnSpc>
                        <a:spcAft>
                          <a:spcPts val="800"/>
                        </a:spcAft>
                      </a:pPr>
                      <a:r>
                        <a:rPr lang="sv-SE" sz="1600" dirty="0">
                          <a:effectLst/>
                        </a:rPr>
                        <a:t>12.30-13.00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tabLst>
                          <a:tab pos="6102350" algn="l"/>
                        </a:tabLst>
                      </a:pPr>
                      <a:r>
                        <a:rPr lang="sv-SE" sz="1400" dirty="0">
                          <a:effectLst/>
                        </a:rPr>
                        <a:t>Inledning</a:t>
                      </a:r>
                    </a:p>
                    <a:p>
                      <a:pPr marL="285750" marR="767080" lvl="0" indent="-285750">
                        <a:lnSpc>
                          <a:spcPct val="107000"/>
                        </a:lnSpc>
                        <a:buFont typeface="Arial" panose="020B0604020202020204" pitchFamily="34" charset="0"/>
                        <a:buChar char="•"/>
                        <a:tabLst>
                          <a:tab pos="6102350" algn="l"/>
                        </a:tabLst>
                      </a:pPr>
                      <a:r>
                        <a:rPr lang="sv-SE" sz="1400" dirty="0">
                          <a:effectLst/>
                        </a:rPr>
                        <a:t>Vad hände inom FAK 2025 (</a:t>
                      </a:r>
                      <a:r>
                        <a:rPr lang="sv-SE" sz="1400" dirty="0" err="1">
                          <a:effectLst/>
                        </a:rPr>
                        <a:t>bl</a:t>
                      </a:r>
                      <a:r>
                        <a:rPr lang="sv-SE" sz="1400" dirty="0">
                          <a:effectLst/>
                        </a:rPr>
                        <a:t> a extra revision med konsekvenser) och vad händer 2026?</a:t>
                      </a:r>
                    </a:p>
                    <a:p>
                      <a:pPr marL="0" marR="767080" lvl="0" indent="0">
                        <a:lnSpc>
                          <a:spcPct val="107000"/>
                        </a:lnSpc>
                        <a:buFont typeface="Arial" panose="020B0604020202020204" pitchFamily="34" charset="0"/>
                        <a:buNone/>
                        <a:tabLst>
                          <a:tab pos="6102350" algn="l"/>
                        </a:tabLst>
                      </a:pPr>
                      <a:r>
                        <a:rPr lang="sv-SE" sz="1400" b="1" dirty="0">
                          <a:effectLst/>
                        </a:rPr>
                        <a:t>        RKC C-O Jakobsson Kanslichef Kristian Reinoso Konsult Mikael Rye-Danjelsen</a:t>
                      </a:r>
                    </a:p>
                  </a:txBody>
                  <a:tcPr marL="31756" marR="31756" marT="6186" marB="0"/>
                </a:tc>
                <a:extLst>
                  <a:ext uri="{0D108BD9-81ED-4DB2-BD59-A6C34878D82A}">
                    <a16:rowId xmlns:a16="http://schemas.microsoft.com/office/drawing/2014/main" val="1628539700"/>
                  </a:ext>
                </a:extLst>
              </a:tr>
              <a:tr h="870546">
                <a:tc>
                  <a:txBody>
                    <a:bodyPr/>
                    <a:lstStyle/>
                    <a:p>
                      <a:pPr>
                        <a:lnSpc>
                          <a:spcPct val="107000"/>
                        </a:lnSpc>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13.00-14.15</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285750" marR="767080" indent="-285750">
                        <a:lnSpc>
                          <a:spcPct val="107000"/>
                        </a:lnSpc>
                        <a:spcAft>
                          <a:spcPts val="800"/>
                        </a:spcAft>
                        <a:buFont typeface="Arial" panose="020B0604020202020204" pitchFamily="34" charset="0"/>
                        <a:buChar char="•"/>
                      </a:pPr>
                      <a:r>
                        <a:rPr lang="sv-SE" sz="1400" dirty="0">
                          <a:effectLst/>
                        </a:rPr>
                        <a:t>Omvärldsläget</a:t>
                      </a: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dirty="0">
                          <a:effectLst/>
                        </a:rPr>
                        <a:t>Vad händer inom Totalförsvaret</a:t>
                      </a: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dirty="0">
                          <a:effectLst/>
                          <a:latin typeface="Calibri" panose="020F0502020204030204" pitchFamily="34" charset="0"/>
                          <a:ea typeface="Calibri" panose="020F0502020204030204" pitchFamily="34" charset="0"/>
                          <a:cs typeface="Times New Roman" panose="02020603050405020304" pitchFamily="18" charset="0"/>
                        </a:rPr>
                        <a:t>Försvarsmaktens materielutveckling och avveckling.</a:t>
                      </a:r>
                    </a:p>
                    <a:p>
                      <a:pPr marL="0" marR="76708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sv-SE" sz="1400" dirty="0">
                        <a:effectLst/>
                      </a:endParaRPr>
                    </a:p>
                    <a:p>
                      <a:pPr marR="767080">
                        <a:lnSpc>
                          <a:spcPct val="107000"/>
                        </a:lnSpc>
                        <a:spcAft>
                          <a:spcPts val="800"/>
                        </a:spcAft>
                      </a:pPr>
                      <a:r>
                        <a:rPr lang="sv-SE" sz="1400" b="1" dirty="0">
                          <a:effectLst/>
                          <a:latin typeface="+mn-lt"/>
                          <a:ea typeface="Calibri" panose="020F0502020204030204" pitchFamily="34" charset="0"/>
                          <a:cs typeface="Times New Roman" panose="02020603050405020304" pitchFamily="18" charset="0"/>
                        </a:rPr>
                        <a:t>        </a:t>
                      </a:r>
                      <a:r>
                        <a:rPr lang="sv-SE" sz="1400" b="1" dirty="0" err="1">
                          <a:effectLst/>
                          <a:latin typeface="+mn-lt"/>
                          <a:ea typeface="Calibri" panose="020F0502020204030204" pitchFamily="34" charset="0"/>
                          <a:cs typeface="Times New Roman" panose="02020603050405020304" pitchFamily="18" charset="0"/>
                        </a:rPr>
                        <a:t>Bgen</a:t>
                      </a:r>
                      <a:r>
                        <a:rPr lang="sv-SE" sz="1400" b="1" dirty="0">
                          <a:effectLst/>
                          <a:latin typeface="+mn-lt"/>
                          <a:ea typeface="Calibri" panose="020F0502020204030204" pitchFamily="34" charset="0"/>
                          <a:cs typeface="Times New Roman" panose="02020603050405020304" pitchFamily="18" charset="0"/>
                        </a:rPr>
                        <a:t> Stig-Olof Krohné  </a:t>
                      </a:r>
                      <a:r>
                        <a:rPr lang="sv-SE" sz="1400" b="1" kern="1200" dirty="0">
                          <a:solidFill>
                            <a:schemeClr val="dk1"/>
                          </a:solidFill>
                          <a:effectLst/>
                          <a:latin typeface="+mn-lt"/>
                          <a:ea typeface="+mn-ea"/>
                          <a:cs typeface="+mn-cs"/>
                        </a:rPr>
                        <a:t>stf C FST STÖD </a:t>
                      </a:r>
                      <a:endParaRPr lang="sv-SE" sz="1400" b="1" dirty="0">
                        <a:effectLst/>
                        <a:latin typeface="+mn-lt"/>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3303860771"/>
                  </a:ext>
                </a:extLst>
              </a:tr>
              <a:tr h="251560">
                <a:tc>
                  <a:txBody>
                    <a:bodyPr/>
                    <a:lstStyle/>
                    <a:p>
                      <a:pPr>
                        <a:lnSpc>
                          <a:spcPct val="107000"/>
                        </a:lnSpc>
                        <a:spcAft>
                          <a:spcPts val="800"/>
                        </a:spcAft>
                      </a:pPr>
                      <a:r>
                        <a:rPr lang="sv-SE" sz="1600" dirty="0">
                          <a:effectLst/>
                        </a:rPr>
                        <a:t>14.15-14.30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R="767080">
                        <a:lnSpc>
                          <a:spcPct val="107000"/>
                        </a:lnSpc>
                        <a:spcAft>
                          <a:spcPts val="800"/>
                        </a:spcAft>
                      </a:pPr>
                      <a:r>
                        <a:rPr lang="sv-SE" sz="1400" dirty="0">
                          <a:effectLst/>
                        </a:rPr>
                        <a:t>Bensträckare                                     </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extLst>
                  <a:ext uri="{0D108BD9-81ED-4DB2-BD59-A6C34878D82A}">
                    <a16:rowId xmlns:a16="http://schemas.microsoft.com/office/drawing/2014/main" val="14555973"/>
                  </a:ext>
                </a:extLst>
              </a:tr>
              <a:tr h="1008991">
                <a:tc>
                  <a:txBody>
                    <a:bodyPr/>
                    <a:lstStyle/>
                    <a:p>
                      <a:pPr>
                        <a:lnSpc>
                          <a:spcPct val="107000"/>
                        </a:lnSpc>
                        <a:spcAft>
                          <a:spcPts val="800"/>
                        </a:spcAft>
                      </a:pPr>
                      <a:r>
                        <a:rPr lang="sv-SE" sz="1600" dirty="0">
                          <a:effectLst/>
                        </a:rPr>
                        <a:t>14.30-16.20</a:t>
                      </a: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highlight>
                            <a:srgbClr val="FFFF00"/>
                          </a:highlight>
                          <a:latin typeface="+mn-lt"/>
                          <a:ea typeface="+mn-ea"/>
                          <a:cs typeface="+mn-cs"/>
                        </a:rPr>
                        <a:t>FAK:s inriktning fram till 2027 enligt Riksstämman 2025 – Arbetsgrupper Stadgar och materiel - Grupparbete</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Rekrytering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Strategi för FAK:s fordons- och materielanskaffning</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sv-SE" sz="1400" b="0" kern="1200" dirty="0">
                          <a:solidFill>
                            <a:schemeClr val="dk1"/>
                          </a:solidFill>
                          <a:effectLst/>
                          <a:latin typeface="+mn-lt"/>
                          <a:ea typeface="+mn-ea"/>
                          <a:cs typeface="+mn-cs"/>
                        </a:rPr>
                        <a:t>Krigsplacering – konsekvenser för FAK</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       </a:t>
                      </a:r>
                      <a:r>
                        <a:rPr lang="sv-SE" sz="1400" b="1" kern="1200" dirty="0">
                          <a:solidFill>
                            <a:schemeClr val="dk1"/>
                          </a:solidFill>
                          <a:effectLst/>
                          <a:latin typeface="+mn-lt"/>
                          <a:ea typeface="+mn-ea"/>
                          <a:cs typeface="+mn-cs"/>
                        </a:rPr>
                        <a:t> Redovisning 15:50</a:t>
                      </a: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sv-SE" sz="1400" b="0" kern="1200" dirty="0">
                        <a:solidFill>
                          <a:schemeClr val="dk1"/>
                        </a:solidFill>
                        <a:effectLst/>
                        <a:latin typeface="+mn-lt"/>
                        <a:ea typeface="+mn-ea"/>
                        <a:cs typeface="+mn-cs"/>
                      </a:endParaRPr>
                    </a:p>
                  </a:txBody>
                  <a:tcPr marL="31756" marR="31756" marT="6186" marB="0"/>
                </a:tc>
                <a:extLst>
                  <a:ext uri="{0D108BD9-81ED-4DB2-BD59-A6C34878D82A}">
                    <a16:rowId xmlns:a16="http://schemas.microsoft.com/office/drawing/2014/main" val="1372794296"/>
                  </a:ext>
                </a:extLst>
              </a:tr>
            </a:tbl>
          </a:graphicData>
        </a:graphic>
      </p:graphicFrame>
      <p:graphicFrame>
        <p:nvGraphicFramePr>
          <p:cNvPr id="4" name="Tabell 3">
            <a:extLst>
              <a:ext uri="{FF2B5EF4-FFF2-40B4-BE49-F238E27FC236}">
                <a16:creationId xmlns:a16="http://schemas.microsoft.com/office/drawing/2014/main" id="{B0E2AC25-7C70-C850-664D-F9CFF3361726}"/>
              </a:ext>
            </a:extLst>
          </p:cNvPr>
          <p:cNvGraphicFramePr>
            <a:graphicFrameLocks noGrp="1"/>
          </p:cNvGraphicFramePr>
          <p:nvPr/>
        </p:nvGraphicFramePr>
        <p:xfrm>
          <a:off x="-24418" y="5713659"/>
          <a:ext cx="12192000" cy="255487"/>
        </p:xfrm>
        <a:graphic>
          <a:graphicData uri="http://schemas.openxmlformats.org/drawingml/2006/table">
            <a:tbl>
              <a:tblPr firstRow="1" firstCol="1" bandRow="1">
                <a:tableStyleId>{5C22544A-7EE6-4342-B048-85BDC9FD1C3A}</a:tableStyleId>
              </a:tblPr>
              <a:tblGrid>
                <a:gridCol w="2073471">
                  <a:extLst>
                    <a:ext uri="{9D8B030D-6E8A-4147-A177-3AD203B41FA5}">
                      <a16:colId xmlns:a16="http://schemas.microsoft.com/office/drawing/2014/main" val="389835868"/>
                    </a:ext>
                  </a:extLst>
                </a:gridCol>
                <a:gridCol w="10118529">
                  <a:extLst>
                    <a:ext uri="{9D8B030D-6E8A-4147-A177-3AD203B41FA5}">
                      <a16:colId xmlns:a16="http://schemas.microsoft.com/office/drawing/2014/main" val="1112193813"/>
                    </a:ext>
                  </a:extLst>
                </a:gridCol>
              </a:tblGrid>
              <a:tr h="116809">
                <a:tc>
                  <a:txBody>
                    <a:bodyPr/>
                    <a:lstStyle/>
                    <a:p>
                      <a:pPr>
                        <a:lnSpc>
                          <a:spcPct val="107000"/>
                        </a:lnSpc>
                        <a:spcAft>
                          <a:spcPts val="800"/>
                        </a:spcAft>
                      </a:pPr>
                      <a:r>
                        <a:rPr lang="sv-SE" sz="1600" dirty="0">
                          <a:solidFill>
                            <a:schemeClr val="bg1"/>
                          </a:solidFill>
                          <a:effectLst/>
                        </a:rPr>
                        <a:t>15.35-15.45</a:t>
                      </a:r>
                      <a:endParaRPr lang="sv-SE"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1756" marR="31756" marT="6186" marB="0">
                    <a:solidFill>
                      <a:schemeClr val="accent1"/>
                    </a:solidFill>
                  </a:tcPr>
                </a:tc>
                <a:tc>
                  <a:txBody>
                    <a:bodyPr/>
                    <a:lstStyle/>
                    <a:p>
                      <a:pPr marL="285750" marR="76708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400" b="0" dirty="0">
                          <a:solidFill>
                            <a:schemeClr val="tx1"/>
                          </a:solidFill>
                          <a:effectLst/>
                        </a:rPr>
                        <a:t>Bensträckare</a:t>
                      </a:r>
                      <a:endParaRPr lang="sv-SE" sz="1400" b="0" kern="1200" dirty="0">
                        <a:solidFill>
                          <a:schemeClr val="tx1"/>
                        </a:solidFill>
                        <a:effectLst/>
                        <a:latin typeface="+mn-lt"/>
                        <a:ea typeface="+mn-ea"/>
                        <a:cs typeface="+mn-cs"/>
                      </a:endParaRPr>
                    </a:p>
                  </a:txBody>
                  <a:tcPr marL="31756" marR="31756" marT="6186" marB="0">
                    <a:solidFill>
                      <a:schemeClr val="bg1"/>
                    </a:solidFill>
                  </a:tcPr>
                </a:tc>
                <a:extLst>
                  <a:ext uri="{0D108BD9-81ED-4DB2-BD59-A6C34878D82A}">
                    <a16:rowId xmlns:a16="http://schemas.microsoft.com/office/drawing/2014/main" val="3691431794"/>
                  </a:ext>
                </a:extLst>
              </a:tr>
            </a:tbl>
          </a:graphicData>
        </a:graphic>
      </p:graphicFrame>
      <p:graphicFrame>
        <p:nvGraphicFramePr>
          <p:cNvPr id="5" name="Tabell 4">
            <a:extLst>
              <a:ext uri="{FF2B5EF4-FFF2-40B4-BE49-F238E27FC236}">
                <a16:creationId xmlns:a16="http://schemas.microsoft.com/office/drawing/2014/main" id="{4C4A7E08-66EF-531C-8C60-B6D306563BEF}"/>
              </a:ext>
            </a:extLst>
          </p:cNvPr>
          <p:cNvGraphicFramePr>
            <a:graphicFrameLocks noGrp="1"/>
          </p:cNvGraphicFramePr>
          <p:nvPr/>
        </p:nvGraphicFramePr>
        <p:xfrm>
          <a:off x="-24418" y="5672769"/>
          <a:ext cx="12192000" cy="1075934"/>
        </p:xfrm>
        <a:graphic>
          <a:graphicData uri="http://schemas.openxmlformats.org/drawingml/2006/table">
            <a:tbl>
              <a:tblPr firstRow="1" firstCol="1" bandRow="1">
                <a:tableStyleId>{5C22544A-7EE6-4342-B048-85BDC9FD1C3A}</a:tableStyleId>
              </a:tblPr>
              <a:tblGrid>
                <a:gridCol w="2077711">
                  <a:extLst>
                    <a:ext uri="{9D8B030D-6E8A-4147-A177-3AD203B41FA5}">
                      <a16:colId xmlns:a16="http://schemas.microsoft.com/office/drawing/2014/main" val="393549669"/>
                    </a:ext>
                  </a:extLst>
                </a:gridCol>
                <a:gridCol w="10114289">
                  <a:extLst>
                    <a:ext uri="{9D8B030D-6E8A-4147-A177-3AD203B41FA5}">
                      <a16:colId xmlns:a16="http://schemas.microsoft.com/office/drawing/2014/main" val="3742382369"/>
                    </a:ext>
                  </a:extLst>
                </a:gridCol>
              </a:tblGrid>
              <a:tr h="112091">
                <a:tc>
                  <a:txBody>
                    <a:bodyPr/>
                    <a:lstStyle/>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16.20-16.30</a:t>
                      </a: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Bensträckare</a:t>
                      </a:r>
                    </a:p>
                  </a:txBody>
                  <a:tcPr marL="31756" marR="31756" marT="6186" marB="0">
                    <a:solidFill>
                      <a:schemeClr val="bg1">
                        <a:lumMod val="85000"/>
                      </a:schemeClr>
                    </a:solidFill>
                  </a:tcPr>
                </a:tc>
                <a:extLst>
                  <a:ext uri="{0D108BD9-81ED-4DB2-BD59-A6C34878D82A}">
                    <a16:rowId xmlns:a16="http://schemas.microsoft.com/office/drawing/2014/main" val="2344832382"/>
                  </a:ext>
                </a:extLst>
              </a:tr>
              <a:tr h="66953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400" dirty="0">
                          <a:effectLst/>
                        </a:rPr>
                        <a:t>16.30-17.30</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400" dirty="0">
                          <a:effectLst/>
                          <a:latin typeface="Calibri" panose="020F0502020204030204" pitchFamily="34" charset="0"/>
                          <a:ea typeface="Calibri" panose="020F0502020204030204" pitchFamily="34" charset="0"/>
                          <a:cs typeface="Times New Roman" panose="02020603050405020304" pitchFamily="18" charset="0"/>
                        </a:rPr>
                        <a:t>18.30-</a:t>
                      </a:r>
                    </a:p>
                  </a:txBody>
                  <a:tcPr marL="31756" marR="31756" marT="6186" marB="0"/>
                </a:tc>
                <a:tc>
                  <a:txBody>
                    <a:bodyPr/>
                    <a:lstStyle/>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Hur ska vår kommunikation se ut mellan Rikskåren – kårerna  och medlemmarna? Hemsidan – Nyhetsbladet- Intervjuer mm</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 </a:t>
                      </a:r>
                      <a:r>
                        <a:rPr lang="sv-SE" sz="1400" b="1" kern="1200" dirty="0">
                          <a:solidFill>
                            <a:schemeClr val="dk1"/>
                          </a:solidFill>
                          <a:effectLst/>
                          <a:latin typeface="+mn-lt"/>
                          <a:ea typeface="+mn-ea"/>
                          <a:cs typeface="+mn-cs"/>
                        </a:rPr>
                        <a:t>Copyfabriken , FAK Kansli</a:t>
                      </a:r>
                    </a:p>
                    <a:p>
                      <a:pPr marL="0" marR="76708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sv-SE" sz="1400" b="0" kern="1200" dirty="0">
                          <a:solidFill>
                            <a:schemeClr val="dk1"/>
                          </a:solidFill>
                          <a:effectLst/>
                          <a:latin typeface="+mn-lt"/>
                          <a:ea typeface="+mn-ea"/>
                          <a:cs typeface="+mn-cs"/>
                        </a:rPr>
                        <a:t>Middag i Restaurangen</a:t>
                      </a:r>
                    </a:p>
                  </a:txBody>
                  <a:tcPr marL="31756" marR="31756" marT="6186" marB="0">
                    <a:solidFill>
                      <a:schemeClr val="bg1">
                        <a:lumMod val="85000"/>
                      </a:schemeClr>
                    </a:solidFill>
                  </a:tcPr>
                </a:tc>
                <a:extLst>
                  <a:ext uri="{0D108BD9-81ED-4DB2-BD59-A6C34878D82A}">
                    <a16:rowId xmlns:a16="http://schemas.microsoft.com/office/drawing/2014/main" val="1391077563"/>
                  </a:ext>
                </a:extLst>
              </a:tr>
            </a:tbl>
          </a:graphicData>
        </a:graphic>
      </p:graphicFrame>
    </p:spTree>
    <p:extLst>
      <p:ext uri="{BB962C8B-B14F-4D97-AF65-F5344CB8AC3E}">
        <p14:creationId xmlns:p14="http://schemas.microsoft.com/office/powerpoint/2010/main" val="4147832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USERVALUE" val="regFörvaltning"/>
</p:tagLst>
</file>

<file path=ppt/tags/tag2.xml><?xml version="1.0" encoding="utf-8"?>
<p:tagLst xmlns:a="http://schemas.openxmlformats.org/drawingml/2006/main" xmlns:r="http://schemas.openxmlformats.org/officeDocument/2006/relationships" xmlns:p="http://schemas.openxmlformats.org/presentationml/2006/main">
  <p:tag name="USERVALUE" val="regFörvaltning"/>
</p:tagLst>
</file>

<file path=ppt/theme/theme1.xml><?xml version="1.0" encoding="utf-8"?>
<a:theme xmlns:a="http://schemas.openxmlformats.org/drawingml/2006/main" name="Frivilliga Automobilkåren">
  <a:themeElements>
    <a:clrScheme name="FAK - Färger">
      <a:dk1>
        <a:sysClr val="windowText" lastClr="000000"/>
      </a:dk1>
      <a:lt1>
        <a:sysClr val="window" lastClr="FFFFFF"/>
      </a:lt1>
      <a:dk2>
        <a:srgbClr val="3C3C3C"/>
      </a:dk2>
      <a:lt2>
        <a:srgbClr val="DADAD9"/>
      </a:lt2>
      <a:accent1>
        <a:srgbClr val="FFDD00"/>
      </a:accent1>
      <a:accent2>
        <a:srgbClr val="75A8DB"/>
      </a:accent2>
      <a:accent3>
        <a:srgbClr val="2C4A9A"/>
      </a:accent3>
      <a:accent4>
        <a:srgbClr val="3C3C3C"/>
      </a:accent4>
      <a:accent5>
        <a:srgbClr val="DADAD9"/>
      </a:accent5>
      <a:accent6>
        <a:srgbClr val="E4231C"/>
      </a:accent6>
      <a:hlink>
        <a:srgbClr val="75A8DB"/>
      </a:hlink>
      <a:folHlink>
        <a:srgbClr val="E4231C"/>
      </a:folHlink>
    </a:clrScheme>
    <a:fontScheme name="FAK - Typsni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FAK - Basmall #08.potx" id="{EC485DB6-5C95-44A4-A19E-47363EEEE28D}" vid="{7A3D6B0D-C4CC-43D7-B9CF-65299A52C45E}"/>
    </a:ext>
  </a:extLst>
</a:theme>
</file>

<file path=ppt/theme/theme2.xml><?xml version="1.0" encoding="utf-8"?>
<a:theme xmlns:a="http://schemas.openxmlformats.org/drawingml/2006/main" name="1_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rivilliga Automobilkåren">
  <a:themeElements>
    <a:clrScheme name="FAK - Färger">
      <a:dk1>
        <a:sysClr val="windowText" lastClr="000000"/>
      </a:dk1>
      <a:lt1>
        <a:sysClr val="window" lastClr="FFFFFF"/>
      </a:lt1>
      <a:dk2>
        <a:srgbClr val="3C3C3C"/>
      </a:dk2>
      <a:lt2>
        <a:srgbClr val="DADAD9"/>
      </a:lt2>
      <a:accent1>
        <a:srgbClr val="FFDD00"/>
      </a:accent1>
      <a:accent2>
        <a:srgbClr val="75A8DB"/>
      </a:accent2>
      <a:accent3>
        <a:srgbClr val="2C4A9A"/>
      </a:accent3>
      <a:accent4>
        <a:srgbClr val="3C3C3C"/>
      </a:accent4>
      <a:accent5>
        <a:srgbClr val="DADAD9"/>
      </a:accent5>
      <a:accent6>
        <a:srgbClr val="E4231C"/>
      </a:accent6>
      <a:hlink>
        <a:srgbClr val="75A8DB"/>
      </a:hlink>
      <a:folHlink>
        <a:srgbClr val="E4231C"/>
      </a:folHlink>
    </a:clrScheme>
    <a:fontScheme name="FAK - Typsni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FAK - Basmall #08.potx" id="{3785A381-D9C4-4956-BFDE-C47BF75A088E}" vid="{9D4ED4FB-562E-48FB-9EAA-60676838275E}"/>
    </a:ext>
  </a:extLst>
</a:theme>
</file>

<file path=ppt/theme/theme4.xml><?xml version="1.0" encoding="utf-8"?>
<a:theme xmlns:a="http://schemas.openxmlformats.org/drawingml/2006/main" name="Jönköping - Light">
  <a:themeElements>
    <a:clrScheme name="Jönköping">
      <a:dk1>
        <a:sysClr val="windowText" lastClr="000000"/>
      </a:dk1>
      <a:lt1>
        <a:sysClr val="window" lastClr="FFFFFF"/>
      </a:lt1>
      <a:dk2>
        <a:srgbClr val="183D49"/>
      </a:dk2>
      <a:lt2>
        <a:srgbClr val="FAF9F7"/>
      </a:lt2>
      <a:accent1>
        <a:srgbClr val="007FC7"/>
      </a:accent1>
      <a:accent2>
        <a:srgbClr val="AD2D3A"/>
      </a:accent2>
      <a:accent3>
        <a:srgbClr val="00A3B8"/>
      </a:accent3>
      <a:accent4>
        <a:srgbClr val="008369"/>
      </a:accent4>
      <a:accent5>
        <a:srgbClr val="ED6E50"/>
      </a:accent5>
      <a:accent6>
        <a:srgbClr val="8B4A96"/>
      </a:accent6>
      <a:hlink>
        <a:srgbClr val="007FC7"/>
      </a:hlink>
      <a:folHlink>
        <a:srgbClr val="0083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FD3A975-0A49-4C34-9FA8-3638F78C3C1E}" vid="{DADAEE10-1CC5-4A27-B601-0E70122D637F}"/>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Frivilliga Automobilkåren">
  <a:themeElements>
    <a:clrScheme name="FAK - Färger">
      <a:dk1>
        <a:sysClr val="windowText" lastClr="000000"/>
      </a:dk1>
      <a:lt1>
        <a:sysClr val="window" lastClr="FFFFFF"/>
      </a:lt1>
      <a:dk2>
        <a:srgbClr val="3C3C3C"/>
      </a:dk2>
      <a:lt2>
        <a:srgbClr val="DADAD9"/>
      </a:lt2>
      <a:accent1>
        <a:srgbClr val="FFDD00"/>
      </a:accent1>
      <a:accent2>
        <a:srgbClr val="75A8DB"/>
      </a:accent2>
      <a:accent3>
        <a:srgbClr val="2C4A9A"/>
      </a:accent3>
      <a:accent4>
        <a:srgbClr val="3C3C3C"/>
      </a:accent4>
      <a:accent5>
        <a:srgbClr val="DADAD9"/>
      </a:accent5>
      <a:accent6>
        <a:srgbClr val="E4231C"/>
      </a:accent6>
      <a:hlink>
        <a:srgbClr val="75A8DB"/>
      </a:hlink>
      <a:folHlink>
        <a:srgbClr val="E4231C"/>
      </a:folHlink>
    </a:clrScheme>
    <a:fontScheme name="FAK - Typsni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FAK årsbokslut stämman 2023.potx" id="{022D19B5-88F9-4C71-96B9-ED4BFB817D2A}" vid="{C1EC5F0C-2BA9-4CA4-B885-2DBB7B35DEF2}"/>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FAK - Färger">
      <a:dk1>
        <a:sysClr val="windowText" lastClr="000000"/>
      </a:dk1>
      <a:lt1>
        <a:sysClr val="window" lastClr="FFFFFF"/>
      </a:lt1>
      <a:dk2>
        <a:srgbClr val="3C3C3C"/>
      </a:dk2>
      <a:lt2>
        <a:srgbClr val="DADAD9"/>
      </a:lt2>
      <a:accent1>
        <a:srgbClr val="FFDD00"/>
      </a:accent1>
      <a:accent2>
        <a:srgbClr val="75A8DB"/>
      </a:accent2>
      <a:accent3>
        <a:srgbClr val="2C4A9A"/>
      </a:accent3>
      <a:accent4>
        <a:srgbClr val="3C3C3C"/>
      </a:accent4>
      <a:accent5>
        <a:srgbClr val="DADAD9"/>
      </a:accent5>
      <a:accent6>
        <a:srgbClr val="E4231C"/>
      </a:accent6>
      <a:hlink>
        <a:srgbClr val="75A8DB"/>
      </a:hlink>
      <a:folHlink>
        <a:srgbClr val="E4231C"/>
      </a:folHlink>
    </a:clrScheme>
    <a:fontScheme name="FAK - Typsni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FAK - Färger">
      <a:dk1>
        <a:sysClr val="windowText" lastClr="000000"/>
      </a:dk1>
      <a:lt1>
        <a:sysClr val="window" lastClr="FFFFFF"/>
      </a:lt1>
      <a:dk2>
        <a:srgbClr val="3C3C3C"/>
      </a:dk2>
      <a:lt2>
        <a:srgbClr val="DADAD9"/>
      </a:lt2>
      <a:accent1>
        <a:srgbClr val="FFDD00"/>
      </a:accent1>
      <a:accent2>
        <a:srgbClr val="75A8DB"/>
      </a:accent2>
      <a:accent3>
        <a:srgbClr val="2C4A9A"/>
      </a:accent3>
      <a:accent4>
        <a:srgbClr val="3C3C3C"/>
      </a:accent4>
      <a:accent5>
        <a:srgbClr val="DADAD9"/>
      </a:accent5>
      <a:accent6>
        <a:srgbClr val="E4231C"/>
      </a:accent6>
      <a:hlink>
        <a:srgbClr val="75A8DB"/>
      </a:hlink>
      <a:folHlink>
        <a:srgbClr val="E4231C"/>
      </a:folHlink>
    </a:clrScheme>
    <a:fontScheme name="FAK - Typsnit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532cd0-e888-47d6-8f58-db0210f25002" xsi:nil="true"/>
    <lcf76f155ced4ddcb4097134ff3c332f xmlns="10c3a147-0d64-46aa-a281-dc97358e837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29BBCBF21362E4099AE6C2F27C58737" ma:contentTypeVersion="17" ma:contentTypeDescription="Skapa ett nytt dokument." ma:contentTypeScope="" ma:versionID="fe689b06a8d41c80baba5cfdcb72fc19">
  <xsd:schema xmlns:xsd="http://www.w3.org/2001/XMLSchema" xmlns:xs="http://www.w3.org/2001/XMLSchema" xmlns:p="http://schemas.microsoft.com/office/2006/metadata/properties" xmlns:ns2="10c3a147-0d64-46aa-a281-dc97358e8373" xmlns:ns3="d7532cd0-e888-47d6-8f58-db0210f25002" targetNamespace="http://schemas.microsoft.com/office/2006/metadata/properties" ma:root="true" ma:fieldsID="4d28b2d2e4a762139fdc08d737083aca" ns2:_="" ns3:_="">
    <xsd:import namespace="10c3a147-0d64-46aa-a281-dc97358e8373"/>
    <xsd:import namespace="d7532cd0-e888-47d6-8f58-db0210f250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c3a147-0d64-46aa-a281-dc97358e8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e641fc9e-d469-439b-858c-bb315f8f2b4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532cd0-e888-47d6-8f58-db0210f25002"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da409b83-796f-4362-91a2-5a460795ecd3}" ma:internalName="TaxCatchAll" ma:showField="CatchAllData" ma:web="d7532cd0-e888-47d6-8f58-db0210f250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BDA6A-1F6C-4B42-8544-08E5AE6AC91F}">
  <ds:schemaRefs>
    <ds:schemaRef ds:uri="d7532cd0-e888-47d6-8f58-db0210f25002"/>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10c3a147-0d64-46aa-a281-dc97358e8373"/>
    <ds:schemaRef ds:uri="http://www.w3.org/XML/1998/namespace"/>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7DAF2F49-4BFC-481C-A42A-79FCB746F8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c3a147-0d64-46aa-a281-dc97358e8373"/>
    <ds:schemaRef ds:uri="d7532cd0-e888-47d6-8f58-db0210f250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FAK mall</Template>
  <TotalTime>9922</TotalTime>
  <Words>5031</Words>
  <Application>Microsoft Office PowerPoint</Application>
  <PresentationFormat>Bredbild</PresentationFormat>
  <Paragraphs>985</Paragraphs>
  <Slides>82</Slides>
  <Notes>15</Notes>
  <HiddenSlides>1</HiddenSlides>
  <MMClips>0</MMClips>
  <ScaleCrop>false</ScaleCrop>
  <HeadingPairs>
    <vt:vector size="8" baseType="variant">
      <vt:variant>
        <vt:lpstr>Använt teckensnitt</vt:lpstr>
      </vt:variant>
      <vt:variant>
        <vt:i4>11</vt:i4>
      </vt:variant>
      <vt:variant>
        <vt:lpstr>Tema</vt:lpstr>
      </vt:variant>
      <vt:variant>
        <vt:i4>7</vt:i4>
      </vt:variant>
      <vt:variant>
        <vt:lpstr>Serverprogram för OLE-inbäddning</vt:lpstr>
      </vt:variant>
      <vt:variant>
        <vt:i4>1</vt:i4>
      </vt:variant>
      <vt:variant>
        <vt:lpstr>Bildrubriker</vt:lpstr>
      </vt:variant>
      <vt:variant>
        <vt:i4>82</vt:i4>
      </vt:variant>
    </vt:vector>
  </HeadingPairs>
  <TitlesOfParts>
    <vt:vector size="101" baseType="lpstr">
      <vt:lpstr>Aptos</vt:lpstr>
      <vt:lpstr>Arial</vt:lpstr>
      <vt:lpstr>Calibri</vt:lpstr>
      <vt:lpstr>Calibri Light</vt:lpstr>
      <vt:lpstr>Cambria</vt:lpstr>
      <vt:lpstr>Georgia</vt:lpstr>
      <vt:lpstr>Optima</vt:lpstr>
      <vt:lpstr>Symbol</vt:lpstr>
      <vt:lpstr>Times New Roman</vt:lpstr>
      <vt:lpstr>Verdana</vt:lpstr>
      <vt:lpstr>Wingdings</vt:lpstr>
      <vt:lpstr>Frivilliga Automobilkåren</vt:lpstr>
      <vt:lpstr>1_Office-tema</vt:lpstr>
      <vt:lpstr>1_Frivilliga Automobilkåren</vt:lpstr>
      <vt:lpstr>Jönköping - Light</vt:lpstr>
      <vt:lpstr>1_Office Theme</vt:lpstr>
      <vt:lpstr>2_Frivilliga Automobilkåren</vt:lpstr>
      <vt:lpstr>Office-tema</vt:lpstr>
      <vt:lpstr>Document</vt:lpstr>
      <vt:lpstr>PowerPoint-presentation</vt:lpstr>
      <vt:lpstr>PowerPoint-presentation</vt:lpstr>
      <vt:lpstr>PowerPoint-presentation</vt:lpstr>
      <vt:lpstr>PowerPoint-presentation</vt:lpstr>
      <vt:lpstr>PowerPoint-presentation</vt:lpstr>
      <vt:lpstr>                              En del av händelserna 2025</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Hemsidan mm C-O Johannes Rosenberg  </vt:lpstr>
      <vt:lpstr>PowerPoint-presentation</vt:lpstr>
      <vt:lpstr>PowerPoint-presentation</vt:lpstr>
      <vt:lpstr>PowerPoint-presentation</vt:lpstr>
      <vt:lpstr>Konsekvenser av revisionen 2022/23 sedan förra  kårschefsrådet</vt:lpstr>
      <vt:lpstr>Vad har kansliet gjort sedan kårchefsrådet 2025:</vt:lpstr>
      <vt:lpstr>Vad har kansliet gjort sedan kårchefsrådet 2025:</vt:lpstr>
      <vt:lpstr>Vad förväntas din kår göra?</vt:lpstr>
      <vt:lpstr>PowerPoint-presentation</vt:lpstr>
      <vt:lpstr>Revisionen 2022/23 och redovisningen 2024 </vt:lpstr>
      <vt:lpstr> Händelser runt FAK redovisning till MCF 2025 </vt:lpstr>
      <vt:lpstr>PowerPoint-presentation</vt:lpstr>
      <vt:lpstr>PowerPoint-presentation</vt:lpstr>
      <vt:lpstr>PowerPoint-presentation</vt:lpstr>
      <vt:lpstr>Händelser fram till idag:</vt:lpstr>
      <vt:lpstr>PowerPoint-presentation</vt:lpstr>
      <vt:lpstr>PowerPoint-presentation</vt:lpstr>
      <vt:lpstr>PowerPoint-presentation</vt:lpstr>
      <vt:lpstr>PowerPoint-presentation</vt:lpstr>
      <vt:lpstr>PowerPoint-presentation</vt:lpstr>
      <vt:lpstr>PowerPoint-presentation</vt:lpstr>
      <vt:lpstr>PowerPoint-presentation</vt:lpstr>
      <vt:lpstr>Medlemsavgifter till riks</vt:lpstr>
      <vt:lpstr>      Utbildningar FAK 2026 Att tänka på innan anmälan.  </vt:lpstr>
      <vt:lpstr>  Utbildningar FAK 2026              Rutiner </vt:lpstr>
      <vt:lpstr>Arvoden instruktörer 2026</vt:lpstr>
      <vt:lpstr>Utbildningar 2025</vt:lpstr>
      <vt:lpstr>Genomförda utbildningar 2025 TrV </vt:lpstr>
      <vt:lpstr>Genomförda utbildningar 2025 TrV</vt:lpstr>
      <vt:lpstr>Utbildningar 2026  prel</vt:lpstr>
      <vt:lpstr>       Utbildningar TrV</vt:lpstr>
      <vt:lpstr>PowerPoint-presentation</vt:lpstr>
      <vt:lpstr>PowerPoint-presentation</vt:lpstr>
      <vt:lpstr>CRM ersättning kursdeltagare  Kårchefsrådet Höllviken 2026</vt:lpstr>
      <vt:lpstr> FAK CRM ersättning kursdeltagare</vt:lpstr>
      <vt:lpstr> FAK CRM ersättning kursdeltagare</vt:lpstr>
      <vt:lpstr> FAK CRM ersättning kursdeltagare</vt:lpstr>
      <vt:lpstr>Mina uppgifter</vt:lpstr>
      <vt:lpstr>Mina uppgifter</vt:lpstr>
      <vt:lpstr>Mina kurser</vt:lpstr>
      <vt:lpstr>Mina kurser</vt:lpstr>
      <vt:lpstr>Mina kurser</vt:lpstr>
      <vt:lpstr>Mina kurser</vt:lpstr>
      <vt:lpstr>Mina kurser</vt:lpstr>
      <vt:lpstr>Mina kurser</vt:lpstr>
      <vt:lpstr>Mina kurser</vt:lpstr>
      <vt:lpstr>Mina utbetalningar</vt:lpstr>
      <vt:lpstr>Kursadmin</vt:lpstr>
      <vt:lpstr>Kursadmin</vt:lpstr>
      <vt:lpstr>Kursadmin</vt:lpstr>
      <vt:lpstr>Kursadmin</vt:lpstr>
      <vt:lpstr>Kursadmin</vt:lpstr>
      <vt:lpstr>Kursadmin</vt:lpstr>
      <vt:lpstr>Kursadmin</vt:lpstr>
      <vt:lpstr>Frida - Ersättningar</vt:lpstr>
      <vt:lpstr>Frida - Ersättningar</vt:lpstr>
      <vt:lpstr>Frida - Ersättningar</vt:lpstr>
      <vt:lpstr>Frida - Ersättningar</vt:lpstr>
      <vt:lpstr>Implementering av CRM ersättning kursdeltagare</vt:lpstr>
      <vt:lpstr>PowerPoint-presentation</vt:lpstr>
      <vt:lpstr>Valberedningens ordförande  Alf Sandqvist (alf.r.sandqvist@gmail.com)</vt:lpstr>
      <vt:lpstr>Projektledare Riksstämma 2027 Klas Göran Asplund</vt:lpstr>
      <vt:lpstr>PowerPoint-presentation</vt:lpstr>
      <vt:lpstr>Mat</vt:lpstr>
      <vt:lpstr>Boende, enkel- eller dubbelrum</vt:lpstr>
      <vt:lpstr>Läge och kommunikationer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Curt-Ove Jakobsson</dc:creator>
  <cp:lastModifiedBy>Curt-Ove Jakobsson</cp:lastModifiedBy>
  <cp:revision>72</cp:revision>
  <dcterms:created xsi:type="dcterms:W3CDTF">2024-01-14T10:06:05Z</dcterms:created>
  <dcterms:modified xsi:type="dcterms:W3CDTF">2026-02-23T12:35:31Z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0x010100FCE2F5F4464B614EBB25F3696A084092</vt:lpwstr>
  </property>
  <property fmtid="{D5CDD505-2E9C-101B-9397-08002B2CF9AE}" pid="3" name="Order">
    <vt:r8>32000</vt:r8>
  </property>
  <property fmtid="{D5CDD505-2E9C-101B-9397-08002B2CF9AE}" pid="4" name="MediaServiceImageTags">
    <vt:lpwstr/>
  </property>
</Properties>
</file>