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8" r:id="rId3"/>
    <p:sldId id="279" r:id="rId4"/>
    <p:sldId id="280" r:id="rId5"/>
    <p:sldId id="281" r:id="rId6"/>
    <p:sldId id="283" r:id="rId7"/>
    <p:sldId id="284" r:id="rId8"/>
    <p:sldId id="285" r:id="rId9"/>
    <p:sldId id="286" r:id="rId10"/>
    <p:sldId id="287" r:id="rId11"/>
    <p:sldId id="289" r:id="rId12"/>
    <p:sldId id="290" r:id="rId13"/>
    <p:sldId id="291" r:id="rId14"/>
    <p:sldId id="292" r:id="rId15"/>
    <p:sldId id="293" r:id="rId16"/>
    <p:sldId id="295" r:id="rId17"/>
    <p:sldId id="305" r:id="rId1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9646E-A79D-4B70-A694-375A3DD2E76C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88144-BD69-4ABB-825B-15E012ECDE9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7815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6F60D8-16EF-1581-19B4-A55AD043F4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56BCBC6-DB8E-CC5C-B318-BCED953E5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248D554-274F-F103-F071-FE8A9E4AF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2C46-52BD-4F3C-A942-84FD6463312F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6436BC6-19A6-315B-F571-6701EF552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6CFE0F-A2D9-0450-9335-B6E82B14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DFAF-7DEF-455A-83CE-287B6D1DF5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609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385836-12FC-A1AD-A871-5F012DA18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849F8ECC-3F2C-4051-7E6D-DD05B0FDC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74CD2EE-E8D2-C7B8-37D1-882F5AF18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2C46-52BD-4F3C-A942-84FD6463312F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1172216-3841-30F9-B7C7-CCE808310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4DE1292-CC67-F85C-87FC-8A3B92A83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DFAF-7DEF-455A-83CE-287B6D1DF5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1610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08772CA4-F72F-DE56-AF1A-548F1A74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1291DC6-8E77-8FB8-F2E5-F14C4EE6E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DA82102-28C7-7BEE-A0BA-007608EDF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2C46-52BD-4F3C-A942-84FD6463312F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665A048-9CB7-2705-CC04-327444AAF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61CEB36-0624-317C-CB7B-595D8B0E2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DFAF-7DEF-455A-83CE-287B6D1DF5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608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02F448-EECC-7623-795C-CD365EBCE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6377721-491C-2DA2-A714-84D368DB4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8CB55E9-5E74-AB45-2FE9-FA598652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2C46-52BD-4F3C-A942-84FD6463312F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F3C1B38-8791-EDAF-FA65-390E0D4B1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9554090-E6BC-76F8-5836-3EEBDAC59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DFAF-7DEF-455A-83CE-287B6D1DF5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087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014CA0-1D67-5263-A33C-E6A924AFE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4260768-0E2A-749C-C2F1-7F8B1892E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D832095-317C-6A85-E0DF-97F6E6D80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2C46-52BD-4F3C-A942-84FD6463312F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0146C4E-54E2-7252-14D8-3DA395374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52E3DE7-F2EC-33B5-1EED-BD1AAD16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DFAF-7DEF-455A-83CE-287B6D1DF5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649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D75E55-F07C-1CAC-05A3-BA75A534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0BCF365-E1BA-D842-CA9C-C9F4B723AD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DFFBCAC-9563-6950-C74F-C39241A30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FD92144-A757-AF41-4982-97B0C3D8D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2C46-52BD-4F3C-A942-84FD6463312F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D9EA5F7-2C8C-05F3-E15B-ED66F1750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B45C6D1-0ACE-138D-B755-C088820AA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DFAF-7DEF-455A-83CE-287B6D1DF5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0211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3726AF-4E1C-B1E5-6E94-8F4C5AF6B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4B5149A-2F1D-6786-050F-BD12A4E95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46DFA1D-230B-A356-3DCF-9F1C5343B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2C002CC-F588-9764-BF2F-CC9C614C77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EB86C24D-9924-1243-DFCE-79E80802F8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EEBA895-F424-F63A-B26C-A12E435C5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2C46-52BD-4F3C-A942-84FD6463312F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B90B5965-60DE-CA92-1AB1-C6123B1BA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8600107-A93A-8258-A4E3-F49758414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DFAF-7DEF-455A-83CE-287B6D1DF5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002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F9BC3F-58EF-CFC5-B47F-D0CDC4989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989AD0E-A082-D048-3F86-E8E03E893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2C46-52BD-4F3C-A942-84FD6463312F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C90882B-A906-6049-B042-70423A436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CADF1920-2A11-196C-1546-1A74891C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DFAF-7DEF-455A-83CE-287B6D1DF5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1527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054D900-D981-1527-298C-FF648142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2C46-52BD-4F3C-A942-84FD6463312F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C2FF8F14-E286-80F7-F3D8-0B0824D8B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8F19617-66B2-FD72-3524-31A44A8F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DFAF-7DEF-455A-83CE-287B6D1DF5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8767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DFCEEC1-5D50-59F7-EAC1-A0CC6141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495CB74-4D30-9829-A8A4-1E5709CB1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0776017-EEFD-120A-6A41-5089E4863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05A0396-A2EF-2A14-6677-54019882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2C46-52BD-4F3C-A942-84FD6463312F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FDE12A9-C617-4B65-7E32-E773AA09C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5CB3D62-1C33-9457-B98F-68C073B6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DFAF-7DEF-455A-83CE-287B6D1DF5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5030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AF8022-54E0-FF8F-AC01-167A3F45A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87BE91C-4592-1F1B-5569-4592456F5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7ADAED2-8676-FF74-A8AF-097082904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CD5D5B4-9C01-E298-9AC8-1F1581C72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B2C46-52BD-4F3C-A942-84FD6463312F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120C5EB-D791-8ADC-B8F7-8BEB0F4A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7B0E0882-62A5-A93F-D164-4916F6B5A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2DFAF-7DEF-455A-83CE-287B6D1DF5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0933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B074B6C-001F-4F16-B64C-157006690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E4FBA09-FECB-193D-D6D7-2BB4ACB6B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202FC1A-956D-E35D-B7D0-78347DCCD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7B2C46-52BD-4F3C-A942-84FD6463312F}" type="datetimeFigureOut">
              <a:rPr lang="sv-SE" smtClean="0"/>
              <a:t>2026-02-23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D607C28-7E16-0708-B89A-7ECA9CAB2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48255B7-CBBD-81C8-D1B4-FD4161508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2DFAF-7DEF-455A-83CE-287B6D1DF58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4114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2026-01-282.pptx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hyperlink" Target="2026-01-284.pptx" TargetMode="External"/><Relationship Id="rId5" Type="http://schemas.openxmlformats.org/officeDocument/2006/relationships/hyperlink" Target="2026-01-285.pptx" TargetMode="External"/><Relationship Id="rId4" Type="http://schemas.openxmlformats.org/officeDocument/2006/relationships/hyperlink" Target="2026-01-283.ppt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D1DE2D4-0196-A712-52AC-2209689C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3435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701F94D-4450-9795-5B63-4DB5FB3E8443}"/>
              </a:ext>
            </a:extLst>
          </p:cNvPr>
          <p:cNvSpPr txBox="1"/>
          <p:nvPr/>
        </p:nvSpPr>
        <p:spPr>
          <a:xfrm>
            <a:off x="1679511" y="0"/>
            <a:ext cx="9680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b="1" dirty="0"/>
              <a:t>Folk och Försvars Rikskonferens 2026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E9C37F9-A444-D6DE-DF4F-C3ADFBD0E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567" y="2042405"/>
            <a:ext cx="10550524" cy="886141"/>
          </a:xfrm>
        </p:spPr>
        <p:txBody>
          <a:bodyPr/>
          <a:lstStyle/>
          <a:p>
            <a:r>
              <a:rPr lang="sv-SE" sz="5400" dirty="0"/>
              <a:t>Curt-Ove Jakobsson </a:t>
            </a:r>
          </a:p>
        </p:txBody>
      </p:sp>
    </p:spTree>
    <p:extLst>
      <p:ext uri="{BB962C8B-B14F-4D97-AF65-F5344CB8AC3E}">
        <p14:creationId xmlns:p14="http://schemas.microsoft.com/office/powerpoint/2010/main" val="234811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D1DE2D4-0196-A712-52AC-2209689C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8175"/>
            <a:ext cx="12192000" cy="813435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701F94D-4450-9795-5B63-4DB5FB3E8443}"/>
              </a:ext>
            </a:extLst>
          </p:cNvPr>
          <p:cNvSpPr txBox="1"/>
          <p:nvPr/>
        </p:nvSpPr>
        <p:spPr>
          <a:xfrm>
            <a:off x="1679511" y="0"/>
            <a:ext cx="9680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b="1" dirty="0">
                <a:solidFill>
                  <a:schemeClr val="bg1"/>
                </a:solidFill>
              </a:rPr>
              <a:t>Folk och Försvars Rikskonferens 2026</a:t>
            </a:r>
          </a:p>
        </p:txBody>
      </p:sp>
      <p:pic>
        <p:nvPicPr>
          <p:cNvPr id="5" name="Bildobjekt 4" descr="En bild som visar blomma, inomhus, person, konst&#10;&#10;AI-genererat innehåll kan vara felaktigt.">
            <a:extLst>
              <a:ext uri="{FF2B5EF4-FFF2-40B4-BE49-F238E27FC236}">
                <a16:creationId xmlns:a16="http://schemas.microsoft.com/office/drawing/2014/main" id="{1A9A5578-BEEA-C8F4-EA57-02518B4A2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95251" y="1499060"/>
            <a:ext cx="6362006" cy="4771505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BB9B32F6-0C7D-772E-623F-030BB0639E60}"/>
              </a:ext>
            </a:extLst>
          </p:cNvPr>
          <p:cNvSpPr txBox="1"/>
          <p:nvPr/>
        </p:nvSpPr>
        <p:spPr>
          <a:xfrm>
            <a:off x="38791" y="703809"/>
            <a:ext cx="505894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Det kan bli krig i Sverige!!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Gäller fortfarande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Skyddsmask till vissa kategorier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>
                <a:solidFill>
                  <a:schemeClr val="bg1"/>
                </a:solidFill>
              </a:rPr>
              <a:t>Livsmedel,mediciner</a:t>
            </a:r>
            <a:r>
              <a:rPr lang="sv-SE" sz="2400" dirty="0">
                <a:solidFill>
                  <a:schemeClr val="bg1"/>
                </a:solidFill>
              </a:rPr>
              <a:t>, </a:t>
            </a:r>
          </a:p>
          <a:p>
            <a:r>
              <a:rPr lang="sv-SE" sz="2400" dirty="0">
                <a:solidFill>
                  <a:schemeClr val="bg1"/>
                </a:solidFill>
              </a:rPr>
              <a:t>      vattenhantering, kontanthantering, </a:t>
            </a:r>
          </a:p>
          <a:p>
            <a:r>
              <a:rPr lang="sv-SE" sz="2400" dirty="0">
                <a:solidFill>
                  <a:schemeClr val="bg1"/>
                </a:solidFill>
              </a:rPr>
              <a:t>      skyddsrum mm.</a:t>
            </a:r>
          </a:p>
          <a:p>
            <a:endParaRPr lang="sv-SE" sz="2400" dirty="0">
              <a:solidFill>
                <a:schemeClr val="bg1"/>
              </a:solidFill>
            </a:endParaRPr>
          </a:p>
        </p:txBody>
      </p:sp>
      <p:pic>
        <p:nvPicPr>
          <p:cNvPr id="11" name="Bildobjekt 10" descr="En bild som visar klädsel, person, inomhus, blomma&#10;&#10;AI-genererat innehåll kan vara felaktigt.">
            <a:extLst>
              <a:ext uri="{FF2B5EF4-FFF2-40B4-BE49-F238E27FC236}">
                <a16:creationId xmlns:a16="http://schemas.microsoft.com/office/drawing/2014/main" id="{F35A92C7-3675-2202-DED3-DB231D40F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6139" y="1553792"/>
            <a:ext cx="7565047" cy="5673785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0E358871-DF58-F495-CB1D-E9653BE46CE0}"/>
              </a:ext>
            </a:extLst>
          </p:cNvPr>
          <p:cNvSpPr txBox="1"/>
          <p:nvPr/>
        </p:nvSpPr>
        <p:spPr>
          <a:xfrm>
            <a:off x="5480957" y="992117"/>
            <a:ext cx="5439951" cy="2010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200" dirty="0">
                <a:solidFill>
                  <a:schemeClr val="bg1"/>
                </a:solidFill>
              </a:rPr>
              <a:t>Hur står det till med vår Försvarsvilja?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>
                <a:solidFill>
                  <a:schemeClr val="bg1"/>
                </a:solidFill>
              </a:rPr>
              <a:t>50% bryr sig inte eller blir påverkade!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>
                <a:solidFill>
                  <a:schemeClr val="bg1"/>
                </a:solidFill>
              </a:rPr>
              <a:t>Men 90% ställer alltid upp för </a:t>
            </a:r>
            <a:r>
              <a:rPr lang="sv-SE" sz="2200" dirty="0" err="1">
                <a:solidFill>
                  <a:schemeClr val="bg1"/>
                </a:solidFill>
              </a:rPr>
              <a:t>för</a:t>
            </a:r>
            <a:r>
              <a:rPr lang="sv-SE" sz="2200" dirty="0">
                <a:solidFill>
                  <a:schemeClr val="bg1"/>
                </a:solidFill>
              </a:rPr>
              <a:t> att hjälpa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200" dirty="0">
                <a:solidFill>
                  <a:schemeClr val="bg1"/>
                </a:solidFill>
              </a:rPr>
              <a:t>Inga problem när det gäller!</a:t>
            </a:r>
          </a:p>
          <a:p>
            <a:endParaRPr lang="sv-SE" sz="2200" baseline="-25000" dirty="0">
              <a:solidFill>
                <a:schemeClr val="bg1"/>
              </a:solidFill>
            </a:endParaRPr>
          </a:p>
          <a:p>
            <a:endParaRPr lang="sv-SE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2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D1DE2D4-0196-A712-52AC-2209689C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9" y="-494088"/>
            <a:ext cx="12192000" cy="813435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C068FB56-25DD-F80C-388B-5592144069FC}"/>
              </a:ext>
            </a:extLst>
          </p:cNvPr>
          <p:cNvSpPr txBox="1"/>
          <p:nvPr/>
        </p:nvSpPr>
        <p:spPr>
          <a:xfrm>
            <a:off x="1603311" y="0"/>
            <a:ext cx="9680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b="1" dirty="0">
                <a:solidFill>
                  <a:schemeClr val="bg1"/>
                </a:solidFill>
              </a:rPr>
              <a:t>Folk och Försvars Rikskonferens 2026</a:t>
            </a:r>
          </a:p>
        </p:txBody>
      </p:sp>
      <p:pic>
        <p:nvPicPr>
          <p:cNvPr id="7" name="Bildobjekt 6" descr="En bild som visar himmel, moln, person, klädsel&#10;&#10;AI-genererat innehåll kan vara felaktigt.">
            <a:extLst>
              <a:ext uri="{FF2B5EF4-FFF2-40B4-BE49-F238E27FC236}">
                <a16:creationId xmlns:a16="http://schemas.microsoft.com/office/drawing/2014/main" id="{16973583-B735-0205-2B2F-050E53C0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9994" y="1482638"/>
            <a:ext cx="6639952" cy="4979964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09377101-4D76-45A2-2CC3-1838A491BC3C}"/>
              </a:ext>
            </a:extLst>
          </p:cNvPr>
          <p:cNvSpPr txBox="1"/>
          <p:nvPr/>
        </p:nvSpPr>
        <p:spPr>
          <a:xfrm>
            <a:off x="188422" y="853441"/>
            <a:ext cx="509960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Nordiskt ledarskap viktigt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Sätt stopp för all import av rysk olja, gödsel</a:t>
            </a:r>
          </a:p>
          <a:p>
            <a:r>
              <a:rPr lang="sv-SE" sz="2000" dirty="0">
                <a:solidFill>
                  <a:schemeClr val="bg1"/>
                </a:solidFill>
              </a:rPr>
              <a:t>     och oligarker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Förstärka Östersjöområdet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USA:s värderingar –tveksamt att luta sig mot</a:t>
            </a:r>
            <a:endParaRPr lang="sv-SE" sz="2000" dirty="0"/>
          </a:p>
        </p:txBody>
      </p:sp>
      <p:pic>
        <p:nvPicPr>
          <p:cNvPr id="14" name="Bildobjekt 13" descr="En bild som visar person, klädsel, presentation, person&#10;&#10;AI-genererat innehåll kan vara felaktigt.">
            <a:extLst>
              <a:ext uri="{FF2B5EF4-FFF2-40B4-BE49-F238E27FC236}">
                <a16:creationId xmlns:a16="http://schemas.microsoft.com/office/drawing/2014/main" id="{B9A51E0F-365D-C5FF-C3BB-66BB82747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63" y="649130"/>
            <a:ext cx="8857955" cy="6643466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F4DFE6ED-EE35-631B-0E4B-F892C8195870}"/>
              </a:ext>
            </a:extLst>
          </p:cNvPr>
          <p:cNvSpPr txBox="1"/>
          <p:nvPr/>
        </p:nvSpPr>
        <p:spPr>
          <a:xfrm>
            <a:off x="5168386" y="853440"/>
            <a:ext cx="72182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Ökad militär förmåga håller på att skapas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Sverige har blivit en av de starkaste vapensmedjorna i Europa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Krigsförbanden utgör kärnan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De Frivilliga Försvarsorganisationerna mycket viktiga för Totalförsvaret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Drönarinsats och en kraftfull rymdvapensatsning är beslutad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Vi måste ta lärdomar av Ukraina hur de på kort tid byggt upp sitt försvar.</a:t>
            </a:r>
          </a:p>
        </p:txBody>
      </p:sp>
    </p:spTree>
    <p:extLst>
      <p:ext uri="{BB962C8B-B14F-4D97-AF65-F5344CB8AC3E}">
        <p14:creationId xmlns:p14="http://schemas.microsoft.com/office/powerpoint/2010/main" val="117102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D1DE2D4-0196-A712-52AC-2209689C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8175"/>
            <a:ext cx="12192000" cy="813435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701F94D-4450-9795-5B63-4DB5FB3E8443}"/>
              </a:ext>
            </a:extLst>
          </p:cNvPr>
          <p:cNvSpPr txBox="1"/>
          <p:nvPr/>
        </p:nvSpPr>
        <p:spPr>
          <a:xfrm>
            <a:off x="1679511" y="0"/>
            <a:ext cx="9680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b="1" dirty="0">
                <a:solidFill>
                  <a:schemeClr val="bg1"/>
                </a:solidFill>
              </a:rPr>
              <a:t>Folk och Försvars Rikskonferens 2026</a:t>
            </a:r>
          </a:p>
        </p:txBody>
      </p:sp>
      <p:pic>
        <p:nvPicPr>
          <p:cNvPr id="5" name="Bildobjekt 4" descr="En bild som visar himmel, klädsel, person, Människoansikte&#10;&#10;AI-genererat innehåll kan vara felaktigt.">
            <a:extLst>
              <a:ext uri="{FF2B5EF4-FFF2-40B4-BE49-F238E27FC236}">
                <a16:creationId xmlns:a16="http://schemas.microsoft.com/office/drawing/2014/main" id="{B59C611C-E6B3-89A1-2740-A8CF96FC5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9412"/>
            <a:ext cx="6725235" cy="5043926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C313E952-A698-F03C-61B0-F54B8380FD68}"/>
              </a:ext>
            </a:extLst>
          </p:cNvPr>
          <p:cNvSpPr txBox="1"/>
          <p:nvPr/>
        </p:nvSpPr>
        <p:spPr>
          <a:xfrm>
            <a:off x="0" y="1229412"/>
            <a:ext cx="351974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(S) Inget rundningsmärke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2 Brigader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Nytt Regemente i Kiruna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1 Ubåt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Statligt intresse i </a:t>
            </a:r>
            <a:r>
              <a:rPr lang="sv-SE" sz="2000" dirty="0" err="1">
                <a:solidFill>
                  <a:schemeClr val="bg1"/>
                </a:solidFill>
              </a:rPr>
              <a:t>Fö</a:t>
            </a:r>
            <a:r>
              <a:rPr lang="sv-SE" sz="2000" dirty="0">
                <a:solidFill>
                  <a:schemeClr val="bg1"/>
                </a:solidFill>
              </a:rPr>
              <a:t>-industrin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Bevara stridsflyg i landet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Sluta prata om Natos förfall</a:t>
            </a:r>
          </a:p>
          <a:p>
            <a:endParaRPr lang="sv-SE" sz="2000" dirty="0">
              <a:solidFill>
                <a:schemeClr val="bg1"/>
              </a:solidFill>
            </a:endParaRPr>
          </a:p>
        </p:txBody>
      </p:sp>
      <p:pic>
        <p:nvPicPr>
          <p:cNvPr id="15" name="Bildobjekt 14" descr="En bild som visar klädsel, Människoansikte, person, text&#10;&#10;AI-genererat innehåll kan vara felaktigt.">
            <a:extLst>
              <a:ext uri="{FF2B5EF4-FFF2-40B4-BE49-F238E27FC236}">
                <a16:creationId xmlns:a16="http://schemas.microsoft.com/office/drawing/2014/main" id="{B4784778-F4B4-AD5B-43E8-627414E1A5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2" y="1229412"/>
            <a:ext cx="6725235" cy="5043926"/>
          </a:xfrm>
          <a:prstGeom prst="rect">
            <a:avLst/>
          </a:prstGeom>
        </p:spPr>
      </p:pic>
      <p:sp>
        <p:nvSpPr>
          <p:cNvPr id="19" name="textruta 18">
            <a:extLst>
              <a:ext uri="{FF2B5EF4-FFF2-40B4-BE49-F238E27FC236}">
                <a16:creationId xmlns:a16="http://schemas.microsoft.com/office/drawing/2014/main" id="{F09F3BE8-6464-7713-AD65-ABA6329146E7}"/>
              </a:ext>
            </a:extLst>
          </p:cNvPr>
          <p:cNvSpPr txBox="1"/>
          <p:nvPr/>
        </p:nvSpPr>
        <p:spPr>
          <a:xfrm>
            <a:off x="5619402" y="1147769"/>
            <a:ext cx="68127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Leverans av ledarskap och långsiktig militär styrka!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Enorm tillväxt – över 2000 kadetter på väg in!</a:t>
            </a:r>
          </a:p>
          <a:p>
            <a:endParaRPr lang="sv-SE" sz="2400" dirty="0">
              <a:solidFill>
                <a:schemeClr val="bg1"/>
              </a:solidFill>
            </a:endParaRPr>
          </a:p>
          <a:p>
            <a:endParaRPr lang="sv-SE" sz="2400" dirty="0"/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1D2C5F71-3D78-8208-9F0F-A6705CC9BFA4}"/>
              </a:ext>
            </a:extLst>
          </p:cNvPr>
          <p:cNvSpPr txBox="1"/>
          <p:nvPr/>
        </p:nvSpPr>
        <p:spPr>
          <a:xfrm>
            <a:off x="5778386" y="5741323"/>
            <a:ext cx="6038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Varje medveten uppbyggnad av administrativa </a:t>
            </a:r>
          </a:p>
          <a:p>
            <a:r>
              <a:rPr lang="sv-SE" sz="2400" dirty="0">
                <a:solidFill>
                  <a:schemeClr val="bg1"/>
                </a:solidFill>
              </a:rPr>
              <a:t>hinder betraktar ÖB som en fientlig handling!!!</a:t>
            </a: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val="8545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D1DE2D4-0196-A712-52AC-2209689C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171" y="-294582"/>
            <a:ext cx="12192000" cy="813435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701F94D-4450-9795-5B63-4DB5FB3E8443}"/>
              </a:ext>
            </a:extLst>
          </p:cNvPr>
          <p:cNvSpPr txBox="1"/>
          <p:nvPr/>
        </p:nvSpPr>
        <p:spPr>
          <a:xfrm>
            <a:off x="1679511" y="0"/>
            <a:ext cx="9680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b="1" dirty="0">
                <a:solidFill>
                  <a:schemeClr val="bg1"/>
                </a:solidFill>
              </a:rPr>
              <a:t>Folk och Försvars Rikskonferens 2026</a:t>
            </a:r>
          </a:p>
        </p:txBody>
      </p:sp>
      <p:pic>
        <p:nvPicPr>
          <p:cNvPr id="5" name="Bildobjekt 4" descr="En bild som visar klädsel, person, person, himmel&#10;&#10;AI-genererat innehåll kan vara felaktigt.">
            <a:extLst>
              <a:ext uri="{FF2B5EF4-FFF2-40B4-BE49-F238E27FC236}">
                <a16:creationId xmlns:a16="http://schemas.microsoft.com/office/drawing/2014/main" id="{C98F0CE1-5C8F-971F-EF12-4B6266B7E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266" y="947651"/>
            <a:ext cx="7880466" cy="5910349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75FD3345-BA92-65A0-719F-57129B4B5DA8}"/>
              </a:ext>
            </a:extLst>
          </p:cNvPr>
          <p:cNvSpPr txBox="1"/>
          <p:nvPr/>
        </p:nvSpPr>
        <p:spPr>
          <a:xfrm>
            <a:off x="77585" y="1064023"/>
            <a:ext cx="81749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Danmark och Grönland är en del av Sveriges operationsområde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Ryssland blir tyvärr militärt bättre för varje dag som kriget i Ukraina pågår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Vi måste alltså skapa samma förutsättningar som Ryssland - minst</a:t>
            </a:r>
          </a:p>
          <a:p>
            <a:endParaRPr lang="sv-SE" sz="2000" dirty="0">
              <a:solidFill>
                <a:schemeClr val="bg1"/>
              </a:solidFill>
            </a:endParaRPr>
          </a:p>
        </p:txBody>
      </p:sp>
      <p:pic>
        <p:nvPicPr>
          <p:cNvPr id="16" name="Bildobjekt 15" descr="En bild som visar klädsel, Människoansikte, person, person&#10;&#10;AI-genererat innehåll kan vara felaktigt.">
            <a:extLst>
              <a:ext uri="{FF2B5EF4-FFF2-40B4-BE49-F238E27FC236}">
                <a16:creationId xmlns:a16="http://schemas.microsoft.com/office/drawing/2014/main" id="{8BE72AD9-AB59-DA0E-444B-340A6BEC6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116" y="2061556"/>
            <a:ext cx="6151417" cy="4613563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EB46D103-B698-EF95-8339-8C2E14292AE0}"/>
              </a:ext>
            </a:extLst>
          </p:cNvPr>
          <p:cNvSpPr txBox="1"/>
          <p:nvPr/>
        </p:nvSpPr>
        <p:spPr>
          <a:xfrm>
            <a:off x="7133233" y="2105891"/>
            <a:ext cx="4432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Tack till alla i snöstormarna särskilt de</a:t>
            </a:r>
          </a:p>
          <a:p>
            <a:r>
              <a:rPr lang="sv-SE" sz="2000" dirty="0">
                <a:solidFill>
                  <a:schemeClr val="bg1"/>
                </a:solidFill>
              </a:rPr>
              <a:t>     Frivilliga Försvarsorganisationerna!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Samarbete har ökat överallt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Krigsplacering är central!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E387B713-34D9-DFF8-5832-3DB9ECA0E793}"/>
              </a:ext>
            </a:extLst>
          </p:cNvPr>
          <p:cNvSpPr txBox="1"/>
          <p:nvPr/>
        </p:nvSpPr>
        <p:spPr>
          <a:xfrm>
            <a:off x="6910648" y="4720752"/>
            <a:ext cx="6472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chemeClr val="bg1"/>
                </a:solidFill>
              </a:rPr>
              <a:t>Slutorden: Alla har ett ansvar!!!</a:t>
            </a:r>
          </a:p>
        </p:txBody>
      </p:sp>
    </p:spTree>
    <p:extLst>
      <p:ext uri="{BB962C8B-B14F-4D97-AF65-F5344CB8AC3E}">
        <p14:creationId xmlns:p14="http://schemas.microsoft.com/office/powerpoint/2010/main" val="71337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D1DE2D4-0196-A712-52AC-2209689C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2415"/>
            <a:ext cx="12192000" cy="813435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701F94D-4450-9795-5B63-4DB5FB3E8443}"/>
              </a:ext>
            </a:extLst>
          </p:cNvPr>
          <p:cNvSpPr txBox="1"/>
          <p:nvPr/>
        </p:nvSpPr>
        <p:spPr>
          <a:xfrm>
            <a:off x="1679511" y="0"/>
            <a:ext cx="9680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b="1" dirty="0">
                <a:solidFill>
                  <a:schemeClr val="bg1"/>
                </a:solidFill>
              </a:rPr>
              <a:t>Folk och Försvars Rikskonferens 2026</a:t>
            </a:r>
          </a:p>
        </p:txBody>
      </p:sp>
      <p:pic>
        <p:nvPicPr>
          <p:cNvPr id="12" name="Bildobjekt 11" descr="En bild som visar klädsel, person, person, Människoansikte&#10;&#10;AI-genererat innehåll kan vara felaktigt.">
            <a:extLst>
              <a:ext uri="{FF2B5EF4-FFF2-40B4-BE49-F238E27FC236}">
                <a16:creationId xmlns:a16="http://schemas.microsoft.com/office/drawing/2014/main" id="{D631F374-FC37-9197-2F92-B6F6813EF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679" y="1612669"/>
            <a:ext cx="7082444" cy="5311833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0A697608-9092-983D-5DDE-52491876EB7B}"/>
              </a:ext>
            </a:extLst>
          </p:cNvPr>
          <p:cNvSpPr txBox="1"/>
          <p:nvPr/>
        </p:nvSpPr>
        <p:spPr>
          <a:xfrm>
            <a:off x="0" y="1756756"/>
            <a:ext cx="671446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Skjutningar har minskat med 60 % där barn varit inblandade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Gripande av styrande gängkriminella har fördubblats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Sprängningar har ökat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Rekryteringen har flyttat från skolgårdar till mobilen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Mobiler ska bort och straffen öka</a:t>
            </a:r>
          </a:p>
          <a:p>
            <a:endParaRPr lang="sv-SE" sz="2000" dirty="0">
              <a:solidFill>
                <a:schemeClr val="bg1"/>
              </a:solidFill>
            </a:endParaRPr>
          </a:p>
          <a:p>
            <a:endParaRPr lang="sv-SE" sz="2000" dirty="0">
              <a:solidFill>
                <a:schemeClr val="bg1"/>
              </a:solidFill>
            </a:endParaRPr>
          </a:p>
        </p:txBody>
      </p:sp>
      <p:pic>
        <p:nvPicPr>
          <p:cNvPr id="17" name="Bildobjekt 16" descr="En bild som visar Människoansikte, klädsel, person, Offentligt tal&#10;&#10;AI-genererat innehåll kan vara felaktigt.">
            <a:extLst>
              <a:ext uri="{FF2B5EF4-FFF2-40B4-BE49-F238E27FC236}">
                <a16:creationId xmlns:a16="http://schemas.microsoft.com/office/drawing/2014/main" id="{A9799E1B-A60D-4BA5-0C2A-C72A49D50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765" y="1612668"/>
            <a:ext cx="7082445" cy="5311834"/>
          </a:xfrm>
          <a:prstGeom prst="rect">
            <a:avLst/>
          </a:prstGeom>
        </p:spPr>
      </p:pic>
      <p:sp>
        <p:nvSpPr>
          <p:cNvPr id="20" name="textruta 19">
            <a:extLst>
              <a:ext uri="{FF2B5EF4-FFF2-40B4-BE49-F238E27FC236}">
                <a16:creationId xmlns:a16="http://schemas.microsoft.com/office/drawing/2014/main" id="{8DA888CC-43CF-7CE0-B190-1EC81FCB9C69}"/>
              </a:ext>
            </a:extLst>
          </p:cNvPr>
          <p:cNvSpPr txBox="1"/>
          <p:nvPr/>
        </p:nvSpPr>
        <p:spPr>
          <a:xfrm>
            <a:off x="7277146" y="1756756"/>
            <a:ext cx="35765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bg1"/>
                </a:solidFill>
              </a:rPr>
              <a:t>Vice ordförande i Justitieutskottet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Håller med – behöver en 0-vision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</a:rPr>
              <a:t>Bättre kontakt med vuxenvärlden</a:t>
            </a:r>
          </a:p>
          <a:p>
            <a:r>
              <a:rPr lang="sv-SE" dirty="0">
                <a:solidFill>
                  <a:schemeClr val="bg1"/>
                </a:solidFill>
              </a:rPr>
              <a:t>Håll koll på barnens mobiler</a:t>
            </a:r>
          </a:p>
          <a:p>
            <a:r>
              <a:rPr lang="sv-SE" dirty="0">
                <a:solidFill>
                  <a:schemeClr val="bg1"/>
                </a:solidFill>
              </a:rPr>
              <a:t>Snabb uppföljning om barn </a:t>
            </a:r>
          </a:p>
          <a:p>
            <a:r>
              <a:rPr lang="sv-SE" dirty="0">
                <a:solidFill>
                  <a:schemeClr val="bg1"/>
                </a:solidFill>
              </a:rPr>
              <a:t>hamnat fel</a:t>
            </a:r>
          </a:p>
          <a:p>
            <a:endParaRPr lang="sv-SE" dirty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  <a:p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9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D1DE2D4-0196-A712-52AC-2209689C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8175"/>
            <a:ext cx="12192000" cy="8134350"/>
          </a:xfrm>
          <a:prstGeom prst="rect">
            <a:avLst/>
          </a:prstGeom>
        </p:spPr>
      </p:pic>
      <p:pic>
        <p:nvPicPr>
          <p:cNvPr id="14" name="Bildobjekt 13" descr="En bild som visar klädsel, person, person, Tal&#10;&#10;AI-genererat innehåll kan vara felaktigt.">
            <a:extLst>
              <a:ext uri="{FF2B5EF4-FFF2-40B4-BE49-F238E27FC236}">
                <a16:creationId xmlns:a16="http://schemas.microsoft.com/office/drawing/2014/main" id="{26291A8E-FD12-77D8-1560-7E4E88EB4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149" y="947652"/>
            <a:ext cx="8190807" cy="6143105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701F94D-4450-9795-5B63-4DB5FB3E8443}"/>
              </a:ext>
            </a:extLst>
          </p:cNvPr>
          <p:cNvSpPr txBox="1"/>
          <p:nvPr/>
        </p:nvSpPr>
        <p:spPr>
          <a:xfrm>
            <a:off x="1679511" y="0"/>
            <a:ext cx="9680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b="1" dirty="0">
                <a:solidFill>
                  <a:schemeClr val="bg1"/>
                </a:solidFill>
              </a:rPr>
              <a:t>Folk och Försvars Rikskonferens 2026</a:t>
            </a:r>
          </a:p>
        </p:txBody>
      </p:sp>
      <p:pic>
        <p:nvPicPr>
          <p:cNvPr id="5" name="Bildobjekt 4" descr="En bild som visar klädsel, Människoansikte, person, Talesperson&#10;&#10;AI-genererat innehåll kan vara felaktigt.">
            <a:extLst>
              <a:ext uri="{FF2B5EF4-FFF2-40B4-BE49-F238E27FC236}">
                <a16:creationId xmlns:a16="http://schemas.microsoft.com/office/drawing/2014/main" id="{687388DA-3F74-0672-659B-C98898F7E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88" y="947651"/>
            <a:ext cx="7640315" cy="5730236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ADA0FFA4-DB24-7425-1AC0-C7C55724BAC9}"/>
              </a:ext>
            </a:extLst>
          </p:cNvPr>
          <p:cNvSpPr txBox="1"/>
          <p:nvPr/>
        </p:nvSpPr>
        <p:spPr>
          <a:xfrm>
            <a:off x="-73889" y="1202575"/>
            <a:ext cx="73076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Det finns lika många gängkriminella som </a:t>
            </a:r>
            <a:r>
              <a:rPr lang="sv-SE" sz="2000" dirty="0" err="1">
                <a:solidFill>
                  <a:schemeClr val="bg1"/>
                </a:solidFill>
              </a:rPr>
              <a:t>inevånare</a:t>
            </a:r>
            <a:r>
              <a:rPr lang="sv-SE" sz="2000" dirty="0">
                <a:solidFill>
                  <a:schemeClr val="bg1"/>
                </a:solidFill>
              </a:rPr>
              <a:t> i Falun 70000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Förra året fanns 127 barn i kriminella nätverk och används som förbrukningsvara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err="1">
                <a:solidFill>
                  <a:schemeClr val="bg1"/>
                </a:solidFill>
              </a:rPr>
              <a:t>Rekryteringsanonser</a:t>
            </a:r>
            <a:r>
              <a:rPr lang="sv-SE" sz="2000" dirty="0">
                <a:solidFill>
                  <a:schemeClr val="bg1"/>
                </a:solidFill>
              </a:rPr>
              <a:t> i sociala medier måste upphöra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Polisen splittrar de kriminella nätverken – men det räcker inte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Socialtjänsten måste stärkas!!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77776AD5-48D4-F03B-91F3-E87933E96640}"/>
              </a:ext>
            </a:extLst>
          </p:cNvPr>
          <p:cNvSpPr txBox="1"/>
          <p:nvPr/>
        </p:nvSpPr>
        <p:spPr>
          <a:xfrm>
            <a:off x="7725294" y="947653"/>
            <a:ext cx="44667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Demokratin i det digitala landskapet!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Hoten flyttar in i det offentliga samtalet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Många offentliga personer </a:t>
            </a:r>
            <a:r>
              <a:rPr lang="sv-SE" sz="2000" dirty="0" err="1">
                <a:solidFill>
                  <a:schemeClr val="bg1"/>
                </a:solidFill>
              </a:rPr>
              <a:t>inkl</a:t>
            </a:r>
            <a:r>
              <a:rPr lang="sv-SE" sz="2000" dirty="0">
                <a:solidFill>
                  <a:schemeClr val="bg1"/>
                </a:solidFill>
              </a:rPr>
              <a:t> journalister vågar inte uttala sig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Det får sällan juridiska påföljder</a:t>
            </a:r>
          </a:p>
        </p:txBody>
      </p:sp>
    </p:spTree>
    <p:extLst>
      <p:ext uri="{BB962C8B-B14F-4D97-AF65-F5344CB8AC3E}">
        <p14:creationId xmlns:p14="http://schemas.microsoft.com/office/powerpoint/2010/main" val="347953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D1DE2D4-0196-A712-52AC-2209689C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8175"/>
            <a:ext cx="12192000" cy="813435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701F94D-4450-9795-5B63-4DB5FB3E8443}"/>
              </a:ext>
            </a:extLst>
          </p:cNvPr>
          <p:cNvSpPr txBox="1"/>
          <p:nvPr/>
        </p:nvSpPr>
        <p:spPr>
          <a:xfrm>
            <a:off x="1679511" y="0"/>
            <a:ext cx="9680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b="1" dirty="0">
                <a:solidFill>
                  <a:schemeClr val="bg1"/>
                </a:solidFill>
              </a:rPr>
              <a:t>Folk och Försvars Rikskonferens 2026</a:t>
            </a:r>
          </a:p>
        </p:txBody>
      </p:sp>
      <p:pic>
        <p:nvPicPr>
          <p:cNvPr id="5" name="Bildobjekt 4" descr="En bild som visar klädsel, person, person, Människoansikte&#10;&#10;AI-genererat innehåll kan vara felaktigt.">
            <a:extLst>
              <a:ext uri="{FF2B5EF4-FFF2-40B4-BE49-F238E27FC236}">
                <a16:creationId xmlns:a16="http://schemas.microsoft.com/office/drawing/2014/main" id="{B03A39B1-346C-4DFB-2608-28016FB40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961" y="1357746"/>
            <a:ext cx="7799186" cy="5849389"/>
          </a:xfrm>
          <a:prstGeom prst="rect">
            <a:avLst/>
          </a:prstGeom>
        </p:spPr>
      </p:pic>
      <p:pic>
        <p:nvPicPr>
          <p:cNvPr id="11" name="Bildobjekt 10" descr="En bild som visar klädsel, Människoansikte, person, person&#10;&#10;AI-genererat innehåll kan vara felaktigt.">
            <a:extLst>
              <a:ext uri="{FF2B5EF4-FFF2-40B4-BE49-F238E27FC236}">
                <a16:creationId xmlns:a16="http://schemas.microsoft.com/office/drawing/2014/main" id="{74A2DC3E-66B5-FE8A-8C10-73A3A77F4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538" y="1357746"/>
            <a:ext cx="8036791" cy="6027593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762E3C49-C352-D170-E298-0ABB4296B0CC}"/>
              </a:ext>
            </a:extLst>
          </p:cNvPr>
          <p:cNvSpPr txBox="1"/>
          <p:nvPr/>
        </p:nvSpPr>
        <p:spPr>
          <a:xfrm>
            <a:off x="631767" y="1463040"/>
            <a:ext cx="602126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Google förutsätter riktiga människor bakom ett konto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På </a:t>
            </a:r>
            <a:r>
              <a:rPr lang="sv-SE" sz="2000" dirty="0" err="1">
                <a:solidFill>
                  <a:schemeClr val="bg1"/>
                </a:solidFill>
              </a:rPr>
              <a:t>You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Tube</a:t>
            </a:r>
            <a:r>
              <a:rPr lang="sv-SE" sz="2000" dirty="0">
                <a:solidFill>
                  <a:schemeClr val="bg1"/>
                </a:solidFill>
              </a:rPr>
              <a:t> kan man vara anonym – men de tar bort</a:t>
            </a:r>
          </a:p>
          <a:p>
            <a:r>
              <a:rPr lang="sv-SE" sz="2000" dirty="0">
                <a:solidFill>
                  <a:schemeClr val="bg1"/>
                </a:solidFill>
              </a:rPr>
              <a:t>      ca 15 </a:t>
            </a:r>
            <a:r>
              <a:rPr lang="sv-SE" sz="2000" dirty="0" err="1">
                <a:solidFill>
                  <a:schemeClr val="bg1"/>
                </a:solidFill>
              </a:rPr>
              <a:t>milj</a:t>
            </a:r>
            <a:r>
              <a:rPr lang="sv-SE" sz="2000" dirty="0">
                <a:solidFill>
                  <a:schemeClr val="bg1"/>
                </a:solidFill>
              </a:rPr>
              <a:t> stötande inlägg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Metas algoritmer kan också styra fel </a:t>
            </a:r>
          </a:p>
          <a:p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1B2A9922-1AFF-E5CF-4C99-01F5C1487FD4}"/>
              </a:ext>
            </a:extLst>
          </p:cNvPr>
          <p:cNvSpPr txBox="1"/>
          <p:nvPr/>
        </p:nvSpPr>
        <p:spPr>
          <a:xfrm>
            <a:off x="7248698" y="1651462"/>
            <a:ext cx="48469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Många klick krävs om man vill sticka 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15-års ålder för sociala medier – helt fel -</a:t>
            </a:r>
          </a:p>
          <a:p>
            <a:r>
              <a:rPr lang="sv-SE" sz="2000" dirty="0">
                <a:solidFill>
                  <a:schemeClr val="bg1"/>
                </a:solidFill>
              </a:rPr>
              <a:t>      ungdomar hittar andra vägar</a:t>
            </a:r>
          </a:p>
        </p:txBody>
      </p:sp>
    </p:spTree>
    <p:extLst>
      <p:ext uri="{BB962C8B-B14F-4D97-AF65-F5344CB8AC3E}">
        <p14:creationId xmlns:p14="http://schemas.microsoft.com/office/powerpoint/2010/main" val="239475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D1DE2D4-0196-A712-52AC-2209689C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5760"/>
            <a:ext cx="12192000" cy="813435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701F94D-4450-9795-5B63-4DB5FB3E8443}"/>
              </a:ext>
            </a:extLst>
          </p:cNvPr>
          <p:cNvSpPr txBox="1"/>
          <p:nvPr/>
        </p:nvSpPr>
        <p:spPr>
          <a:xfrm>
            <a:off x="1679511" y="0"/>
            <a:ext cx="9680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b="1" dirty="0">
                <a:solidFill>
                  <a:schemeClr val="bg1"/>
                </a:solidFill>
              </a:rPr>
              <a:t>Folk och Försvars Rikskonferens 2026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5D0E270-9D3D-68CA-DFE8-10F867F9704F}"/>
              </a:ext>
            </a:extLst>
          </p:cNvPr>
          <p:cNvSpPr txBox="1"/>
          <p:nvPr/>
        </p:nvSpPr>
        <p:spPr>
          <a:xfrm>
            <a:off x="2235595" y="1859340"/>
            <a:ext cx="76161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600" dirty="0"/>
              <a:t>Slut – Frågor??</a:t>
            </a:r>
          </a:p>
        </p:txBody>
      </p:sp>
    </p:spTree>
    <p:extLst>
      <p:ext uri="{BB962C8B-B14F-4D97-AF65-F5344CB8AC3E}">
        <p14:creationId xmlns:p14="http://schemas.microsoft.com/office/powerpoint/2010/main" val="1748205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326E8724-E116-43A5-B4B7-565FC793D0C6}"/>
              </a:ext>
            </a:extLst>
          </p:cNvPr>
          <p:cNvSpPr txBox="1"/>
          <p:nvPr/>
        </p:nvSpPr>
        <p:spPr>
          <a:xfrm>
            <a:off x="1908699" y="2638887"/>
            <a:ext cx="681853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400" dirty="0"/>
              <a:t>Rikskonferensen i Sälen 2019</a:t>
            </a:r>
          </a:p>
          <a:p>
            <a:pPr algn="ctr"/>
            <a:r>
              <a:rPr lang="sv-SE" sz="4400" dirty="0"/>
              <a:t>Vad hände där???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29B2BA6-DCD0-4AD6-9EB5-B96CECB68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364" y="-100633"/>
            <a:ext cx="5439271" cy="1307139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5249F7C5-69B9-4644-8478-8C63A9F35B62}"/>
              </a:ext>
            </a:extLst>
          </p:cNvPr>
          <p:cNvSpPr txBox="1"/>
          <p:nvPr/>
        </p:nvSpPr>
        <p:spPr>
          <a:xfrm>
            <a:off x="170942" y="1206506"/>
            <a:ext cx="12511388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Bildades 1940 p g a skepsis mot Försvarsmakten främst inom folkrörelserna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Medlemsorganisationer i starten var LO, KF, SAF, TCO, RF, </a:t>
            </a:r>
            <a:r>
              <a:rPr lang="sv-SE" sz="2000" dirty="0" err="1"/>
              <a:t>FFO:er</a:t>
            </a:r>
            <a:r>
              <a:rPr lang="sv-SE" sz="2000" dirty="0"/>
              <a:t> och Ungdomsförbund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Rikskonferensen startade 1946 i Ånn med </a:t>
            </a:r>
            <a:r>
              <a:rPr lang="sv-SE" sz="2000" dirty="0" err="1"/>
              <a:t>FFO:er</a:t>
            </a:r>
            <a:r>
              <a:rPr lang="sv-SE" sz="2000" dirty="0"/>
              <a:t>, Ungdomsförbund, Försvarsstab och Civilförsvaret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Storlien 1947-1992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Sälen 1993 - med i år 400 deltagare plus 100 säkerhetspersonal!!!!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Försvars-och säkerhetsdebatt med tidstypiska huvudtema: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/>
              <a:t>50-talet – Det inre försvaret (Krigs- eller Försvarsmakten)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/>
              <a:t>60-talet – Totalförsvaret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/>
              <a:t>70-talet – Värnpliktsvägrarnas propaganda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/>
              <a:t>80-talet – Fred och Frihet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/>
              <a:t>90-talet – Vart är Försvaret och Totalförsvaret på väg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/>
              <a:t>2000-talet – Avveckling av Totalförsvaret </a:t>
            </a:r>
            <a:r>
              <a:rPr lang="sv-SE" sz="2000" dirty="0" err="1"/>
              <a:t>inkl</a:t>
            </a:r>
            <a:r>
              <a:rPr lang="sv-SE" sz="2000" dirty="0"/>
              <a:t> FM – internationellt fokus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/>
              <a:t>2015-     – Nationellt fokus – uppbyggnad av det nya Totalförsvaret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/>
              <a:t>2021-2022 - Pandemi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hlinkClick r:id="rId3" action="ppaction://hlinkpres?slideindex=1&amp;slidetitle="/>
              </a:rPr>
              <a:t>2023</a:t>
            </a:r>
            <a:r>
              <a:rPr lang="sv-SE" sz="2000" dirty="0"/>
              <a:t> - NATO och krig i närområdet under överskådlig tid!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hlinkClick r:id="rId4" action="ppaction://hlinkpres?slideindex=1&amp;slidetitle="/>
              </a:rPr>
              <a:t>2024 </a:t>
            </a:r>
            <a:r>
              <a:rPr lang="sv-SE" sz="2000" dirty="0"/>
              <a:t>- Sveriges säkerhet är hela folkets angelägenhet!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>
                <a:hlinkClick r:id="rId5" action="ppaction://hlinkpres?slideindex=1&amp;slidetitle="/>
              </a:rPr>
              <a:t>2025</a:t>
            </a:r>
            <a:r>
              <a:rPr lang="sv-SE" sz="2000" dirty="0"/>
              <a:t> - Ledarskap och styrning för motståndskraft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/>
              <a:t>2026 - </a:t>
            </a:r>
            <a:r>
              <a:rPr lang="sv-SE" sz="2000" b="1" dirty="0">
                <a:hlinkClick r:id="rId6" action="ppaction://hlinkpres?slideindex=1&amp;slidetitle="/>
              </a:rPr>
              <a:t>Handlingskraft och leverans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45833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D1DE2D4-0196-A712-52AC-2209689C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8175"/>
            <a:ext cx="12192000" cy="813435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701F94D-4450-9795-5B63-4DB5FB3E8443}"/>
              </a:ext>
            </a:extLst>
          </p:cNvPr>
          <p:cNvSpPr txBox="1"/>
          <p:nvPr/>
        </p:nvSpPr>
        <p:spPr>
          <a:xfrm>
            <a:off x="1679511" y="0"/>
            <a:ext cx="9680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b="1" dirty="0"/>
              <a:t>Folk och Försvars Rikskonferens 2026</a:t>
            </a:r>
          </a:p>
        </p:txBody>
      </p:sp>
      <p:pic>
        <p:nvPicPr>
          <p:cNvPr id="4" name="Bildobjekt 3" descr="En bild som visar julgran, juldekoration, Julbelysning, träd&#10;&#10;Automatiskt genererad beskrivning">
            <a:extLst>
              <a:ext uri="{FF2B5EF4-FFF2-40B4-BE49-F238E27FC236}">
                <a16:creationId xmlns:a16="http://schemas.microsoft.com/office/drawing/2014/main" id="{C3E9C970-24C4-2F65-D818-FF65D7561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2016"/>
            <a:ext cx="6100763" cy="8134350"/>
          </a:xfrm>
          <a:prstGeom prst="rect">
            <a:avLst/>
          </a:prstGeom>
        </p:spPr>
      </p:pic>
      <p:pic>
        <p:nvPicPr>
          <p:cNvPr id="5" name="Bildobjekt 4" descr="En bild som visar person, klädsel, vapen, gevär&#10;&#10;AI-genererat innehåll kan vara felaktigt.">
            <a:extLst>
              <a:ext uri="{FF2B5EF4-FFF2-40B4-BE49-F238E27FC236}">
                <a16:creationId xmlns:a16="http://schemas.microsoft.com/office/drawing/2014/main" id="{C6D90EDB-9094-0A39-89ED-5231C1036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9662" y="691410"/>
            <a:ext cx="8210697" cy="615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14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>
            <a:extLst>
              <a:ext uri="{FF2B5EF4-FFF2-40B4-BE49-F238E27FC236}">
                <a16:creationId xmlns:a16="http://schemas.microsoft.com/office/drawing/2014/main" id="{4701F94D-4450-9795-5B63-4DB5FB3E8443}"/>
              </a:ext>
            </a:extLst>
          </p:cNvPr>
          <p:cNvSpPr txBox="1"/>
          <p:nvPr/>
        </p:nvSpPr>
        <p:spPr>
          <a:xfrm>
            <a:off x="1679511" y="0"/>
            <a:ext cx="9680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b="1" dirty="0"/>
              <a:t>Folk och Försvars Rikskonferens 2024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D1DE2D4-0196-A712-52AC-2209689C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9588" y="0"/>
            <a:ext cx="14051588" cy="9375044"/>
          </a:xfrm>
          <a:prstGeom prst="rect">
            <a:avLst/>
          </a:prstGeom>
        </p:spPr>
      </p:pic>
      <p:pic>
        <p:nvPicPr>
          <p:cNvPr id="4" name="Bildobjekt 3" descr="En bild som visar inomhus, klädsel, publik, Konventcenter&#10;&#10;Automatiskt genererad beskrivning">
            <a:extLst>
              <a:ext uri="{FF2B5EF4-FFF2-40B4-BE49-F238E27FC236}">
                <a16:creationId xmlns:a16="http://schemas.microsoft.com/office/drawing/2014/main" id="{AAC9E8C4-2ACC-5C35-1D5F-38D670AE7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459" y="-554227"/>
            <a:ext cx="10406301" cy="7804726"/>
          </a:xfrm>
          <a:prstGeom prst="rect">
            <a:avLst/>
          </a:prstGeom>
        </p:spPr>
      </p:pic>
      <p:pic>
        <p:nvPicPr>
          <p:cNvPr id="5" name="Bildobjekt 4" descr="En bild som visar inomhus&#10;&#10;AI-genererat innehåll kan vara felaktigt.">
            <a:extLst>
              <a:ext uri="{FF2B5EF4-FFF2-40B4-BE49-F238E27FC236}">
                <a16:creationId xmlns:a16="http://schemas.microsoft.com/office/drawing/2014/main" id="{0BDA0B7C-8003-80C4-B9DF-0A3B5C1E1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55950" y="102728"/>
            <a:ext cx="7627895" cy="572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4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D1DE2D4-0196-A712-52AC-2209689C34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8426" r="9325" b="-1"/>
          <a:stretch/>
        </p:blipFill>
        <p:spPr>
          <a:xfrm>
            <a:off x="429719" y="-4916"/>
            <a:ext cx="8450317" cy="685799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701F94D-4450-9795-5B63-4DB5FB3E8443}"/>
              </a:ext>
            </a:extLst>
          </p:cNvPr>
          <p:cNvSpPr txBox="1"/>
          <p:nvPr/>
        </p:nvSpPr>
        <p:spPr>
          <a:xfrm>
            <a:off x="643468" y="643467"/>
            <a:ext cx="4620584" cy="4567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Folk och </a:t>
            </a:r>
            <a:r>
              <a:rPr lang="en-US" sz="4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Försvars</a:t>
            </a: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Rikskonferens</a:t>
            </a: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2026</a:t>
            </a:r>
          </a:p>
        </p:txBody>
      </p:sp>
      <p:pic>
        <p:nvPicPr>
          <p:cNvPr id="4" name="Bildobjekt 3" descr="En bild som visar Människoansikte, person, leende, klädsel&#10;&#10;Automatiskt genererad beskrivning">
            <a:extLst>
              <a:ext uri="{FF2B5EF4-FFF2-40B4-BE49-F238E27FC236}">
                <a16:creationId xmlns:a16="http://schemas.microsoft.com/office/drawing/2014/main" id="{CA9EF7A5-D9E1-BA21-EEC9-F5561FC45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 r="8229"/>
          <a:stretch/>
        </p:blipFill>
        <p:spPr>
          <a:xfrm>
            <a:off x="6250308" y="4926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E2516A57-1E24-A1C6-8D81-779A88BFE060}"/>
              </a:ext>
            </a:extLst>
          </p:cNvPr>
          <p:cNvSpPr txBox="1"/>
          <p:nvPr/>
        </p:nvSpPr>
        <p:spPr>
          <a:xfrm>
            <a:off x="7635317" y="5702610"/>
            <a:ext cx="612475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b="1" dirty="0">
                <a:solidFill>
                  <a:schemeClr val="bg1"/>
                </a:solidFill>
              </a:rPr>
              <a:t>Karin Hübinette</a:t>
            </a:r>
          </a:p>
        </p:txBody>
      </p:sp>
      <p:pic>
        <p:nvPicPr>
          <p:cNvPr id="7" name="Bildobjekt 6" descr="En bild som visar person, klädsel, person, Människoansikte&#10;&#10;Automatiskt genererad beskrivning">
            <a:extLst>
              <a:ext uri="{FF2B5EF4-FFF2-40B4-BE49-F238E27FC236}">
                <a16:creationId xmlns:a16="http://schemas.microsoft.com/office/drawing/2014/main" id="{C5A73DF9-A045-7E9E-09A5-68368C809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6698" y="803822"/>
            <a:ext cx="6858000" cy="5143500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68A0D893-DE2D-562B-0E9B-F3E5819D3D35}"/>
              </a:ext>
            </a:extLst>
          </p:cNvPr>
          <p:cNvSpPr txBox="1"/>
          <p:nvPr/>
        </p:nvSpPr>
        <p:spPr>
          <a:xfrm>
            <a:off x="1636170" y="2145882"/>
            <a:ext cx="52822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000" b="1" dirty="0">
                <a:solidFill>
                  <a:schemeClr val="bg1"/>
                </a:solidFill>
              </a:rPr>
              <a:t>Jan-Olof </a:t>
            </a:r>
            <a:r>
              <a:rPr lang="sv-SE" sz="4000" b="1" dirty="0" err="1">
                <a:solidFill>
                  <a:schemeClr val="bg1"/>
                </a:solidFill>
              </a:rPr>
              <a:t>Jacke</a:t>
            </a:r>
            <a:endParaRPr lang="sv-SE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37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D1DE2D4-0196-A712-52AC-2209689C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4" y="0"/>
            <a:ext cx="12192000" cy="8134350"/>
          </a:xfrm>
          <a:prstGeom prst="rect">
            <a:avLst/>
          </a:prstGeom>
        </p:spPr>
      </p:pic>
      <p:pic>
        <p:nvPicPr>
          <p:cNvPr id="5" name="Bildobjekt 4" descr="En bild som visar klädsel, person, text, inomhus&#10;&#10;AI-genererat innehåll kan vara felaktigt.">
            <a:extLst>
              <a:ext uri="{FF2B5EF4-FFF2-40B4-BE49-F238E27FC236}">
                <a16:creationId xmlns:a16="http://schemas.microsoft.com/office/drawing/2014/main" id="{2E23E05F-5F4B-F17D-D106-6EFE8F049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701F94D-4450-9795-5B63-4DB5FB3E8443}"/>
              </a:ext>
            </a:extLst>
          </p:cNvPr>
          <p:cNvSpPr txBox="1"/>
          <p:nvPr/>
        </p:nvSpPr>
        <p:spPr>
          <a:xfrm>
            <a:off x="1679511" y="0"/>
            <a:ext cx="9680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b="1" dirty="0">
                <a:solidFill>
                  <a:schemeClr val="bg1"/>
                </a:solidFill>
              </a:rPr>
              <a:t>Folk och Försvars Rikskonferens 2026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629EB4E9-7190-768D-3246-028A5E24576D}"/>
              </a:ext>
            </a:extLst>
          </p:cNvPr>
          <p:cNvSpPr txBox="1"/>
          <p:nvPr/>
        </p:nvSpPr>
        <p:spPr>
          <a:xfrm>
            <a:off x="8811491" y="1645920"/>
            <a:ext cx="35030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Understryker Folkrätten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Gustav VI :</a:t>
            </a:r>
          </a:p>
          <a:p>
            <a:r>
              <a:rPr lang="sv-SE" sz="2400" dirty="0">
                <a:solidFill>
                  <a:schemeClr val="bg1"/>
                </a:solidFill>
              </a:rPr>
              <a:t>     Värdighet - Rättvisa </a:t>
            </a:r>
          </a:p>
          <a:p>
            <a:endParaRPr lang="sv-S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70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D1DE2D4-0196-A712-52AC-2209689C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8175"/>
            <a:ext cx="12192000" cy="8134350"/>
          </a:xfrm>
          <a:prstGeom prst="rect">
            <a:avLst/>
          </a:prstGeom>
        </p:spPr>
      </p:pic>
      <p:pic>
        <p:nvPicPr>
          <p:cNvPr id="5" name="Bildobjekt 4" descr="En bild som visar klädsel, text, blomma, person&#10;&#10;AI-genererat innehåll kan vara felaktigt.">
            <a:extLst>
              <a:ext uri="{FF2B5EF4-FFF2-40B4-BE49-F238E27FC236}">
                <a16:creationId xmlns:a16="http://schemas.microsoft.com/office/drawing/2014/main" id="{08896B2D-7DE1-DED8-0C2B-917BC94FA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89473" y="-992070"/>
            <a:ext cx="10024572" cy="7518429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AED1B2C6-0ADF-6B2D-E213-CB3458FF3290}"/>
              </a:ext>
            </a:extLst>
          </p:cNvPr>
          <p:cNvSpPr txBox="1"/>
          <p:nvPr/>
        </p:nvSpPr>
        <p:spPr>
          <a:xfrm>
            <a:off x="1331322" y="4834704"/>
            <a:ext cx="61871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Folkrätten – </a:t>
            </a:r>
            <a:r>
              <a:rPr lang="sv-SE" sz="2000" dirty="0" err="1">
                <a:solidFill>
                  <a:schemeClr val="bg1"/>
                </a:solidFill>
              </a:rPr>
              <a:t>Trumpadministrationen</a:t>
            </a:r>
            <a:endParaRPr lang="sv-SE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USA borde också tacka Danmark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Problemen inom EU – vissa står utanför</a:t>
            </a:r>
          </a:p>
          <a:p>
            <a:r>
              <a:rPr lang="sv-SE" sz="2000" dirty="0">
                <a:solidFill>
                  <a:schemeClr val="bg1"/>
                </a:solidFill>
              </a:rPr>
              <a:t>      stödet till Ukraina!</a:t>
            </a:r>
          </a:p>
        </p:txBody>
      </p:sp>
      <p:pic>
        <p:nvPicPr>
          <p:cNvPr id="12" name="Bildobjekt 11" descr="En bild som visar klädsel, person, blomma&#10;&#10;AI-genererat innehåll kan vara felaktigt.">
            <a:extLst>
              <a:ext uri="{FF2B5EF4-FFF2-40B4-BE49-F238E27FC236}">
                <a16:creationId xmlns:a16="http://schemas.microsoft.com/office/drawing/2014/main" id="{E1AF6D25-ECBE-5F8C-9B66-6856535B6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8468" y="590372"/>
            <a:ext cx="8705113" cy="6528835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701F94D-4450-9795-5B63-4DB5FB3E8443}"/>
              </a:ext>
            </a:extLst>
          </p:cNvPr>
          <p:cNvSpPr txBox="1"/>
          <p:nvPr/>
        </p:nvSpPr>
        <p:spPr>
          <a:xfrm>
            <a:off x="1679511" y="0"/>
            <a:ext cx="9680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b="1" dirty="0">
                <a:solidFill>
                  <a:schemeClr val="bg1"/>
                </a:solidFill>
              </a:rPr>
              <a:t>Folk och Försvars Rikskonferens 2026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4136D2EF-EF2E-050D-6C02-97953226A033}"/>
              </a:ext>
            </a:extLst>
          </p:cNvPr>
          <p:cNvSpPr txBox="1"/>
          <p:nvPr/>
        </p:nvSpPr>
        <p:spPr>
          <a:xfrm>
            <a:off x="6315076" y="4834704"/>
            <a:ext cx="66269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Håller med om allt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Enbart små nålstick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/>
                </a:solidFill>
              </a:rPr>
              <a:t>Stabil utrikespolitik efter valet oavsett!</a:t>
            </a:r>
          </a:p>
        </p:txBody>
      </p:sp>
    </p:spTree>
    <p:extLst>
      <p:ext uri="{BB962C8B-B14F-4D97-AF65-F5344CB8AC3E}">
        <p14:creationId xmlns:p14="http://schemas.microsoft.com/office/powerpoint/2010/main" val="224337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D1DE2D4-0196-A712-52AC-2209689C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8175"/>
            <a:ext cx="12192000" cy="8134350"/>
          </a:xfrm>
          <a:prstGeom prst="rect">
            <a:avLst/>
          </a:prstGeom>
        </p:spPr>
      </p:pic>
      <p:pic>
        <p:nvPicPr>
          <p:cNvPr id="4" name="Bildobjekt 3" descr="En bild som visar klädsel, person, inomhus&#10;&#10;AI-genererat innehåll kan vara felaktigt.">
            <a:extLst>
              <a:ext uri="{FF2B5EF4-FFF2-40B4-BE49-F238E27FC236}">
                <a16:creationId xmlns:a16="http://schemas.microsoft.com/office/drawing/2014/main" id="{D3D8A25C-EC47-EECD-5DA2-1C3592A69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73635" y="821341"/>
            <a:ext cx="7763424" cy="5822568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9E6E5B06-04F8-6EA3-AA9B-80AB36A78437}"/>
              </a:ext>
            </a:extLst>
          </p:cNvPr>
          <p:cNvSpPr txBox="1"/>
          <p:nvPr/>
        </p:nvSpPr>
        <p:spPr>
          <a:xfrm>
            <a:off x="77028" y="486176"/>
            <a:ext cx="61871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effectLst/>
              </a:rPr>
              <a:t>Ukrainas ambassadör tackar Sverige för stödet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effectLst/>
              </a:rPr>
              <a:t>Ryssland har betydligt </a:t>
            </a:r>
            <a:r>
              <a:rPr lang="sv-SE" sz="2000" dirty="0" err="1">
                <a:solidFill>
                  <a:schemeClr val="bg1"/>
                </a:solidFill>
                <a:effectLst/>
              </a:rPr>
              <a:t>kaftfullare</a:t>
            </a:r>
            <a:r>
              <a:rPr lang="sv-SE" sz="2000" dirty="0">
                <a:solidFill>
                  <a:schemeClr val="bg1"/>
                </a:solidFill>
                <a:effectLst/>
              </a:rPr>
              <a:t> förluster än officiellt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effectLst/>
              </a:rPr>
              <a:t>Mot alla odds står Ukraina stärkt efter </a:t>
            </a:r>
          </a:p>
          <a:p>
            <a:pPr algn="l">
              <a:buNone/>
            </a:pPr>
            <a:r>
              <a:rPr lang="sv-SE" sz="2000" dirty="0">
                <a:solidFill>
                  <a:schemeClr val="bg1"/>
                </a:solidFill>
                <a:effectLst/>
              </a:rPr>
              <a:t>      varje attack som Ryssarna utfört! </a:t>
            </a:r>
          </a:p>
          <a:p>
            <a:pPr algn="l">
              <a:buNone/>
            </a:pPr>
            <a:endParaRPr lang="sv-SE" sz="2000" dirty="0">
              <a:solidFill>
                <a:schemeClr val="bg1"/>
              </a:solidFill>
              <a:effectLst/>
            </a:endParaRPr>
          </a:p>
          <a:p>
            <a:pPr algn="l">
              <a:buNone/>
            </a:pPr>
            <a:r>
              <a:rPr lang="sv-SE" sz="2000" dirty="0">
                <a:solidFill>
                  <a:schemeClr val="bg1"/>
                </a:solidFill>
                <a:effectLst/>
              </a:rPr>
              <a:t>Hon fick dagens absolut längsta applåd!!</a:t>
            </a:r>
          </a:p>
        </p:txBody>
      </p:sp>
      <p:pic>
        <p:nvPicPr>
          <p:cNvPr id="12" name="Bildobjekt 11" descr="En bild som visar klädsel, person, inomhus&#10;&#10;AI-genererat innehåll kan vara felaktigt.">
            <a:extLst>
              <a:ext uri="{FF2B5EF4-FFF2-40B4-BE49-F238E27FC236}">
                <a16:creationId xmlns:a16="http://schemas.microsoft.com/office/drawing/2014/main" id="{5FA76016-D383-A8DC-8D86-EBF5D8928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1760" y="623010"/>
            <a:ext cx="7497417" cy="5623063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ACC840BB-C661-5F83-0185-AB57E283B42B}"/>
              </a:ext>
            </a:extLst>
          </p:cNvPr>
          <p:cNvSpPr txBox="1"/>
          <p:nvPr/>
        </p:nvSpPr>
        <p:spPr>
          <a:xfrm>
            <a:off x="5865329" y="2876577"/>
            <a:ext cx="643310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err="1">
                <a:solidFill>
                  <a:prstClr val="white"/>
                </a:solidFill>
              </a:rPr>
              <a:t>Commander</a:t>
            </a:r>
            <a:r>
              <a:rPr lang="sv-SE" sz="2000" dirty="0">
                <a:solidFill>
                  <a:prstClr val="white"/>
                </a:solidFill>
              </a:rPr>
              <a:t> för SACEUR (</a:t>
            </a:r>
            <a:r>
              <a:rPr lang="sv-SE" sz="2000" dirty="0" err="1">
                <a:solidFill>
                  <a:prstClr val="white"/>
                </a:solidFill>
              </a:rPr>
              <a:t>Supreme</a:t>
            </a:r>
            <a:r>
              <a:rPr lang="sv-SE" sz="2000" dirty="0">
                <a:solidFill>
                  <a:prstClr val="white"/>
                </a:solidFill>
              </a:rPr>
              <a:t> </a:t>
            </a:r>
            <a:r>
              <a:rPr lang="sv-SE" sz="2000" dirty="0" err="1">
                <a:solidFill>
                  <a:prstClr val="white"/>
                </a:solidFill>
              </a:rPr>
              <a:t>Allied</a:t>
            </a:r>
            <a:r>
              <a:rPr lang="sv-SE" sz="2000" dirty="0">
                <a:solidFill>
                  <a:prstClr val="white"/>
                </a:solidFill>
              </a:rPr>
              <a:t> Europé) </a:t>
            </a:r>
            <a:r>
              <a:rPr lang="sv-SE" sz="2000" dirty="0" err="1">
                <a:solidFill>
                  <a:prstClr val="white"/>
                </a:solidFill>
              </a:rPr>
              <a:t>Grynkewich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Ökat samarbete inom NATO 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NATO-staben för Norden har flyttat till Norfolk i USA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Berömmer Sveriges insatser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Sveriges strategiska läge är oerhört viktigt!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err="1">
                <a:solidFill>
                  <a:schemeClr val="bg1"/>
                </a:solidFill>
              </a:rPr>
              <a:t>Trumpadministrationens</a:t>
            </a:r>
            <a:r>
              <a:rPr lang="sv-SE" sz="2000" dirty="0">
                <a:solidFill>
                  <a:schemeClr val="bg1"/>
                </a:solidFill>
              </a:rPr>
              <a:t> syn på NATO är en politiskt debatt</a:t>
            </a:r>
          </a:p>
          <a:p>
            <a:endParaRPr lang="sv-SE" sz="2000" dirty="0">
              <a:solidFill>
                <a:schemeClr val="bg1"/>
              </a:solidFill>
            </a:endParaRPr>
          </a:p>
          <a:p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                                                ”MADE WITH SWEDEN”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4701F94D-4450-9795-5B63-4DB5FB3E8443}"/>
              </a:ext>
            </a:extLst>
          </p:cNvPr>
          <p:cNvSpPr txBox="1"/>
          <p:nvPr/>
        </p:nvSpPr>
        <p:spPr>
          <a:xfrm>
            <a:off x="1679511" y="0"/>
            <a:ext cx="9680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b="1" dirty="0">
                <a:solidFill>
                  <a:schemeClr val="bg1"/>
                </a:solidFill>
              </a:rPr>
              <a:t>Folk och Försvars Rikskonferens 2026</a:t>
            </a:r>
          </a:p>
        </p:txBody>
      </p:sp>
    </p:spTree>
    <p:extLst>
      <p:ext uri="{BB962C8B-B14F-4D97-AF65-F5344CB8AC3E}">
        <p14:creationId xmlns:p14="http://schemas.microsoft.com/office/powerpoint/2010/main" val="3748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D1DE2D4-0196-A712-52AC-2209689C3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09"/>
            <a:ext cx="12192000" cy="8134350"/>
          </a:xfrm>
          <a:prstGeom prst="rect">
            <a:avLst/>
          </a:prstGeom>
        </p:spPr>
      </p:pic>
      <p:pic>
        <p:nvPicPr>
          <p:cNvPr id="5" name="Bildobjekt 4" descr="En bild som visar klädsel, person, blomma, inomhus&#10;&#10;AI-genererat innehåll kan vara felaktigt.">
            <a:extLst>
              <a:ext uri="{FF2B5EF4-FFF2-40B4-BE49-F238E27FC236}">
                <a16:creationId xmlns:a16="http://schemas.microsoft.com/office/drawing/2014/main" id="{01F22F82-CEFE-1563-F067-71BBBBCAC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29541"/>
            <a:ext cx="6858000" cy="514350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4701F94D-4450-9795-5B63-4DB5FB3E8443}"/>
              </a:ext>
            </a:extLst>
          </p:cNvPr>
          <p:cNvSpPr txBox="1"/>
          <p:nvPr/>
        </p:nvSpPr>
        <p:spPr>
          <a:xfrm>
            <a:off x="1679511" y="0"/>
            <a:ext cx="968050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400" b="1" dirty="0">
                <a:solidFill>
                  <a:schemeClr val="bg1"/>
                </a:solidFill>
              </a:rPr>
              <a:t>Folk och Försvars Rikskonferens 2026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2A99797-8A7F-B746-16D8-E6453D160C58}"/>
              </a:ext>
            </a:extLst>
          </p:cNvPr>
          <p:cNvSpPr txBox="1"/>
          <p:nvPr/>
        </p:nvSpPr>
        <p:spPr>
          <a:xfrm>
            <a:off x="2144684" y="4627418"/>
            <a:ext cx="29161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chemeClr val="bg1"/>
                </a:solidFill>
              </a:rPr>
              <a:t>EU </a:t>
            </a:r>
            <a:r>
              <a:rPr lang="sv-SE" sz="2000" dirty="0" err="1">
                <a:solidFill>
                  <a:schemeClr val="bg1"/>
                </a:solidFill>
              </a:rPr>
              <a:t>Com</a:t>
            </a:r>
            <a:r>
              <a:rPr lang="sv-SE" sz="2000" dirty="0">
                <a:solidFill>
                  <a:schemeClr val="bg1"/>
                </a:solidFill>
              </a:rPr>
              <a:t> Def and Space</a:t>
            </a:r>
          </a:p>
          <a:p>
            <a:endParaRPr lang="sv-SE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</a:rPr>
              <a:t>Vill ha ett EU-försvar!!! </a:t>
            </a:r>
          </a:p>
        </p:txBody>
      </p:sp>
      <p:pic>
        <p:nvPicPr>
          <p:cNvPr id="13" name="Bildobjekt 12" descr="En bild som visar klädsel, person, Människoansikte, personer&#10;&#10;AI-genererat innehåll kan vara felaktigt.">
            <a:extLst>
              <a:ext uri="{FF2B5EF4-FFF2-40B4-BE49-F238E27FC236}">
                <a16:creationId xmlns:a16="http://schemas.microsoft.com/office/drawing/2014/main" id="{4DE3E808-D72E-945D-F2B4-EC1069F04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824859"/>
            <a:ext cx="7843520" cy="5882640"/>
          </a:xfrm>
          <a:prstGeom prst="rect">
            <a:avLst/>
          </a:prstGeom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443DC985-BC6B-AD72-C4E9-0B3536674FD7}"/>
              </a:ext>
            </a:extLst>
          </p:cNvPr>
          <p:cNvSpPr txBox="1"/>
          <p:nvPr/>
        </p:nvSpPr>
        <p:spPr>
          <a:xfrm>
            <a:off x="5951913" y="1025236"/>
            <a:ext cx="38572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 err="1">
                <a:solidFill>
                  <a:schemeClr val="bg1"/>
                </a:solidFill>
              </a:rPr>
              <a:t>Fd</a:t>
            </a:r>
            <a:r>
              <a:rPr lang="sv-SE" sz="2000" dirty="0">
                <a:solidFill>
                  <a:schemeClr val="bg1"/>
                </a:solidFill>
              </a:rPr>
              <a:t> EU </a:t>
            </a:r>
            <a:r>
              <a:rPr lang="sv-SE" sz="2000" dirty="0" err="1">
                <a:solidFill>
                  <a:schemeClr val="bg1"/>
                </a:solidFill>
              </a:rPr>
              <a:t>Com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Vill ha ett större och kraftfullare EU</a:t>
            </a:r>
          </a:p>
          <a:p>
            <a:r>
              <a:rPr lang="sv-SE" sz="2000" dirty="0">
                <a:solidFill>
                  <a:schemeClr val="bg1"/>
                </a:solidFill>
              </a:rPr>
              <a:t>Kanada, Australien, NZ ??</a:t>
            </a:r>
          </a:p>
        </p:txBody>
      </p:sp>
    </p:spTree>
    <p:extLst>
      <p:ext uri="{BB962C8B-B14F-4D97-AF65-F5344CB8AC3E}">
        <p14:creationId xmlns:p14="http://schemas.microsoft.com/office/powerpoint/2010/main" val="171264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2530</TotalTime>
  <Words>829</Words>
  <Application>Microsoft Office PowerPoint</Application>
  <PresentationFormat>Bredbild</PresentationFormat>
  <Paragraphs>139</Paragraphs>
  <Slides>17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Curt-Ove Jakobsson</dc:creator>
  <cp:lastModifiedBy>Curt-Ove Jakobsson</cp:lastModifiedBy>
  <cp:revision>22</cp:revision>
  <dcterms:created xsi:type="dcterms:W3CDTF">2023-01-17T16:35:51Z</dcterms:created>
  <dcterms:modified xsi:type="dcterms:W3CDTF">2026-02-23T14:51:25Z</dcterms:modified>
</cp:coreProperties>
</file>